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719" r:id="rId3"/>
    <p:sldMasterId id="2147483746" r:id="rId4"/>
  </p:sldMasterIdLst>
  <p:notesMasterIdLst>
    <p:notesMasterId r:id="rId71"/>
  </p:notesMasterIdLst>
  <p:handoutMasterIdLst>
    <p:handoutMasterId r:id="rId72"/>
  </p:handoutMasterIdLst>
  <p:sldIdLst>
    <p:sldId id="349" r:id="rId5"/>
    <p:sldId id="434" r:id="rId6"/>
    <p:sldId id="383" r:id="rId7"/>
    <p:sldId id="424" r:id="rId8"/>
    <p:sldId id="426" r:id="rId9"/>
    <p:sldId id="407" r:id="rId10"/>
    <p:sldId id="408" r:id="rId11"/>
    <p:sldId id="410" r:id="rId12"/>
    <p:sldId id="411" r:id="rId13"/>
    <p:sldId id="409" r:id="rId14"/>
    <p:sldId id="425" r:id="rId15"/>
    <p:sldId id="435" r:id="rId16"/>
    <p:sldId id="385" r:id="rId17"/>
    <p:sldId id="432" r:id="rId18"/>
    <p:sldId id="386" r:id="rId19"/>
    <p:sldId id="387" r:id="rId20"/>
    <p:sldId id="388" r:id="rId21"/>
    <p:sldId id="406" r:id="rId22"/>
    <p:sldId id="390" r:id="rId23"/>
    <p:sldId id="391" r:id="rId24"/>
    <p:sldId id="389" r:id="rId25"/>
    <p:sldId id="401" r:id="rId26"/>
    <p:sldId id="399" r:id="rId27"/>
    <p:sldId id="400" r:id="rId28"/>
    <p:sldId id="392" r:id="rId29"/>
    <p:sldId id="439" r:id="rId30"/>
    <p:sldId id="427" r:id="rId31"/>
    <p:sldId id="402" r:id="rId32"/>
    <p:sldId id="404" r:id="rId33"/>
    <p:sldId id="403" r:id="rId34"/>
    <p:sldId id="428" r:id="rId35"/>
    <p:sldId id="429" r:id="rId36"/>
    <p:sldId id="430" r:id="rId37"/>
    <p:sldId id="436" r:id="rId38"/>
    <p:sldId id="412" r:id="rId39"/>
    <p:sldId id="414" r:id="rId40"/>
    <p:sldId id="413" r:id="rId41"/>
    <p:sldId id="415" r:id="rId42"/>
    <p:sldId id="416" r:id="rId43"/>
    <p:sldId id="417" r:id="rId44"/>
    <p:sldId id="418" r:id="rId45"/>
    <p:sldId id="419" r:id="rId46"/>
    <p:sldId id="420" r:id="rId47"/>
    <p:sldId id="421" r:id="rId48"/>
    <p:sldId id="422" r:id="rId49"/>
    <p:sldId id="437" r:id="rId50"/>
    <p:sldId id="433" r:id="rId51"/>
    <p:sldId id="442" r:id="rId52"/>
    <p:sldId id="443" r:id="rId53"/>
    <p:sldId id="444" r:id="rId54"/>
    <p:sldId id="445" r:id="rId55"/>
    <p:sldId id="450" r:id="rId56"/>
    <p:sldId id="451" r:id="rId57"/>
    <p:sldId id="452" r:id="rId58"/>
    <p:sldId id="456" r:id="rId59"/>
    <p:sldId id="457" r:id="rId60"/>
    <p:sldId id="458" r:id="rId61"/>
    <p:sldId id="459" r:id="rId62"/>
    <p:sldId id="460" r:id="rId63"/>
    <p:sldId id="446" r:id="rId64"/>
    <p:sldId id="363" r:id="rId65"/>
    <p:sldId id="441" r:id="rId66"/>
    <p:sldId id="393" r:id="rId67"/>
    <p:sldId id="395" r:id="rId68"/>
    <p:sldId id="397" r:id="rId69"/>
    <p:sldId id="398" r:id="rId70"/>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92314" autoAdjust="0"/>
  </p:normalViewPr>
  <p:slideViewPr>
    <p:cSldViewPr snapToGrid="0" showGuides="1">
      <p:cViewPr varScale="1">
        <p:scale>
          <a:sx n="93" d="100"/>
          <a:sy n="93" d="100"/>
        </p:scale>
        <p:origin x="460" y="72"/>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help.sap.com/se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3242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词典编码 </a:t>
            </a:r>
            <a:r>
              <a:rPr lang="en-US" altLang="zh-CN" dirty="0"/>
              <a:t>(</a:t>
            </a:r>
            <a:r>
              <a:rPr lang="en-US" dirty="0"/>
              <a:t>Dictionary Encoding)</a:t>
            </a:r>
          </a:p>
          <a:p>
            <a:r>
              <a:rPr lang="zh-CN" altLang="en-US" sz="1200" b="0" i="0" kern="1200" dirty="0">
                <a:solidFill>
                  <a:schemeClr val="tx1"/>
                </a:solidFill>
                <a:effectLst/>
                <a:latin typeface="+mn-lt"/>
                <a:ea typeface="+mn-ea"/>
                <a:cs typeface="+mn-cs"/>
              </a:rPr>
              <a:t>词典编码</a:t>
            </a:r>
            <a:r>
              <a:rPr lang="en-US" altLang="zh-CN"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ictionary </a:t>
            </a:r>
            <a:r>
              <a:rPr lang="en-US" altLang="zh-CN"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ncoding)</a:t>
            </a:r>
            <a:r>
              <a:rPr lang="zh-CN" altLang="en-US" sz="1200" b="0" i="0" kern="1200" dirty="0">
                <a:solidFill>
                  <a:schemeClr val="tx1"/>
                </a:solidFill>
                <a:effectLst/>
                <a:latin typeface="+mn-lt"/>
                <a:ea typeface="+mn-ea"/>
                <a:cs typeface="+mn-cs"/>
              </a:rPr>
              <a:t>的根据是数据本身包含有重复这个特性，其企图从输入的数据中创建一个“短语词典</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dictionary of the phrases)”</a:t>
            </a:r>
            <a:r>
              <a:rPr lang="zh-CN" altLang="en-US" sz="1200" b="0" i="0" kern="1200" dirty="0">
                <a:solidFill>
                  <a:schemeClr val="tx1"/>
                </a:solidFill>
                <a:effectLst/>
                <a:latin typeface="+mn-lt"/>
                <a:ea typeface="+mn-ea"/>
                <a:cs typeface="+mn-cs"/>
              </a:rPr>
              <a:t>，编码数据过程中当遇到已经在词典中出现的“短语”时，编码器就输出这个词典中的短语的“索引号”，而不是短语本身。</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316918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行程编码：</a:t>
            </a:r>
            <a:r>
              <a:rPr lang="en-US" altLang="zh-CN" dirty="0"/>
              <a:t>Run-Length Encoding</a:t>
            </a:r>
            <a:endParaRPr lang="zh-CN" altLang="en-US" dirty="0"/>
          </a:p>
          <a:p>
            <a:r>
              <a:rPr lang="zh-CN" altLang="en-US" dirty="0"/>
              <a:t>仅存储一个值以及具有相同值的数目的数据压缩编码方式称为行程编码，或称游程编码，常用</a:t>
            </a:r>
            <a:r>
              <a:rPr lang="en-US" altLang="zh-CN" dirty="0"/>
              <a:t>RLE</a:t>
            </a:r>
            <a:r>
              <a:rPr lang="zh-CN" altLang="en-US" dirty="0"/>
              <a:t>（</a:t>
            </a:r>
            <a:r>
              <a:rPr lang="en-US" altLang="zh-CN" dirty="0"/>
              <a:t>Run-Length Encoding</a:t>
            </a:r>
            <a:r>
              <a:rPr lang="zh-CN" altLang="en-US" dirty="0"/>
              <a:t>）表示</a:t>
            </a:r>
            <a:endParaRPr lang="en-US" altLang="zh-CN" dirty="0"/>
          </a:p>
          <a:p>
            <a:r>
              <a:rPr lang="zh-CN" altLang="en-US" dirty="0"/>
              <a:t>时间因素，仅仅举两种压缩方法作为示例，</a:t>
            </a:r>
            <a:r>
              <a:rPr lang="en-US" altLang="zh-CN" dirty="0"/>
              <a:t>SAP</a:t>
            </a:r>
            <a:r>
              <a:rPr lang="en-US" altLang="zh-CN" baseline="0" dirty="0"/>
              <a:t> HANA</a:t>
            </a:r>
            <a:r>
              <a:rPr lang="zh-CN" altLang="en-US" baseline="0" dirty="0"/>
              <a:t>中压缩方法还有很多，比如：</a:t>
            </a:r>
            <a:endParaRPr lang="en-US" altLang="zh-CN" dirty="0"/>
          </a:p>
          <a:p>
            <a:r>
              <a:rPr lang="zh-CN" altLang="en-US" dirty="0"/>
              <a:t>前缀编码</a:t>
            </a:r>
            <a:r>
              <a:rPr lang="en-US" altLang="zh-CN" dirty="0"/>
              <a:t>:</a:t>
            </a:r>
            <a:r>
              <a:rPr lang="en-US" altLang="zh-CN" baseline="0" dirty="0"/>
              <a:t>  Prefix Encoding</a:t>
            </a:r>
          </a:p>
          <a:p>
            <a:r>
              <a:rPr lang="zh-CN" altLang="en-US" baseline="0" dirty="0"/>
              <a:t>聚类编码：</a:t>
            </a:r>
            <a:r>
              <a:rPr lang="en-US" altLang="zh-CN" baseline="0" dirty="0"/>
              <a:t>Cluster Encoding</a:t>
            </a:r>
          </a:p>
          <a:p>
            <a:r>
              <a:rPr lang="zh-CN" altLang="en-US" sz="1200" dirty="0"/>
              <a:t>稀疏编码</a:t>
            </a:r>
            <a:r>
              <a:rPr lang="en-US" altLang="zh-CN" sz="1200" dirty="0"/>
              <a:t>:  </a:t>
            </a:r>
            <a:r>
              <a:rPr lang="en-US" dirty="0"/>
              <a:t>Sparse </a:t>
            </a:r>
            <a:r>
              <a:rPr lang="en-US" altLang="zh-CN" dirty="0"/>
              <a:t>E</a:t>
            </a:r>
            <a:r>
              <a:rPr lang="en-US" dirty="0"/>
              <a:t>ncoding</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605603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marL="179388" lvl="1" indent="-179388" eaLnBrk="0" hangingPunct="0">
              <a:spcBef>
                <a:spcPts val="500"/>
              </a:spcBef>
              <a:buClr>
                <a:schemeClr val="accent1"/>
              </a:buClr>
              <a:buSzPct val="80000"/>
              <a:buFont typeface="Wingdings" pitchFamily="2" charset="2"/>
              <a:buChar char="n"/>
              <a:defRPr/>
            </a:pPr>
            <a:r>
              <a:rPr lang="en-US" dirty="0"/>
              <a:t>Because of compression, write changes into less compressed delta storage</a:t>
            </a:r>
            <a:br>
              <a:rPr lang="en-US" dirty="0"/>
            </a:br>
            <a:r>
              <a:rPr lang="en-US" dirty="0"/>
              <a:t>SAP HANA can provide ERP-specific data distribution:</a:t>
            </a:r>
            <a:br>
              <a:rPr lang="en-US" b="1" dirty="0"/>
            </a:br>
            <a:r>
              <a:rPr lang="en-US" dirty="0"/>
              <a:t>In many cases application data have the following redundancies:</a:t>
            </a:r>
          </a:p>
          <a:p>
            <a:pPr marL="636588" lvl="2" indent="-179388" eaLnBrk="0" hangingPunct="0">
              <a:spcBef>
                <a:spcPts val="500"/>
              </a:spcBef>
              <a:buClr>
                <a:schemeClr val="accent1"/>
              </a:buClr>
              <a:buFont typeface="Wingdings" pitchFamily="2" charset="2"/>
              <a:buChar char="n"/>
              <a:defRPr/>
            </a:pPr>
            <a:r>
              <a:rPr lang="en-US" dirty="0"/>
              <a:t>Empty columns (up to 80%) and a lot of initial fields </a:t>
            </a:r>
          </a:p>
          <a:p>
            <a:pPr marL="636588" lvl="2" indent="-179388" eaLnBrk="0" hangingPunct="0">
              <a:spcBef>
                <a:spcPts val="500"/>
              </a:spcBef>
              <a:buClr>
                <a:schemeClr val="accent1"/>
              </a:buClr>
              <a:buFont typeface="Wingdings" pitchFamily="2" charset="2"/>
              <a:buChar char="n"/>
              <a:defRPr/>
            </a:pPr>
            <a:r>
              <a:rPr lang="en-US" dirty="0"/>
              <a:t>Columns with few distinct values (e.g. currencies, indicators, product groups, ...)</a:t>
            </a:r>
          </a:p>
          <a:p>
            <a:pPr marL="179388" lvl="1" indent="-179388" eaLnBrk="0" hangingPunct="0">
              <a:spcBef>
                <a:spcPts val="500"/>
              </a:spcBef>
              <a:buClr>
                <a:schemeClr val="accent1"/>
              </a:buClr>
              <a:buSzPct val="80000"/>
              <a:buFont typeface="Wingdings" pitchFamily="2" charset="2"/>
              <a:buChar char="n"/>
              <a:defRPr/>
            </a:pPr>
            <a:r>
              <a:rPr lang="en-US" dirty="0"/>
              <a:t>Updates into delta data storage and periodically merged into main data storage</a:t>
            </a:r>
          </a:p>
          <a:p>
            <a:pPr marL="636588" lvl="2" indent="-179388" eaLnBrk="0" hangingPunct="0">
              <a:spcBef>
                <a:spcPts val="500"/>
              </a:spcBef>
              <a:buClr>
                <a:schemeClr val="accent1"/>
              </a:buClr>
              <a:buFont typeface="Wingdings" pitchFamily="2" charset="2"/>
              <a:buChar char="n"/>
              <a:defRPr/>
            </a:pPr>
            <a:r>
              <a:rPr lang="en-US" dirty="0"/>
              <a:t>High write performance not affected by compression</a:t>
            </a:r>
          </a:p>
          <a:p>
            <a:pPr marL="636588" lvl="2" indent="-179388" eaLnBrk="0" hangingPunct="0">
              <a:spcBef>
                <a:spcPts val="500"/>
              </a:spcBef>
              <a:buClr>
                <a:schemeClr val="accent1"/>
              </a:buClr>
              <a:buFont typeface="Wingdings" pitchFamily="2" charset="2"/>
              <a:buChar char="n"/>
              <a:defRPr/>
            </a:pPr>
            <a:r>
              <a:rPr lang="en-US" dirty="0"/>
              <a:t>Data is written to delta storage with less compression which is optimized for write access.</a:t>
            </a:r>
            <a:br>
              <a:rPr lang="en-US" dirty="0"/>
            </a:br>
            <a:r>
              <a:rPr lang="en-US" dirty="0"/>
              <a:t>This is merged into the main area of the column store later on.</a:t>
            </a:r>
          </a:p>
          <a:p>
            <a:endParaRPr lang="en-US" dirty="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DD3B4F-8492-4701-B8FD-D6BD3CB0E220}" type="slidenum">
              <a:rPr lang="de-DE" smtClean="0">
                <a:latin typeface="Arial" pitchFamily="34" charset="0"/>
              </a:rPr>
              <a:pPr fontAlgn="base">
                <a:spcBef>
                  <a:spcPct val="0"/>
                </a:spcBef>
                <a:spcAft>
                  <a:spcPct val="0"/>
                </a:spcAft>
              </a:pPr>
              <a:t>18</a:t>
            </a:fld>
            <a:endParaRPr lang="de-DE">
              <a:latin typeface="Arial" pitchFamily="34" charset="0"/>
            </a:endParaRPr>
          </a:p>
        </p:txBody>
      </p:sp>
    </p:spTree>
    <p:extLst>
      <p:ext uri="{BB962C8B-B14F-4D97-AF65-F5344CB8AC3E}">
        <p14:creationId xmlns:p14="http://schemas.microsoft.com/office/powerpoint/2010/main" val="3242936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同样也有人会质疑内存储存的数据是否会存在丢失的状况，</a:t>
            </a:r>
            <a:r>
              <a:rPr lang="en-US" altLang="zh-CN" dirty="0"/>
              <a:t>SAP HANA</a:t>
            </a:r>
            <a:r>
              <a:rPr lang="zh-CN" altLang="en-US" dirty="0"/>
              <a:t>的持久化储存机制保证了无论在任何状况下（掉电、系统崩溃等），数据都不会丢失。</a:t>
            </a:r>
            <a:endParaRPr lang="en-US" altLang="zh-CN" dirty="0"/>
          </a:p>
          <a:p>
            <a:r>
              <a:rPr lang="en-US" dirty="0" err="1"/>
              <a:t>Savepoint</a:t>
            </a:r>
            <a:r>
              <a:rPr lang="zh-CN" altLang="en-US" dirty="0"/>
              <a:t>是每隔一段时间进行的，其间隔可以调整。保存点之间的数据事务靠</a:t>
            </a:r>
            <a:r>
              <a:rPr lang="en-US" altLang="zh-CN" dirty="0"/>
              <a:t>Log</a:t>
            </a:r>
            <a:r>
              <a:rPr lang="zh-CN" altLang="en-US" dirty="0"/>
              <a:t>进行持久化，为了保证速度，</a:t>
            </a:r>
            <a:r>
              <a:rPr lang="en-US" altLang="zh-CN" dirty="0"/>
              <a:t>Log</a:t>
            </a:r>
            <a:r>
              <a:rPr lang="zh-CN" altLang="en-US" dirty="0"/>
              <a:t>需要存储入</a:t>
            </a:r>
            <a:r>
              <a:rPr lang="en-US" altLang="zh-CN" dirty="0"/>
              <a:t>SSD</a:t>
            </a:r>
            <a:r>
              <a:rPr lang="zh-CN" altLang="en-US" dirty="0"/>
              <a:t>固态硬盘。</a:t>
            </a:r>
            <a:endParaRPr lang="en-US" altLang="zh-CN" dirty="0"/>
          </a:p>
          <a:p>
            <a:endParaRPr lang="en-US" dirty="0"/>
          </a:p>
          <a:p>
            <a:r>
              <a:rPr lang="zh-CN" altLang="en-US" dirty="0"/>
              <a:t>右图表示了对于已经提交和未提交的事务，分别使用</a:t>
            </a:r>
            <a:r>
              <a:rPr lang="en-US" altLang="zh-CN" dirty="0"/>
              <a:t>redo</a:t>
            </a:r>
            <a:r>
              <a:rPr lang="zh-CN" altLang="en-US" dirty="0"/>
              <a:t>和</a:t>
            </a:r>
            <a:r>
              <a:rPr lang="en-US" altLang="zh-CN" dirty="0"/>
              <a:t>undo</a:t>
            </a:r>
            <a:r>
              <a:rPr lang="en-US" altLang="zh-CN" baseline="0" dirty="0"/>
              <a:t> log</a:t>
            </a:r>
            <a:r>
              <a:rPr lang="zh-CN" altLang="en-US" baseline="0" dirty="0"/>
              <a:t>来保证数据即便在系统崩溃时，也不至于丢失。</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330414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SAP HANA</a:t>
            </a:r>
            <a:r>
              <a:rPr lang="zh-CN" altLang="en-US" dirty="0"/>
              <a:t>紧跟当前的硬件发展形势，特别是</a:t>
            </a:r>
            <a:r>
              <a:rPr lang="en-US" altLang="zh-CN" dirty="0"/>
              <a:t>CPU</a:t>
            </a:r>
            <a:r>
              <a:rPr lang="zh-CN" altLang="en-US" dirty="0"/>
              <a:t>的多路多核化趋势，充分并行化的进行计算处理，以此提高计算资源的利用率。</a:t>
            </a:r>
            <a:endParaRPr lang="en-US" altLang="zh-CN" dirty="0"/>
          </a:p>
          <a:p>
            <a:endParaRPr lang="en-US" dirty="0"/>
          </a:p>
          <a:p>
            <a:r>
              <a:rPr lang="zh-CN" altLang="en-US" dirty="0"/>
              <a:t>只讲了一半</a:t>
            </a:r>
            <a:r>
              <a:rPr lang="en-US" altLang="zh-CN" dirty="0"/>
              <a:t>,</a:t>
            </a:r>
            <a:r>
              <a:rPr lang="zh-CN" altLang="en-US" dirty="0"/>
              <a:t>后续会讲</a:t>
            </a:r>
            <a:r>
              <a:rPr lang="en-US" altLang="zh-CN" dirty="0"/>
              <a:t>Data</a:t>
            </a:r>
            <a:r>
              <a:rPr lang="en-US" altLang="zh-CN" baseline="0" dirty="0"/>
              <a:t> Federation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1600150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有人会质疑列式表的修改性能不佳，应该差于行式表，这不是事实。因为</a:t>
            </a:r>
            <a:r>
              <a:rPr lang="en-US" altLang="zh-CN" dirty="0"/>
              <a:t>SAP</a:t>
            </a:r>
            <a:r>
              <a:rPr lang="en-US" altLang="zh-CN" baseline="0" dirty="0"/>
              <a:t> HANA</a:t>
            </a:r>
            <a:r>
              <a:rPr lang="zh-CN" altLang="en-US" baseline="0" dirty="0"/>
              <a:t>使用</a:t>
            </a:r>
            <a:r>
              <a:rPr lang="en-US" altLang="zh-CN" baseline="0" dirty="0"/>
              <a:t>”Insert-Only”</a:t>
            </a:r>
            <a:r>
              <a:rPr lang="zh-CN" altLang="en-US" baseline="0" dirty="0"/>
              <a:t>来解决这一问题。</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119332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86046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227257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252413" y="376238"/>
            <a:ext cx="7351713" cy="4135437"/>
          </a:xfrm>
          <a:ln/>
        </p:spPr>
      </p:sp>
      <p:sp>
        <p:nvSpPr>
          <p:cNvPr id="23555" name="Rectangle 3"/>
          <p:cNvSpPr>
            <a:spLocks noGrp="1" noChangeArrowheads="1"/>
          </p:cNvSpPr>
          <p:nvPr>
            <p:ph type="body" idx="1"/>
          </p:nvPr>
        </p:nvSpPr>
        <p:spPr>
          <a:xfrm>
            <a:off x="296260" y="4787692"/>
            <a:ext cx="6067542" cy="4107030"/>
          </a:xfrm>
          <a:noFill/>
          <a:ln w="9525"/>
        </p:spPr>
        <p:txBody>
          <a:bodyPr/>
          <a:lstStyle/>
          <a:p>
            <a:pPr eaLnBrk="1" hangingPunct="1"/>
            <a:r>
              <a:rPr lang="en-US" sz="1000" dirty="0"/>
              <a:t>Multi  version  concurrency  control  ensures  consistent  read  operations. </a:t>
            </a:r>
          </a:p>
          <a:p>
            <a:pPr eaLnBrk="1" hangingPunct="1"/>
            <a:r>
              <a:rPr lang="en-GB" sz="1000" dirty="0"/>
              <a:t>An in-memory computing</a:t>
            </a:r>
            <a:r>
              <a:rPr lang="en-GB" sz="1000" baseline="0" dirty="0"/>
              <a:t> transaction starts either as read or a write transaction. A transaction starts as read transaction but can be promoted into a write transaction by the transaction manager.</a:t>
            </a:r>
            <a:br>
              <a:rPr lang="en-GB" sz="1000" baseline="0" dirty="0"/>
            </a:br>
            <a:br>
              <a:rPr lang="en-GB" sz="1000" baseline="0" dirty="0"/>
            </a:br>
            <a:r>
              <a:rPr lang="en-GB" sz="1000" baseline="0" dirty="0"/>
              <a:t>Concept of MVCC:</a:t>
            </a:r>
          </a:p>
          <a:p>
            <a:pPr eaLnBrk="1" hangingPunct="1"/>
            <a:r>
              <a:rPr lang="en-GB" sz="1000" b="1" baseline="0" dirty="0"/>
              <a:t>updates do not overwrite existing records</a:t>
            </a:r>
            <a:br>
              <a:rPr lang="en-GB" sz="1000" b="1" baseline="0" dirty="0"/>
            </a:br>
            <a:r>
              <a:rPr lang="en-GB" sz="1000" b="1" baseline="0" dirty="0"/>
              <a:t>updates insert new versions</a:t>
            </a:r>
            <a:br>
              <a:rPr lang="en-GB" sz="1000" baseline="0" dirty="0"/>
            </a:br>
            <a:r>
              <a:rPr lang="en-GB" sz="1000" baseline="0" dirty="0"/>
              <a:t>=&gt; transactions may write a new version of some data while concurrent transactions still have </a:t>
            </a:r>
            <a:r>
              <a:rPr lang="en-GB" sz="1000" b="1" baseline="0" dirty="0"/>
              <a:t>read</a:t>
            </a:r>
            <a:r>
              <a:rPr lang="en-GB" sz="1000" baseline="0" dirty="0"/>
              <a:t> access to previous versions.</a:t>
            </a:r>
          </a:p>
          <a:p>
            <a:pPr eaLnBrk="1" hangingPunct="1">
              <a:buFont typeface="Arial" pitchFamily="34" charset="0"/>
              <a:buNone/>
            </a:pPr>
            <a:r>
              <a:rPr lang="en-GB" sz="1000" b="1" baseline="0" dirty="0"/>
              <a:t>Transaction level snapshot: </a:t>
            </a:r>
            <a:r>
              <a:rPr lang="en-GB" sz="1000" baseline="0" dirty="0"/>
              <a:t>all statements of a transaction see the same snapshot =&gt; isolation level repeatable read</a:t>
            </a:r>
          </a:p>
          <a:p>
            <a:pPr eaLnBrk="1" hangingPunct="1">
              <a:buFont typeface="Arial" pitchFamily="34" charset="0"/>
              <a:buNone/>
            </a:pPr>
            <a:r>
              <a:rPr lang="en-GB" sz="1000" b="1" baseline="0" dirty="0"/>
              <a:t>Statement level snapshot: </a:t>
            </a:r>
            <a:r>
              <a:rPr lang="en-GB" sz="1000" baseline="0" dirty="0"/>
              <a:t>different statements in a transaction may see different snapshots =&gt; isolation level read committed (non repeatable read)</a:t>
            </a:r>
            <a:r>
              <a:rPr lang="en-US" sz="1000" dirty="0"/>
              <a:t> Each statement sees the changes that were committed when the  execution  of  the  statement  started. </a:t>
            </a:r>
          </a:p>
          <a:p>
            <a:pPr eaLnBrk="1" hangingPunct="1">
              <a:buFont typeface="Arial" pitchFamily="34" charset="0"/>
              <a:buNone/>
            </a:pPr>
            <a:endParaRPr lang="en-US" sz="1000" baseline="0" dirty="0"/>
          </a:p>
          <a:p>
            <a:pPr eaLnBrk="1" hangingPunct="1">
              <a:buFont typeface="Arial" pitchFamily="34" charset="0"/>
              <a:buNone/>
            </a:pPr>
            <a:r>
              <a:rPr lang="en-US" sz="1000" baseline="0" dirty="0"/>
              <a:t>Statement level snapshot is the default Isolation level (Read Committed).</a:t>
            </a:r>
            <a:endParaRPr lang="en-GB" sz="1000" baseline="0" dirty="0"/>
          </a:p>
          <a:p>
            <a:pPr eaLnBrk="1" hangingPunct="1">
              <a:buFont typeface="Arial" pitchFamily="34" charset="0"/>
              <a:buChar char="•"/>
            </a:pPr>
            <a:endParaRPr lang="en-GB" sz="1000" baseline="0" dirty="0"/>
          </a:p>
          <a:p>
            <a:pPr eaLnBrk="1" hangingPunct="1">
              <a:buFont typeface="Arial" pitchFamily="34" charset="0"/>
              <a:buNone/>
            </a:pPr>
            <a:r>
              <a:rPr lang="en-GB" sz="1000" baseline="0" dirty="0"/>
              <a:t>Using timestamps allows to determine which versions are visible for which transactions.</a:t>
            </a:r>
            <a:br>
              <a:rPr lang="en-GB" sz="1000" baseline="0" dirty="0"/>
            </a:br>
            <a:endParaRPr lang="en-GB" sz="1000" baseline="0" dirty="0"/>
          </a:p>
          <a:p>
            <a:pPr eaLnBrk="1" hangingPunct="1"/>
            <a:endParaRPr lang="en-GB" sz="1000" baseline="0" dirty="0"/>
          </a:p>
          <a:p>
            <a:pPr eaLnBrk="1" hangingPunct="1"/>
            <a:endParaRPr lang="en-GB" sz="1000" dirty="0"/>
          </a:p>
        </p:txBody>
      </p:sp>
    </p:spTree>
    <p:extLst>
      <p:ext uri="{BB962C8B-B14F-4D97-AF65-F5344CB8AC3E}">
        <p14:creationId xmlns:p14="http://schemas.microsoft.com/office/powerpoint/2010/main" val="82362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smtClean="0">
                <a:solidFill>
                  <a:prstClr val="black"/>
                </a:solidFill>
                <a:latin typeface="Arial" charset="0"/>
              </a:rPr>
              <a:pPr fontAlgn="base">
                <a:spcBef>
                  <a:spcPct val="0"/>
                </a:spcBef>
                <a:spcAft>
                  <a:spcPct val="0"/>
                </a:spcAft>
              </a:pPr>
              <a:t>25</a:t>
            </a:fld>
            <a:endParaRPr>
              <a:solidFill>
                <a:prstClr val="black"/>
              </a:solidFill>
              <a:latin typeface="Arial" charset="0"/>
            </a:endParaRPr>
          </a:p>
        </p:txBody>
      </p:sp>
      <p:sp>
        <p:nvSpPr>
          <p:cNvPr id="26627" name="Slide Image Placeholder 8"/>
          <p:cNvSpPr>
            <a:spLocks noGrp="1" noRot="1" noChangeAspect="1" noTextEdit="1"/>
          </p:cNvSpPr>
          <p:nvPr>
            <p:ph type="sldImg"/>
          </p:nvPr>
        </p:nvSpPr>
        <p:spPr bwMode="auto">
          <a:xfrm>
            <a:off x="473075" y="661988"/>
            <a:ext cx="5751513" cy="3235325"/>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dirty="0"/>
          </a:p>
        </p:txBody>
      </p:sp>
    </p:spTree>
    <p:extLst>
      <p:ext uri="{BB962C8B-B14F-4D97-AF65-F5344CB8AC3E}">
        <p14:creationId xmlns:p14="http://schemas.microsoft.com/office/powerpoint/2010/main" val="312608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96421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390525"/>
            <a:ext cx="7143750" cy="4019550"/>
          </a:xfrm>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2384918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665163"/>
            <a:ext cx="6256338" cy="35194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1045893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204788" y="665163"/>
            <a:ext cx="6259512" cy="35210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(https://service.sap.com/sap/support/notes/1900823)</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A17C6BD7-EF2A-4A50-9779-3123535BEAF2}" type="slidenum">
              <a:rPr lang="de-DE" smtClean="0"/>
              <a:pPr>
                <a:defRPr/>
              </a:pPr>
              <a:t>30</a:t>
            </a:fld>
            <a:endParaRPr lang="de-DE" dirty="0"/>
          </a:p>
        </p:txBody>
      </p:sp>
    </p:spTree>
    <p:extLst>
      <p:ext uri="{BB962C8B-B14F-4D97-AF65-F5344CB8AC3E}">
        <p14:creationId xmlns:p14="http://schemas.microsoft.com/office/powerpoint/2010/main" val="3048836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72727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728901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
        <p:nvSpPr>
          <p:cNvPr id="3" name="Slide Image Placeholder 2"/>
          <p:cNvSpPr>
            <a:spLocks noGrp="1" noRot="1" noChangeAspect="1"/>
          </p:cNvSpPr>
          <p:nvPr>
            <p:ph type="sldImg"/>
          </p:nvPr>
        </p:nvSpPr>
        <p:spPr>
          <a:xfrm>
            <a:off x="542925" y="665163"/>
            <a:ext cx="5743575" cy="3232150"/>
          </a:xfrm>
        </p:spPr>
      </p:sp>
      <p:sp>
        <p:nvSpPr>
          <p:cNvPr id="5" name="Notes Placeholder 4"/>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629446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solidFill>
                  <a:srgbClr val="000000"/>
                </a:solidFill>
              </a:rPr>
              <a:pPr/>
              <a:t>36</a:t>
            </a:fld>
            <a:endParaRPr lang="en-US" dirty="0">
              <a:solidFill>
                <a:srgbClr val="000000"/>
              </a:solidFill>
            </a:endParaRPr>
          </a:p>
        </p:txBody>
      </p:sp>
      <p:sp>
        <p:nvSpPr>
          <p:cNvPr id="3" name="Slide Image Placeholder 2"/>
          <p:cNvSpPr>
            <a:spLocks noGrp="1" noRot="1" noChangeAspect="1"/>
          </p:cNvSpPr>
          <p:nvPr>
            <p:ph type="sldImg"/>
          </p:nvPr>
        </p:nvSpPr>
        <p:spPr>
          <a:xfrm>
            <a:off x="547688" y="612775"/>
            <a:ext cx="5762625" cy="3241675"/>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88012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93207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2925" y="665163"/>
            <a:ext cx="5743575" cy="3232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Tree>
    <p:extLst>
      <p:ext uri="{BB962C8B-B14F-4D97-AF65-F5344CB8AC3E}">
        <p14:creationId xmlns:p14="http://schemas.microsoft.com/office/powerpoint/2010/main" val="3574693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New:</a:t>
            </a:r>
            <a:r>
              <a:rPr lang="en-US" baseline="0" dirty="0"/>
              <a:t> A new certification for the HANA on POWER Little Endian architecture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115717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70000" lnSpcReduction="20000"/>
          </a:bodyPr>
          <a:lstStyle/>
          <a:p>
            <a:r>
              <a:rPr lang="en-GB" dirty="0"/>
              <a:t>http://help.sap.com/saphelp_erp60_sp/helpdata/en/e4/0a87b7ae4a4d2dbb793d8cafb0dc0e/content.htm</a:t>
            </a:r>
          </a:p>
          <a:p>
            <a:pPr fontAlgn="base"/>
            <a:r>
              <a:rPr lang="en-US" altLang="zh-CN" sz="1400" b="0" i="0" kern="1200" dirty="0">
                <a:solidFill>
                  <a:schemeClr val="tx1"/>
                </a:solidFill>
                <a:effectLst/>
                <a:latin typeface="+mn-lt"/>
                <a:ea typeface="+mn-ea"/>
                <a:cs typeface="+mn-cs"/>
              </a:rPr>
              <a:t>This function enables you to present the data contained in a Balanced Scorecard as a visually appealing print version that meets the particular reporting demands of upper management.</a:t>
            </a:r>
          </a:p>
          <a:p>
            <a:pPr fontAlgn="base"/>
            <a:r>
              <a:rPr lang="en-US" altLang="zh-CN" sz="1400" b="0" i="0" kern="1200" dirty="0">
                <a:solidFill>
                  <a:schemeClr val="tx1"/>
                </a:solidFill>
                <a:effectLst/>
                <a:latin typeface="+mn-lt"/>
                <a:ea typeface="+mn-ea"/>
                <a:cs typeface="+mn-cs"/>
              </a:rPr>
              <a:t>The Briefing Book allows you to arrange the broad range of information contained in a scorecard according to your needs so that you can isolate individual aspects and prepare them for specific reporting requirements. Moreover, the print version provided by this function can be the common basis for discussion regardless of the technical infrastructure available.</a:t>
            </a:r>
          </a:p>
          <a:p>
            <a:endParaRPr lang="en-GB" dirty="0"/>
          </a:p>
          <a:p>
            <a:pPr marL="0" marR="0" indent="0" algn="l" defTabSz="1088776" rtl="0" eaLnBrk="1" fontAlgn="auto"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solidFill>
                <a:effectLst/>
                <a:latin typeface="+mn-lt"/>
                <a:ea typeface="+mn-ea"/>
                <a:cs typeface="+mn-cs"/>
                <a:hlinkClick r:id="rId3"/>
              </a:rPr>
              <a:t>SAP Strategic Enterprise Management </a:t>
            </a:r>
            <a:endParaRPr lang="en-US" altLang="zh-CN" sz="1400" b="0" i="0" kern="1200" dirty="0">
              <a:solidFill>
                <a:schemeClr val="tx1"/>
              </a:solidFill>
              <a:effectLst/>
              <a:latin typeface="+mn-lt"/>
              <a:ea typeface="+mn-ea"/>
              <a:cs typeface="+mn-cs"/>
            </a:endParaRPr>
          </a:p>
          <a:p>
            <a:endParaRPr lang="en-GB" dirty="0"/>
          </a:p>
          <a:p>
            <a:endParaRPr lang="en-GB" dirty="0"/>
          </a:p>
          <a:p>
            <a:r>
              <a:rPr lang="en-GB" dirty="0"/>
              <a:t>What we see here is a slide that was used by </a:t>
            </a:r>
            <a:r>
              <a:rPr lang="en-GB" dirty="0" err="1"/>
              <a:t>Hasso</a:t>
            </a:r>
            <a:r>
              <a:rPr lang="en-GB" dirty="0"/>
              <a:t> </a:t>
            </a:r>
            <a:r>
              <a:rPr lang="en-GB" dirty="0" err="1"/>
              <a:t>Plattner</a:t>
            </a:r>
            <a:r>
              <a:rPr lang="en-GB" dirty="0"/>
              <a:t>, Chairman and one of the original founders of SAP,  at the launch of Business Suite on HANA in 2013, and which outlines the original design objectives for HANA. </a:t>
            </a:r>
          </a:p>
          <a:p>
            <a:r>
              <a:rPr lang="en-GB" dirty="0" err="1"/>
              <a:t>Hasso</a:t>
            </a:r>
            <a:r>
              <a:rPr lang="en-GB" dirty="0"/>
              <a:t> had founded his own university, the </a:t>
            </a:r>
            <a:r>
              <a:rPr lang="en-GB" dirty="0" err="1"/>
              <a:t>Hasso</a:t>
            </a:r>
            <a:r>
              <a:rPr lang="en-GB" dirty="0"/>
              <a:t> </a:t>
            </a:r>
            <a:r>
              <a:rPr lang="en-GB" dirty="0" err="1"/>
              <a:t>Plattner</a:t>
            </a:r>
            <a:r>
              <a:rPr lang="en-GB" dirty="0"/>
              <a:t> Institute in collaboration with the University of Potsdam and was lecturing on enterprise systems. </a:t>
            </a:r>
          </a:p>
          <a:p>
            <a:r>
              <a:rPr lang="en-GB" dirty="0"/>
              <a:t>As part of this he discussed with his PhD students the design of enterprise systems, and his students being bored with learning about old fashioned ERP systems wanted something more modern to study and discuss. </a:t>
            </a:r>
            <a:r>
              <a:rPr lang="en-GB" dirty="0" err="1"/>
              <a:t>Hasso</a:t>
            </a:r>
            <a:r>
              <a:rPr lang="en-GB" dirty="0"/>
              <a:t> set them the task of working out what a truly modern enterprise system should look like if we could start with a clean sheet of paper and incorporating all that we now know about systems design. </a:t>
            </a:r>
          </a:p>
          <a:p>
            <a:r>
              <a:rPr lang="en-GB" dirty="0"/>
              <a:t>The title here talks about ERP, as this was the Business Suite on HANA launch, but the actual objective was really to figure out what any modern enterprise system should look like. </a:t>
            </a:r>
          </a:p>
          <a:p>
            <a:r>
              <a:rPr lang="en-GB" dirty="0"/>
              <a:t>It is noticeable that the objectives are mostly business objectives. A good way of thinking of this is that the objective was to remove “all the things that have bugged us about big system for the last 20-30 years”. </a:t>
            </a:r>
          </a:p>
          <a:p>
            <a:r>
              <a:rPr lang="en-GB" dirty="0"/>
              <a:t>For example we split OLTP and analytics apart over 30 years ago, because it was not physically possible to combine them on the system, this was done two generations ago and we’ve forgotten why we did it, it has just become common practice. Likewise we’d like to get rid of batch, do BI on demand against the transactional system, not need aggregates, be able to use heavy duty maths etc. etc. We’d also like a sub-second response time, because that is the way that human beings are wired, they are maximally productive when they don’t have to put up with wait times and delays. </a:t>
            </a:r>
          </a:p>
          <a:p>
            <a:r>
              <a:rPr lang="en-GB" dirty="0"/>
              <a:t>Of course, on the way through we’d expect to make use of techniques such as parallel processing and holding all our data in memory.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7" name="Slide Image Placeholder 6"/>
          <p:cNvSpPr>
            <a:spLocks noGrp="1" noRot="1" noChangeAspect="1"/>
          </p:cNvSpPr>
          <p:nvPr>
            <p:ph type="sldImg"/>
          </p:nvPr>
        </p:nvSpPr>
        <p:spPr>
          <a:xfrm>
            <a:off x="288925" y="661988"/>
            <a:ext cx="6219825" cy="3498850"/>
          </a:xfrm>
        </p:spPr>
      </p:sp>
    </p:spTree>
    <p:extLst>
      <p:ext uri="{BB962C8B-B14F-4D97-AF65-F5344CB8AC3E}">
        <p14:creationId xmlns:p14="http://schemas.microsoft.com/office/powerpoint/2010/main" val="2040043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22275"/>
            <a:ext cx="7715251" cy="4340225"/>
          </a:xfrm>
        </p:spPr>
      </p:sp>
      <p:sp>
        <p:nvSpPr>
          <p:cNvPr id="3" name="Notes Placeholder 2"/>
          <p:cNvSpPr>
            <a:spLocks noGrp="1"/>
          </p:cNvSpPr>
          <p:nvPr>
            <p:ph type="body" idx="1"/>
          </p:nvPr>
        </p:nvSpPr>
        <p:spPr/>
        <p:txBody>
          <a:bodyPr>
            <a:normAutofit/>
          </a:bodyPr>
          <a:lstStyle/>
          <a:p>
            <a:endParaRPr lang="en-US" dirty="0">
              <a:solidFill>
                <a:srgbClr val="000000"/>
              </a:solidFill>
              <a:latin typeface="Aria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204665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361950"/>
            <a:ext cx="7143750" cy="4019550"/>
          </a:xfrm>
        </p:spPr>
      </p:sp>
      <p:sp>
        <p:nvSpPr>
          <p:cNvPr id="3" name="Notes Placeholder 2"/>
          <p:cNvSpPr>
            <a:spLocks noGrp="1"/>
          </p:cNvSpPr>
          <p:nvPr>
            <p:ph type="body" idx="1"/>
          </p:nvPr>
        </p:nvSpPr>
        <p:spPr/>
        <p:txBody>
          <a:bodyPr>
            <a:noAutofit/>
          </a:bodyPr>
          <a:lstStyle/>
          <a:p>
            <a:r>
              <a:rPr lang="en-US" sz="1200" kern="1200" dirty="0">
                <a:solidFill>
                  <a:schemeClr val="tx1"/>
                </a:solidFill>
                <a:effectLst/>
                <a:latin typeface="+mn-lt"/>
                <a:ea typeface="+mn-ea"/>
                <a:cs typeface="+mn-cs"/>
              </a:rPr>
              <a:t>For enterprise applications, </a:t>
            </a:r>
            <a:r>
              <a:rPr lang="en-US" sz="1200" b="1" kern="1200" dirty="0">
                <a:solidFill>
                  <a:schemeClr val="tx1"/>
                </a:solidFill>
                <a:effectLst/>
                <a:latin typeface="+mn-lt"/>
                <a:ea typeface="+mn-ea"/>
                <a:cs typeface="+mn-cs"/>
              </a:rPr>
              <a:t>the fundamental divide between transaction and analytics has stunted innovation</a:t>
            </a:r>
            <a:r>
              <a:rPr lang="en-US" sz="1200" kern="1200" dirty="0">
                <a:solidFill>
                  <a:schemeClr val="tx1"/>
                </a:solidFill>
                <a:effectLst/>
                <a:latin typeface="+mn-lt"/>
                <a:ea typeface="+mn-ea"/>
                <a:cs typeface="+mn-cs"/>
              </a:rPr>
              <a:t>. Business users are under-whelmed by usability and performance. Dealing with stove-piped views of operational stores. We do not have to live with those limitations any more. Feasibility is given.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SAP is leading the real-time computing revolution</a:t>
            </a:r>
            <a:r>
              <a:rPr lang="en-US" sz="1200" kern="1200" dirty="0">
                <a:solidFill>
                  <a:schemeClr val="tx1"/>
                </a:solidFill>
                <a:effectLst/>
                <a:latin typeface="+mn-lt"/>
                <a:ea typeface="+mn-ea"/>
                <a:cs typeface="+mn-cs"/>
              </a:rPr>
              <a:t>… leveraging the power of in-memory computing to bringing  OLAP and OLTP back together in one application infrastructure platform. </a:t>
            </a:r>
            <a:r>
              <a:rPr lang="en-US" sz="1200" b="1" kern="1200" dirty="0">
                <a:solidFill>
                  <a:schemeClr val="tx1"/>
                </a:solidFill>
                <a:effectLst/>
                <a:latin typeface="+mn-lt"/>
                <a:ea typeface="+mn-ea"/>
                <a:cs typeface="+mn-cs"/>
              </a:rPr>
              <a:t>Convergence of transactions and analytics provides the unprecedented opportunity</a:t>
            </a:r>
            <a:r>
              <a:rPr lang="en-US" sz="1200" kern="1200" dirty="0">
                <a:solidFill>
                  <a:schemeClr val="tx1"/>
                </a:solidFill>
                <a:effectLst/>
                <a:latin typeface="+mn-lt"/>
                <a:ea typeface="+mn-ea"/>
                <a:cs typeface="+mn-cs"/>
              </a:rPr>
              <a:t> to enable next generation operational analytics as well as smarter transactions for the real-time business. All this while simplifying the IT landscape.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transforms how we construct business applications and our expectations in consuming them. </a:t>
            </a:r>
          </a:p>
        </p:txBody>
      </p:sp>
      <p:sp>
        <p:nvSpPr>
          <p:cNvPr id="4" name="Slide Number Placeholder 3"/>
          <p:cNvSpPr>
            <a:spLocks noGrp="1"/>
          </p:cNvSpPr>
          <p:nvPr>
            <p:ph type="sldNum" sz="quarter" idx="10"/>
          </p:nvPr>
        </p:nvSpPr>
        <p:spPr>
          <a:xfrm>
            <a:off x="3884613" y="8685215"/>
            <a:ext cx="2971800" cy="457200"/>
          </a:xfrm>
          <a:prstGeom prst="rect">
            <a:avLst/>
          </a:prstGeom>
        </p:spPr>
        <p:txBody>
          <a:bodyPr/>
          <a:lstStyle/>
          <a:p>
            <a:fld id="{F9D42543-B9BE-4C0F-B2D6-590A2C9D517B}" type="slidenum">
              <a:rPr lang="de-DE" smtClean="0"/>
              <a:pPr/>
              <a:t>4</a:t>
            </a:fld>
            <a:endParaRPr lang="de-DE"/>
          </a:p>
        </p:txBody>
      </p:sp>
    </p:spTree>
    <p:extLst>
      <p:ext uri="{BB962C8B-B14F-4D97-AF65-F5344CB8AC3E}">
        <p14:creationId xmlns:p14="http://schemas.microsoft.com/office/powerpoint/2010/main" val="300682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18197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5588" y="455613"/>
            <a:ext cx="4283075" cy="2409825"/>
          </a:xfrm>
        </p:spPr>
      </p:sp>
      <p:sp>
        <p:nvSpPr>
          <p:cNvPr id="3" name="Notes Placeholder 2"/>
          <p:cNvSpPr>
            <a:spLocks noGrp="1"/>
          </p:cNvSpPr>
          <p:nvPr>
            <p:ph type="body" idx="1"/>
          </p:nvPr>
        </p:nvSpPr>
        <p:spPr/>
        <p:txBody>
          <a:bodyPr/>
          <a:lstStyle/>
          <a:p>
            <a:r>
              <a:rPr lang="en-US" dirty="0"/>
              <a:t>But how should we cope with all this data as a business, how can we integrate it into our core processes?</a:t>
            </a:r>
          </a:p>
          <a:p>
            <a:endParaRPr lang="en-US" dirty="0"/>
          </a:p>
          <a:p>
            <a:r>
              <a:rPr lang="en-US" dirty="0"/>
              <a:t>SAPs answer:</a:t>
            </a:r>
            <a:r>
              <a:rPr lang="en-US" baseline="0" dirty="0"/>
              <a:t> we need a new platform for this, a platform that is much more than just another DB…</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726867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4823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77500" lnSpcReduction="20000"/>
          </a:bodyPr>
          <a:lstStyle/>
          <a:p>
            <a:r>
              <a:rPr lang="en-GB" dirty="0"/>
              <a:t>This is a representation of many, but not all, of the main techniques pioneered by SAP HANA. Some are adaptations of previously know techniques such as Massively Parallel Processing and Column Stores, some, like the updatable column store were totally new innovations. However, where existing techniques were used typically HANA would take them a step further and, equally important, these techniques were combined in a particularly innovative manner. This took over six years of focussed R&amp;D. </a:t>
            </a:r>
          </a:p>
          <a:p>
            <a:r>
              <a:rPr lang="en-GB" dirty="0"/>
              <a:t>The development method itself was innovative, it was a distributed development project using top talent from around the world. When the developers in Europe went to sleep, those in Asia would wake up and continue, and when they reached the end of their day they’d hand over to developers in the USA and Canada. This went on for several years with hundreds of developers keeping development going literally around the clock. Other vendors typically took 10 elapsed years to do what we did, we did it in 3 by having a 24/7 </a:t>
            </a:r>
            <a:r>
              <a:rPr lang="en-GB" dirty="0" err="1"/>
              <a:t>continous</a:t>
            </a:r>
            <a:r>
              <a:rPr lang="en-GB" dirty="0"/>
              <a:t> ‘shift system’ </a:t>
            </a:r>
          </a:p>
          <a:p>
            <a:r>
              <a:rPr lang="en-GB" dirty="0"/>
              <a:t>HANA is known as an ‘in memory database’ but it is worth noting that of all the techniques only one of them mentions being in-memory – the “no disk” technique. This is a necessary part of the system but as you can see is by no means the full story. </a:t>
            </a:r>
          </a:p>
          <a:p>
            <a:r>
              <a:rPr lang="en-GB" dirty="0"/>
              <a:t>Also the way in which we use the techniques can be different. Column Store databases had appeared before and shown their benefit and high efficiency by only transferring data in the subset of columns needed for a query and by allowing very efficient compression. However, HANA takes this further, it uses column stores not just for these traditional reasons but to ensure that by filling the column stores with binary encoded data (on the slide as “lightweight compression”) it can keep the Level 1,2 and 3 on chip caches filled and thus make full use of the SIMD and vector instructions available in modern CPU’s. This is how we get 3.2Bn scans / core / second and that in turn means we can dispense with aggregates and indexes. </a:t>
            </a:r>
          </a:p>
          <a:p>
            <a:r>
              <a:rPr lang="en-GB" dirty="0"/>
              <a:t>HANA is a general purpose database, so another unique innovation is the ability to do transactional updates against the column store. As we mentioned, and as you can see here ,there is a lot more to HANA than simply putting our data in memory. </a:t>
            </a:r>
          </a:p>
          <a:p>
            <a:r>
              <a:rPr lang="en-GB" dirty="0"/>
              <a:t>Modern workloads consist of more than just database work, there is also text processing, spatial, planning, OLAP, etc. etc. Therefore we have specialist engines for each of these that can collaborate within the in memory system, and we have an innovative language that allows us to process in all these different languages whilst keeping the procedures together, being processed in memory, in parallel.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
        <p:nvSpPr>
          <p:cNvPr id="7" name="Slide Image Placeholder 6"/>
          <p:cNvSpPr>
            <a:spLocks noGrp="1" noRot="1" noChangeAspect="1"/>
          </p:cNvSpPr>
          <p:nvPr>
            <p:ph type="sldImg"/>
          </p:nvPr>
        </p:nvSpPr>
        <p:spPr>
          <a:xfrm>
            <a:off x="288925" y="661988"/>
            <a:ext cx="6219825" cy="3498850"/>
          </a:xfrm>
        </p:spPr>
      </p:sp>
    </p:spTree>
    <p:extLst>
      <p:ext uri="{BB962C8B-B14F-4D97-AF65-F5344CB8AC3E}">
        <p14:creationId xmlns:p14="http://schemas.microsoft.com/office/powerpoint/2010/main" val="223501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利用列式储存，表扫描（</a:t>
            </a:r>
            <a:r>
              <a:rPr lang="en-US" altLang="zh-CN" dirty="0"/>
              <a:t>table scan</a:t>
            </a:r>
            <a:r>
              <a:rPr lang="zh-CN" altLang="en-US" dirty="0"/>
              <a:t>）与数据预缓存</a:t>
            </a:r>
            <a:r>
              <a:rPr lang="en-US" altLang="zh-CN" dirty="0"/>
              <a:t>(data pre-caching)</a:t>
            </a:r>
            <a:r>
              <a:rPr lang="zh-CN" altLang="en-US" dirty="0"/>
              <a:t>可以被简化，因而性能可以得到极大的提升。</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717969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a:solidFill>
                <a:schemeClr val="tx1"/>
              </a:solidFill>
            </a:endParaRPr>
          </a:p>
        </p:txBody>
      </p:sp>
      <p:sp>
        <p:nvSpPr>
          <p:cNvPr id="4" name="TextBox 3"/>
          <p:cNvSpPr txBox="1"/>
          <p:nvPr userDrawn="1"/>
        </p:nvSpPr>
        <p:spPr bwMode="black">
          <a:xfrm>
            <a:off x="324000" y="6622344"/>
            <a:ext cx="3775077"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a:solidFill>
                  <a:schemeClr val="tx1"/>
                </a:solidFill>
              </a:rPr>
              <a:t>2014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2014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a:solidFill>
                  <a:schemeClr val="tx1"/>
                </a:solidFill>
                <a:latin typeface="Arial"/>
                <a:ea typeface="MS PGothic" pitchFamily="34" charset="-128"/>
                <a:cs typeface="+mn-cs"/>
              </a:rPr>
              <a:t>SAP affiliate company.</a:t>
            </a:r>
          </a:p>
          <a:p>
            <a:pPr>
              <a:spcBef>
                <a:spcPts val="1200"/>
              </a:spcBef>
            </a:pPr>
            <a:r>
              <a:rPr lang="en-US" sz="12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a:solidFill>
                  <a:schemeClr val="tx1"/>
                </a:solidFill>
                <a:latin typeface="Arial"/>
                <a:ea typeface="MS PGothic" pitchFamily="34" charset="-128"/>
                <a:cs typeface="+mn-cs"/>
              </a:rPr>
            </a:br>
            <a:r>
              <a:rPr lang="en-US" sz="1200" kern="1200" dirty="0">
                <a:solidFill>
                  <a:schemeClr val="tx1"/>
                </a:solidFill>
                <a:latin typeface="Arial"/>
                <a:ea typeface="MS PGothic" pitchFamily="34" charset="-128"/>
                <a:cs typeface="+mn-cs"/>
              </a:rPr>
              <a:t>(or an SAP affiliate company) in Germany and other countries. Please see </a:t>
            </a:r>
            <a:r>
              <a:rPr lang="en-US" sz="1200" kern="1200" dirty="0">
                <a:solidFill>
                  <a:schemeClr val="tx1"/>
                </a:solidFill>
                <a:latin typeface="Arial"/>
                <a:ea typeface="MS PGothic" pitchFamily="34" charset="-128"/>
                <a:cs typeface="+mn-cs"/>
                <a:hlinkClick r:id="rId2"/>
              </a:rPr>
              <a:t>http://global12.sap.com/corporate-en/legal/copyright/index.epx</a:t>
            </a:r>
            <a:r>
              <a:rPr lang="en-US" sz="1200" kern="1200" dirty="0">
                <a:solidFill>
                  <a:schemeClr val="tx1"/>
                </a:solidFill>
                <a:latin typeface="Arial"/>
                <a:ea typeface="MS PGothic" pitchFamily="34" charset="-128"/>
                <a:cs typeface="+mn-cs"/>
              </a:rPr>
              <a:t> for additional trademark information and notices.</a:t>
            </a:r>
          </a:p>
          <a:p>
            <a:pPr>
              <a:spcBef>
                <a:spcPts val="1200"/>
              </a:spcBef>
            </a:pPr>
            <a:r>
              <a:rPr lang="en-US" sz="1200" kern="1200" dirty="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MS PGothic" pitchFamily="34" charset="-128"/>
                <a:cs typeface="+mn-cs"/>
              </a:rPr>
              <a:t>National product specifications may vary.</a:t>
            </a:r>
          </a:p>
          <a:p>
            <a:pPr>
              <a:spcBef>
                <a:spcPts val="1200"/>
              </a:spcBef>
            </a:pPr>
            <a:r>
              <a:rPr lang="en-US" sz="1200" kern="1200" dirty="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a:solidFill>
                  <a:schemeClr val="tx1"/>
                </a:solidFill>
                <a:latin typeface="Arial"/>
                <a:ea typeface="MS PGothic" pitchFamily="34" charset="-128"/>
                <a:cs typeface="+mn-cs"/>
              </a:rPr>
            </a:br>
            <a:r>
              <a:rPr lang="en-US" sz="1200" kern="1200" dirty="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a:solidFill>
                  <a:schemeClr val="accent2"/>
                </a:solidFill>
                <a:latin typeface="+mj-lt"/>
                <a:ea typeface="+mj-ea"/>
                <a:cs typeface="+mj-cs"/>
              </a:rPr>
              <a:t>© 2014 SAP SE </a:t>
            </a:r>
            <a:r>
              <a:rPr lang="en-US" sz="2900" b="1" kern="1200" noProof="0" dirty="0" err="1">
                <a:solidFill>
                  <a:schemeClr val="accent2"/>
                </a:solidFill>
                <a:latin typeface="+mj-lt"/>
                <a:ea typeface="+mj-ea"/>
                <a:cs typeface="+mj-cs"/>
              </a:rPr>
              <a:t>oder</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ein</a:t>
            </a:r>
            <a:r>
              <a:rPr lang="en-US" sz="2900" b="1" kern="1200" noProof="0" dirty="0">
                <a:solidFill>
                  <a:schemeClr val="accent2"/>
                </a:solidFill>
                <a:latin typeface="+mj-lt"/>
                <a:ea typeface="+mj-ea"/>
                <a:cs typeface="+mj-cs"/>
              </a:rPr>
              <a:t> SAP-</a:t>
            </a:r>
            <a:r>
              <a:rPr lang="en-US" sz="2900" b="1" kern="1200" noProof="0" dirty="0" err="1">
                <a:solidFill>
                  <a:schemeClr val="accent2"/>
                </a:solidFill>
                <a:latin typeface="+mj-lt"/>
                <a:ea typeface="+mj-ea"/>
                <a:cs typeface="+mj-cs"/>
              </a:rPr>
              <a:t>Konzernunternehmen</a:t>
            </a:r>
            <a:r>
              <a:rPr lang="en-US" sz="2900" b="1" kern="1200" noProof="0" dirty="0">
                <a:solidFill>
                  <a:schemeClr val="accent2"/>
                </a:solidFill>
                <a:latin typeface="+mj-lt"/>
                <a:ea typeface="+mj-ea"/>
                <a:cs typeface="+mj-cs"/>
              </a:rPr>
              <a:t>. </a:t>
            </a:r>
            <a:br>
              <a:rPr lang="en-US" sz="2900" b="1" kern="1200" noProof="0" dirty="0">
                <a:solidFill>
                  <a:schemeClr val="accent2"/>
                </a:solidFill>
                <a:latin typeface="+mj-lt"/>
                <a:ea typeface="+mj-ea"/>
                <a:cs typeface="+mj-cs"/>
              </a:rPr>
            </a:br>
            <a:r>
              <a:rPr lang="en-US" sz="2900" b="1" kern="1200" noProof="0" dirty="0" err="1">
                <a:solidFill>
                  <a:schemeClr val="accent2"/>
                </a:solidFill>
                <a:latin typeface="+mj-lt"/>
                <a:ea typeface="+mj-ea"/>
                <a:cs typeface="+mj-cs"/>
              </a:rPr>
              <a:t>Alle</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Rechte</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vorbehalten</a:t>
            </a:r>
            <a:r>
              <a:rPr lang="en-US" sz="2900" b="1" kern="1200" noProof="0" dirty="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30" y="290718"/>
            <a:ext cx="11222316" cy="1206561"/>
          </a:xfrm>
          <a:prstGeom prst="rect">
            <a:avLst/>
          </a:prstGeom>
        </p:spPr>
        <p:txBody>
          <a:bodyPr lIns="108767" tIns="54389" rIns="108767" bIns="54389"/>
          <a:lstStyle>
            <a:lvl1pPr>
              <a:defRPr kumimoji="1" lang="zh-CN" altLang="en-US" sz="3500" b="1" kern="1200" dirty="0">
                <a:solidFill>
                  <a:schemeClr val="tx1"/>
                </a:solidFill>
                <a:effectLst/>
                <a:latin typeface="Arial" pitchFamily="34" charset="0"/>
                <a:ea typeface="微软雅黑" pitchFamily="34" charset="-122"/>
                <a:cs typeface="Arial" pitchFamily="34" charset="0"/>
              </a:defRPr>
            </a:lvl1pPr>
          </a:lstStyle>
          <a:p>
            <a:r>
              <a:rPr lang="zh-CN" altLang="en-US" dirty="0"/>
              <a:t>单击此处编辑标题</a:t>
            </a:r>
          </a:p>
        </p:txBody>
      </p:sp>
      <p:sp>
        <p:nvSpPr>
          <p:cNvPr id="3" name="内容占位符 1"/>
          <p:cNvSpPr>
            <a:spLocks noGrp="1"/>
          </p:cNvSpPr>
          <p:nvPr>
            <p:ph idx="1" hasCustomPrompt="1"/>
          </p:nvPr>
        </p:nvSpPr>
        <p:spPr>
          <a:xfrm>
            <a:off x="482230" y="1724140"/>
            <a:ext cx="11222316" cy="4439744"/>
          </a:xfrm>
          <a:prstGeom prst="rect">
            <a:avLst/>
          </a:prstGeom>
        </p:spPr>
        <p:txBody>
          <a:bodyPr lIns="108767" tIns="54389" rIns="108767" bIns="54389"/>
          <a:lstStyle>
            <a:lvl1pPr>
              <a:defRPr sz="1900" baseline="0">
                <a:solidFill>
                  <a:schemeClr val="tx1"/>
                </a:solidFill>
                <a:latin typeface="+mn-lt"/>
              </a:defRPr>
            </a:lvl1pPr>
          </a:lstStyle>
          <a:p>
            <a:pPr>
              <a:defRPr/>
            </a:pPr>
            <a:r>
              <a:rPr lang="zh-CN" altLang="en-US" dirty="0">
                <a:latin typeface="黑体" pitchFamily="49" charset="-122"/>
                <a:ea typeface="黑体" pitchFamily="49" charset="-122"/>
              </a:rPr>
              <a:t>单击此处添加文本</a:t>
            </a:r>
          </a:p>
        </p:txBody>
      </p:sp>
    </p:spTree>
    <p:extLst>
      <p:ext uri="{BB962C8B-B14F-4D97-AF65-F5344CB8AC3E}">
        <p14:creationId xmlns:p14="http://schemas.microsoft.com/office/powerpoint/2010/main" val="989280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993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8" name="矩形 7"/>
          <p:cNvSpPr/>
          <p:nvPr userDrawn="1"/>
        </p:nvSpPr>
        <p:spPr>
          <a:xfrm>
            <a:off x="2078893" y="6435818"/>
            <a:ext cx="8037389" cy="433030"/>
          </a:xfrm>
          <a:prstGeom prst="rect">
            <a:avLst/>
          </a:prstGeom>
        </p:spPr>
        <p:txBody>
          <a:bodyPr wrap="square" lIns="108800" tIns="54401" rIns="108800" bIns="54401" anchor="ctr">
            <a:spAutoFit/>
          </a:bodyPr>
          <a:lstStyle/>
          <a:p>
            <a:pPr algn="ctr" defTabSz="1088010" fontAlgn="base">
              <a:spcBef>
                <a:spcPct val="0"/>
              </a:spcBef>
              <a:spcAft>
                <a:spcPct val="0"/>
              </a:spcAft>
              <a:defRPr/>
            </a:pPr>
            <a:r>
              <a:rPr lang="zh-CN" altLang="en-US" b="1" dirty="0">
                <a:solidFill>
                  <a:prstClr val="white"/>
                </a:solidFill>
                <a:latin typeface="Intel Clear Light"/>
                <a:cs typeface="Calibri" pitchFamily="34" charset="0"/>
              </a:rPr>
              <a:t>英特尔</a:t>
            </a:r>
            <a:r>
              <a:rPr lang="en-US" altLang="zh-CN" b="1" dirty="0">
                <a:solidFill>
                  <a:prstClr val="white"/>
                </a:solidFill>
                <a:latin typeface="Intel Clear Light"/>
                <a:cs typeface="Calibri" pitchFamily="34" charset="0"/>
              </a:rPr>
              <a:t>2014</a:t>
            </a:r>
            <a:r>
              <a:rPr lang="zh-CN" altLang="en-US" b="1" dirty="0">
                <a:solidFill>
                  <a:prstClr val="white"/>
                </a:solidFill>
                <a:latin typeface="Intel Clear Light"/>
                <a:cs typeface="Calibri" pitchFamily="34" charset="0"/>
              </a:rPr>
              <a:t>企业核心应用论坛</a:t>
            </a:r>
            <a:endParaRPr lang="en-US" altLang="zh-CN" b="1" dirty="0">
              <a:solidFill>
                <a:prstClr val="white"/>
              </a:solidFill>
              <a:latin typeface="Intel Clear Light"/>
              <a:ea typeface="+mj-ea"/>
              <a:cs typeface="Calibri" pitchFamily="34" charset="0"/>
            </a:endParaRPr>
          </a:p>
        </p:txBody>
      </p:sp>
      <p:pic>
        <p:nvPicPr>
          <p:cNvPr id="13" name="Picture 3" descr="T:\Shadow\2014.11.3\大图\4-3.jpg"/>
          <p:cNvPicPr>
            <a:picLocks noChangeAspect="1" noChangeArrowheads="1"/>
          </p:cNvPicPr>
          <p:nvPr userDrawn="1"/>
        </p:nvPicPr>
        <p:blipFill>
          <a:blip r:embed="rId2" cstate="print"/>
          <a:srcRect t="819"/>
          <a:stretch>
            <a:fillRect/>
          </a:stretch>
        </p:blipFill>
        <p:spPr bwMode="auto">
          <a:xfrm>
            <a:off x="1" y="4"/>
            <a:ext cx="12195175" cy="6859589"/>
          </a:xfrm>
          <a:prstGeom prst="rect">
            <a:avLst/>
          </a:prstGeom>
          <a:noFill/>
        </p:spPr>
      </p:pic>
    </p:spTree>
    <p:extLst>
      <p:ext uri="{BB962C8B-B14F-4D97-AF65-F5344CB8AC3E}">
        <p14:creationId xmlns:p14="http://schemas.microsoft.com/office/powerpoint/2010/main" val="36916216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037" y="0"/>
            <a:ext cx="12198217" cy="6859588"/>
          </a:xfrm>
          <a:prstGeom prst="rect">
            <a:avLst/>
          </a:prstGeom>
        </p:spPr>
      </p:pic>
      <p:sp>
        <p:nvSpPr>
          <p:cNvPr id="6" name="Title 1"/>
          <p:cNvSpPr>
            <a:spLocks noGrp="1"/>
          </p:cNvSpPr>
          <p:nvPr>
            <p:ph type="title" hasCustomPrompt="1"/>
          </p:nvPr>
        </p:nvSpPr>
        <p:spPr>
          <a:xfrm>
            <a:off x="446814" y="2927148"/>
            <a:ext cx="11412223" cy="490705"/>
          </a:xfrm>
          <a:prstGeom prst="rect">
            <a:avLst/>
          </a:prstGeom>
        </p:spPr>
        <p:txBody>
          <a:bodyPr lIns="71129" tIns="35564" rIns="71129" bIns="35564"/>
          <a:lstStyle>
            <a:lvl1pPr algn="ctr">
              <a:defRPr sz="4600">
                <a:solidFill>
                  <a:schemeClr val="bg1"/>
                </a:solidFill>
              </a:defRPr>
            </a:lvl1pPr>
          </a:lstStyle>
          <a:p>
            <a:r>
              <a:rPr lang="en-US" altLang="zh-CN" dirty="0"/>
              <a:t>Presentation</a:t>
            </a:r>
            <a:r>
              <a:rPr lang="zh-CN" altLang="en-US" dirty="0"/>
              <a:t> </a:t>
            </a:r>
            <a:r>
              <a:rPr lang="en-US" altLang="zh-CN" dirty="0"/>
              <a:t>Headline</a:t>
            </a:r>
            <a:endParaRPr lang="en-US" dirty="0"/>
          </a:p>
        </p:txBody>
      </p:sp>
      <p:sp>
        <p:nvSpPr>
          <p:cNvPr id="8" name="矩形 7"/>
          <p:cNvSpPr/>
          <p:nvPr userDrawn="1"/>
        </p:nvSpPr>
        <p:spPr>
          <a:xfrm>
            <a:off x="2207429" y="6358980"/>
            <a:ext cx="8037389" cy="433030"/>
          </a:xfrm>
          <a:prstGeom prst="rect">
            <a:avLst/>
          </a:prstGeom>
        </p:spPr>
        <p:txBody>
          <a:bodyPr wrap="square" lIns="108800" tIns="54401" rIns="108800" bIns="54401" anchor="b">
            <a:spAutoFit/>
          </a:bodyPr>
          <a:lstStyle/>
          <a:p>
            <a:pPr algn="ctr" defTabSz="1088010" fontAlgn="base">
              <a:spcBef>
                <a:spcPct val="0"/>
              </a:spcBef>
              <a:spcAft>
                <a:spcPct val="0"/>
              </a:spcAft>
              <a:defRPr/>
            </a:pPr>
            <a:r>
              <a:rPr lang="zh-CN" altLang="en-US" b="1" dirty="0">
                <a:solidFill>
                  <a:prstClr val="white"/>
                </a:solidFill>
                <a:latin typeface="Intel Clear Light"/>
                <a:cs typeface="Calibri" pitchFamily="34" charset="0"/>
              </a:rPr>
              <a:t>英特尔</a:t>
            </a:r>
            <a:r>
              <a:rPr lang="en-US" altLang="zh-CN" b="1" dirty="0">
                <a:solidFill>
                  <a:prstClr val="white"/>
                </a:solidFill>
                <a:latin typeface="Intel Clear Light"/>
                <a:cs typeface="Calibri" pitchFamily="34" charset="0"/>
              </a:rPr>
              <a:t>2014</a:t>
            </a:r>
            <a:r>
              <a:rPr lang="zh-CN" altLang="en-US" b="1" dirty="0">
                <a:solidFill>
                  <a:prstClr val="white"/>
                </a:solidFill>
                <a:latin typeface="Intel Clear Light"/>
                <a:cs typeface="Calibri" pitchFamily="34" charset="0"/>
              </a:rPr>
              <a:t>企业核心应用论坛</a:t>
            </a:r>
            <a:endParaRPr lang="en-US" altLang="zh-CN" b="1" dirty="0">
              <a:solidFill>
                <a:prstClr val="white"/>
              </a:solidFill>
              <a:latin typeface="Intel Clear Light"/>
              <a:ea typeface="+mj-ea"/>
              <a:cs typeface="Calibri" pitchFamily="34" charset="0"/>
            </a:endParaRPr>
          </a:p>
        </p:txBody>
      </p:sp>
      <p:pic>
        <p:nvPicPr>
          <p:cNvPr id="7" name="Picture 10" descr="E:\1 文案\常用\Digital_intel\intel_wht_rgb_3000.png"/>
          <p:cNvPicPr>
            <a:picLocks noChangeAspect="1" noChangeArrowheads="1"/>
          </p:cNvPicPr>
          <p:nvPr userDrawn="1"/>
        </p:nvPicPr>
        <p:blipFill>
          <a:blip r:embed="rId3" cstate="print"/>
          <a:srcRect/>
          <a:stretch>
            <a:fillRect/>
          </a:stretch>
        </p:blipFill>
        <p:spPr bwMode="auto">
          <a:xfrm>
            <a:off x="11061696" y="6356998"/>
            <a:ext cx="781749" cy="389923"/>
          </a:xfrm>
          <a:prstGeom prst="rect">
            <a:avLst/>
          </a:prstGeom>
          <a:noFill/>
        </p:spPr>
      </p:pic>
    </p:spTree>
    <p:extLst>
      <p:ext uri="{BB962C8B-B14F-4D97-AF65-F5344CB8AC3E}">
        <p14:creationId xmlns:p14="http://schemas.microsoft.com/office/powerpoint/2010/main" val="373526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1031" name="Picture 7"/>
          <p:cNvPicPr>
            <a:picLocks noChangeAspect="1" noChangeArrowheads="1"/>
          </p:cNvPicPr>
          <p:nvPr userDrawn="1"/>
        </p:nvPicPr>
        <p:blipFill>
          <a:blip r:embed="rId2" cstate="print"/>
          <a:srcRect r="24528"/>
          <a:stretch>
            <a:fillRect/>
          </a:stretch>
        </p:blipFill>
        <p:spPr bwMode="auto">
          <a:xfrm>
            <a:off x="11353102" y="6207955"/>
            <a:ext cx="842073" cy="703033"/>
          </a:xfrm>
          <a:prstGeom prst="rect">
            <a:avLst/>
          </a:prstGeom>
          <a:noFill/>
          <a:ln w="9525">
            <a:noFill/>
            <a:miter lim="800000"/>
            <a:headEnd/>
            <a:tailEnd/>
          </a:ln>
        </p:spPr>
      </p:pic>
      <p:pic>
        <p:nvPicPr>
          <p:cNvPr id="1030" name="Picture 6"/>
          <p:cNvPicPr>
            <a:picLocks noChangeAspect="1" noChangeArrowheads="1"/>
          </p:cNvPicPr>
          <p:nvPr userDrawn="1"/>
        </p:nvPicPr>
        <p:blipFill>
          <a:blip r:embed="rId3" cstate="print"/>
          <a:srcRect l="70753" r="3390"/>
          <a:stretch>
            <a:fillRect/>
          </a:stretch>
        </p:blipFill>
        <p:spPr bwMode="auto">
          <a:xfrm>
            <a:off x="5" y="6061191"/>
            <a:ext cx="10045419" cy="849797"/>
          </a:xfrm>
          <a:prstGeom prst="rect">
            <a:avLst/>
          </a:prstGeom>
          <a:noFill/>
          <a:ln w="9525">
            <a:noFill/>
            <a:miter lim="800000"/>
            <a:headEnd/>
            <a:tailEnd/>
          </a:ln>
        </p:spPr>
      </p:pic>
      <p:sp>
        <p:nvSpPr>
          <p:cNvPr id="4" name="矩形 3"/>
          <p:cNvSpPr/>
          <p:nvPr userDrawn="1"/>
        </p:nvSpPr>
        <p:spPr>
          <a:xfrm>
            <a:off x="2078893" y="6435818"/>
            <a:ext cx="8037389" cy="433030"/>
          </a:xfrm>
          <a:prstGeom prst="rect">
            <a:avLst/>
          </a:prstGeom>
        </p:spPr>
        <p:txBody>
          <a:bodyPr wrap="square" lIns="108800" tIns="54401" rIns="108800" bIns="54401" anchor="ctr">
            <a:spAutoFit/>
          </a:bodyPr>
          <a:lstStyle/>
          <a:p>
            <a:pPr algn="ctr" defTabSz="1088010" fontAlgn="base">
              <a:spcBef>
                <a:spcPct val="0"/>
              </a:spcBef>
              <a:spcAft>
                <a:spcPct val="0"/>
              </a:spcAft>
              <a:defRPr/>
            </a:pPr>
            <a:r>
              <a:rPr lang="zh-CN" altLang="en-US" b="1" dirty="0">
                <a:solidFill>
                  <a:prstClr val="white"/>
                </a:solidFill>
                <a:latin typeface="Intel Clear Light"/>
                <a:cs typeface="Calibri" pitchFamily="34" charset="0"/>
              </a:rPr>
              <a:t>英特尔</a:t>
            </a:r>
            <a:r>
              <a:rPr lang="en-US" altLang="zh-CN" b="1" dirty="0">
                <a:solidFill>
                  <a:prstClr val="white"/>
                </a:solidFill>
                <a:latin typeface="Intel Clear Light"/>
                <a:cs typeface="Calibri" pitchFamily="34" charset="0"/>
              </a:rPr>
              <a:t>2014</a:t>
            </a:r>
            <a:r>
              <a:rPr lang="zh-CN" altLang="en-US" b="1" dirty="0">
                <a:solidFill>
                  <a:prstClr val="white"/>
                </a:solidFill>
                <a:latin typeface="Intel Clear Light"/>
                <a:cs typeface="Calibri" pitchFamily="34" charset="0"/>
              </a:rPr>
              <a:t>企业核心应用论坛</a:t>
            </a:r>
            <a:endParaRPr lang="en-US" altLang="zh-CN" b="1" dirty="0">
              <a:solidFill>
                <a:prstClr val="white"/>
              </a:solidFill>
              <a:latin typeface="Intel Clear Light"/>
              <a:ea typeface="+mj-ea"/>
              <a:cs typeface="Calibri" pitchFamily="34" charset="0"/>
            </a:endParaRPr>
          </a:p>
        </p:txBody>
      </p:sp>
      <p:pic>
        <p:nvPicPr>
          <p:cNvPr id="1027" name="Picture 3"/>
          <p:cNvPicPr>
            <a:picLocks noChangeAspect="1" noChangeArrowheads="1"/>
          </p:cNvPicPr>
          <p:nvPr userDrawn="1"/>
        </p:nvPicPr>
        <p:blipFill>
          <a:blip r:embed="rId4" cstate="print"/>
          <a:srcRect r="10375"/>
          <a:stretch>
            <a:fillRect/>
          </a:stretch>
        </p:blipFill>
        <p:spPr bwMode="auto">
          <a:xfrm>
            <a:off x="9771807" y="6216579"/>
            <a:ext cx="1860692" cy="694412"/>
          </a:xfrm>
          <a:prstGeom prst="rect">
            <a:avLst/>
          </a:prstGeom>
          <a:noFill/>
          <a:ln w="9525">
            <a:noFill/>
            <a:miter lim="800000"/>
            <a:headEnd/>
            <a:tailEnd/>
          </a:ln>
        </p:spPr>
      </p:pic>
      <p:pic>
        <p:nvPicPr>
          <p:cNvPr id="1034" name="Picture 10" descr="E:\1 文案\常用\Digital_intel\intel_wht_rgb_3000.png"/>
          <p:cNvPicPr>
            <a:picLocks noChangeAspect="1" noChangeArrowheads="1"/>
          </p:cNvPicPr>
          <p:nvPr userDrawn="1"/>
        </p:nvPicPr>
        <p:blipFill>
          <a:blip r:embed="rId5" cstate="print"/>
          <a:srcRect/>
          <a:stretch>
            <a:fillRect/>
          </a:stretch>
        </p:blipFill>
        <p:spPr bwMode="auto">
          <a:xfrm>
            <a:off x="11061696" y="6356998"/>
            <a:ext cx="781749" cy="389923"/>
          </a:xfrm>
          <a:prstGeom prst="rect">
            <a:avLst/>
          </a:prstGeom>
          <a:noFill/>
        </p:spPr>
      </p:pic>
      <p:sp>
        <p:nvSpPr>
          <p:cNvPr id="17" name="Title 1"/>
          <p:cNvSpPr>
            <a:spLocks noGrp="1"/>
          </p:cNvSpPr>
          <p:nvPr>
            <p:ph type="title"/>
          </p:nvPr>
        </p:nvSpPr>
        <p:spPr>
          <a:xfrm>
            <a:off x="315720" y="240085"/>
            <a:ext cx="11412223" cy="490705"/>
          </a:xfrm>
          <a:prstGeom prst="rect">
            <a:avLst/>
          </a:prstGeom>
        </p:spPr>
        <p:txBody>
          <a:bodyPr lIns="71129" tIns="35564" rIns="71129" bIns="35564"/>
          <a:lstStyle>
            <a:lvl1pPr algn="l">
              <a:defRPr sz="3100">
                <a:solidFill>
                  <a:srgbClr val="0071C5"/>
                </a:solidFill>
              </a:defRPr>
            </a:lvl1pPr>
          </a:lstStyle>
          <a:p>
            <a:r>
              <a:rPr lang="en-US" dirty="0"/>
              <a:t>Click to edit Master title style</a:t>
            </a:r>
          </a:p>
        </p:txBody>
      </p:sp>
      <p:sp>
        <p:nvSpPr>
          <p:cNvPr id="18" name="Content Placeholder 2"/>
          <p:cNvSpPr>
            <a:spLocks noGrp="1"/>
          </p:cNvSpPr>
          <p:nvPr>
            <p:ph idx="1"/>
          </p:nvPr>
        </p:nvSpPr>
        <p:spPr>
          <a:xfrm>
            <a:off x="291917" y="1251279"/>
            <a:ext cx="11436027" cy="3568196"/>
          </a:xfrm>
          <a:prstGeom prst="rect">
            <a:avLst/>
          </a:prstGeom>
        </p:spPr>
        <p:txBody>
          <a:bodyPr lIns="71129" tIns="35564" rIns="71129" bIns="35564"/>
          <a:lstStyle>
            <a:lvl1pPr>
              <a:defRPr lang="en-US" sz="2600" kern="1200" dirty="0" smtClean="0">
                <a:solidFill>
                  <a:srgbClr val="0071C5"/>
                </a:solidFill>
                <a:latin typeface="Intel Clear Light"/>
                <a:ea typeface="+mn-ea"/>
                <a:cs typeface="Intel Clear Light"/>
              </a:defRPr>
            </a:lvl1pPr>
            <a:lvl2pPr>
              <a:defRPr lang="en-US" sz="2300" kern="1200" dirty="0" smtClean="0">
                <a:solidFill>
                  <a:srgbClr val="0071C5"/>
                </a:solidFill>
                <a:latin typeface="Intel Clear Light"/>
                <a:ea typeface="+mn-ea"/>
                <a:cs typeface="Intel Clear Light"/>
              </a:defRPr>
            </a:lvl2pPr>
            <a:lvl3pPr>
              <a:defRPr lang="en-US" sz="2600" kern="1200" dirty="0" smtClean="0">
                <a:solidFill>
                  <a:srgbClr val="0071C5"/>
                </a:solidFill>
                <a:latin typeface="Intel Clear Light"/>
                <a:ea typeface="+mn-ea"/>
                <a:cs typeface="Intel Clear Light"/>
              </a:defRPr>
            </a:lvl3pPr>
            <a:lvl4pPr>
              <a:defRPr lang="en-US" sz="2300" kern="1200" dirty="0" smtClean="0">
                <a:solidFill>
                  <a:srgbClr val="0071C5"/>
                </a:solidFill>
                <a:latin typeface="Intel Clear Light"/>
                <a:ea typeface="+mn-ea"/>
                <a:cs typeface="Intel Clear Light"/>
              </a:defRPr>
            </a:lvl4pPr>
            <a:lvl5pPr>
              <a:defRPr lang="en-US" sz="2300" kern="1200" dirty="0">
                <a:solidFill>
                  <a:srgbClr val="0071C5"/>
                </a:solidFill>
                <a:latin typeface="Intel Clear Light"/>
                <a:ea typeface="+mn-ea"/>
                <a:cs typeface="Intel Clear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923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5" name="Picture 2" descr="U:\Jojo\6-10因特尔\PPT-尾页.jpg"/>
          <p:cNvPicPr>
            <a:picLocks noChangeAspect="1" noChangeArrowheads="1"/>
          </p:cNvPicPr>
          <p:nvPr userDrawn="1"/>
        </p:nvPicPr>
        <p:blipFill>
          <a:blip r:embed="rId2" cstate="print"/>
          <a:srcRect/>
          <a:stretch>
            <a:fillRect/>
          </a:stretch>
        </p:blipFill>
        <p:spPr bwMode="auto">
          <a:xfrm>
            <a:off x="691" y="0"/>
            <a:ext cx="12195175" cy="6861706"/>
          </a:xfrm>
          <a:prstGeom prst="rect">
            <a:avLst/>
          </a:prstGeom>
          <a:noFill/>
        </p:spPr>
      </p:pic>
      <p:sp>
        <p:nvSpPr>
          <p:cNvPr id="8" name="矩形 7"/>
          <p:cNvSpPr/>
          <p:nvPr userDrawn="1"/>
        </p:nvSpPr>
        <p:spPr>
          <a:xfrm>
            <a:off x="2078893" y="6435818"/>
            <a:ext cx="8037389" cy="433030"/>
          </a:xfrm>
          <a:prstGeom prst="rect">
            <a:avLst/>
          </a:prstGeom>
        </p:spPr>
        <p:txBody>
          <a:bodyPr wrap="square" lIns="108800" tIns="54401" rIns="108800" bIns="54401" anchor="ctr">
            <a:spAutoFit/>
          </a:bodyPr>
          <a:lstStyle/>
          <a:p>
            <a:pPr algn="ctr" defTabSz="1088010" fontAlgn="base">
              <a:spcBef>
                <a:spcPct val="0"/>
              </a:spcBef>
              <a:spcAft>
                <a:spcPct val="0"/>
              </a:spcAft>
              <a:defRPr/>
            </a:pPr>
            <a:r>
              <a:rPr lang="zh-CN" altLang="en-US" b="1" dirty="0">
                <a:solidFill>
                  <a:prstClr val="white"/>
                </a:solidFill>
                <a:latin typeface="Intel Clear Light"/>
                <a:cs typeface="Calibri" pitchFamily="34" charset="0"/>
              </a:rPr>
              <a:t>英特尔</a:t>
            </a:r>
            <a:r>
              <a:rPr lang="en-US" altLang="zh-CN" b="1" dirty="0">
                <a:solidFill>
                  <a:prstClr val="white"/>
                </a:solidFill>
                <a:latin typeface="Intel Clear Light"/>
                <a:cs typeface="Calibri" pitchFamily="34" charset="0"/>
              </a:rPr>
              <a:t>2014</a:t>
            </a:r>
            <a:r>
              <a:rPr lang="zh-CN" altLang="en-US" b="1" dirty="0">
                <a:solidFill>
                  <a:prstClr val="white"/>
                </a:solidFill>
                <a:latin typeface="Intel Clear Light"/>
                <a:cs typeface="Calibri" pitchFamily="34" charset="0"/>
              </a:rPr>
              <a:t>企业核心应用论坛</a:t>
            </a:r>
            <a:endParaRPr lang="en-US" altLang="zh-CN" b="1" dirty="0">
              <a:solidFill>
                <a:prstClr val="white"/>
              </a:solidFill>
              <a:latin typeface="Intel Clear Light"/>
              <a:ea typeface="+mj-ea"/>
              <a:cs typeface="Calibri" pitchFamily="34" charset="0"/>
            </a:endParaRPr>
          </a:p>
        </p:txBody>
      </p:sp>
      <p:pic>
        <p:nvPicPr>
          <p:cNvPr id="2" name="图片 1" descr="int_lookins_i_hrz_wht_rgb_300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9605" y="2690606"/>
            <a:ext cx="4338706" cy="921152"/>
          </a:xfrm>
          <a:prstGeom prst="rect">
            <a:avLst/>
          </a:prstGeom>
        </p:spPr>
      </p:pic>
    </p:spTree>
    <p:extLst>
      <p:ext uri="{BB962C8B-B14F-4D97-AF65-F5344CB8AC3E}">
        <p14:creationId xmlns:p14="http://schemas.microsoft.com/office/powerpoint/2010/main" val="1958006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 short title with picture">
    <p:spTree>
      <p:nvGrpSpPr>
        <p:cNvPr id="1" name=""/>
        <p:cNvGrpSpPr/>
        <p:nvPr/>
      </p:nvGrpSpPr>
      <p:grpSpPr>
        <a:xfrm>
          <a:off x="0" y="0"/>
          <a:ext cx="0" cy="0"/>
          <a:chOff x="0" y="0"/>
          <a:chExt cx="0" cy="0"/>
        </a:xfrm>
      </p:grpSpPr>
      <p:grpSp>
        <p:nvGrpSpPr>
          <p:cNvPr id="9" name="Group 8"/>
          <p:cNvGrpSpPr/>
          <p:nvPr userDrawn="1"/>
        </p:nvGrpSpPr>
        <p:grpSpPr>
          <a:xfrm>
            <a:off x="432113" y="0"/>
            <a:ext cx="11330950" cy="6537252"/>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21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552144" y="324075"/>
            <a:ext cx="11042875" cy="738835"/>
          </a:xfrm>
        </p:spPr>
        <p:txBody>
          <a:bodyPr>
            <a:noAutofit/>
          </a:bodyPr>
          <a:lstStyle>
            <a:lvl1pPr>
              <a:defRPr sz="4801">
                <a:solidFill>
                  <a:sysClr val="windowText" lastClr="000000"/>
                </a:solidFill>
                <a:latin typeface="+mj-lt"/>
              </a:defRPr>
            </a:lvl1pPr>
          </a:lstStyle>
          <a:p>
            <a:r>
              <a:rPr lang="en-US" noProof="0"/>
              <a:t>Short Presentation Title</a:t>
            </a:r>
            <a:endParaRPr lang="en-US" dirty="0"/>
          </a:p>
        </p:txBody>
      </p:sp>
      <p:sp>
        <p:nvSpPr>
          <p:cNvPr id="3" name="Subtitle 2"/>
          <p:cNvSpPr>
            <a:spLocks noGrp="1"/>
          </p:cNvSpPr>
          <p:nvPr>
            <p:ph type="subTitle" idx="1" hasCustomPrompt="1"/>
          </p:nvPr>
        </p:nvSpPr>
        <p:spPr bwMode="gray">
          <a:xfrm>
            <a:off x="552144" y="1500218"/>
            <a:ext cx="110428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sp>
        <p:nvSpPr>
          <p:cNvPr id="10" name="Rounded Rectangle 9"/>
          <p:cNvSpPr/>
          <p:nvPr userDrawn="1"/>
        </p:nvSpPr>
        <p:spPr bwMode="gray">
          <a:xfrm rot="900000">
            <a:off x="9225425" y="3323271"/>
            <a:ext cx="2309604" cy="518458"/>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33" tIns="72017" rIns="144033" bIns="72017" rtlCol="0" anchor="ctr">
            <a:spAutoFit/>
          </a:bodyPr>
          <a:lstStyle/>
          <a:p>
            <a:pPr algn="ctr" fontAlgn="base">
              <a:spcBef>
                <a:spcPct val="50000"/>
              </a:spcBef>
              <a:spcAft>
                <a:spcPct val="0"/>
              </a:spcAft>
              <a:buClr>
                <a:srgbClr val="F0AB00"/>
              </a:buClr>
              <a:buSzPct val="80000"/>
            </a:pPr>
            <a:r>
              <a:rPr lang="en-US" sz="2100" kern="0" dirty="0">
                <a:solidFill>
                  <a:schemeClr val="bg1"/>
                </a:solidFill>
                <a:ea typeface="Arial Unicode MS" pitchFamily="34" charset="-128"/>
                <a:cs typeface="Arial Unicode MS" pitchFamily="34" charset="-128"/>
                <a:sym typeface="Arial"/>
              </a:rPr>
              <a:t>CONFIDENTIAL</a:t>
            </a:r>
          </a:p>
        </p:txBody>
      </p:sp>
    </p:spTree>
    <p:extLst>
      <p:ext uri="{BB962C8B-B14F-4D97-AF65-F5344CB8AC3E}">
        <p14:creationId xmlns:p14="http://schemas.microsoft.com/office/powerpoint/2010/main" val="3820368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 two lines with picture">
    <p:spTree>
      <p:nvGrpSpPr>
        <p:cNvPr id="1" name=""/>
        <p:cNvGrpSpPr/>
        <p:nvPr/>
      </p:nvGrpSpPr>
      <p:grpSpPr>
        <a:xfrm>
          <a:off x="0" y="0"/>
          <a:ext cx="0" cy="0"/>
          <a:chOff x="0" y="0"/>
          <a:chExt cx="0" cy="0"/>
        </a:xfrm>
      </p:grpSpPr>
      <p:grpSp>
        <p:nvGrpSpPr>
          <p:cNvPr id="9" name="Group 8"/>
          <p:cNvGrpSpPr/>
          <p:nvPr userDrawn="1"/>
        </p:nvGrpSpPr>
        <p:grpSpPr>
          <a:xfrm>
            <a:off x="432113" y="0"/>
            <a:ext cx="11330950" cy="6537252"/>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21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552144" y="324075"/>
            <a:ext cx="11042875" cy="923544"/>
          </a:xfrm>
        </p:spPr>
        <p:txBody>
          <a:bodyPr>
            <a:noAutofit/>
          </a:bodyPr>
          <a:lstStyle>
            <a:lvl1pPr>
              <a:defRPr sz="3001">
                <a:solidFill>
                  <a:sysClr val="windowText" lastClr="000000"/>
                </a:solidFill>
                <a:latin typeface="+mj-lt"/>
              </a:defRPr>
            </a:lvl1pPr>
          </a:lstStyle>
          <a:p>
            <a:r>
              <a:rPr lang="en-US" sz="3001"/>
              <a:t>Alternate Presentation Title</a:t>
            </a:r>
            <a:br>
              <a:rPr lang="en-US" sz="3001"/>
            </a:br>
            <a:r>
              <a:rPr lang="en-US" sz="3001"/>
              <a:t>Breaks to Two Lines</a:t>
            </a:r>
            <a:endParaRPr lang="en-US" dirty="0"/>
          </a:p>
        </p:txBody>
      </p:sp>
      <p:sp>
        <p:nvSpPr>
          <p:cNvPr id="3" name="Subtitle 2"/>
          <p:cNvSpPr>
            <a:spLocks noGrp="1"/>
          </p:cNvSpPr>
          <p:nvPr>
            <p:ph type="subTitle" idx="1" hasCustomPrompt="1"/>
          </p:nvPr>
        </p:nvSpPr>
        <p:spPr bwMode="gray">
          <a:xfrm>
            <a:off x="552144" y="1500218"/>
            <a:ext cx="110428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sp>
        <p:nvSpPr>
          <p:cNvPr id="10" name="Rounded Rectangle 9"/>
          <p:cNvSpPr/>
          <p:nvPr userDrawn="1"/>
        </p:nvSpPr>
        <p:spPr bwMode="gray">
          <a:xfrm rot="900000">
            <a:off x="9225425" y="3323271"/>
            <a:ext cx="2309604" cy="518458"/>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33" tIns="72017" rIns="144033" bIns="72017" rtlCol="0" anchor="ctr">
            <a:spAutoFit/>
          </a:bodyPr>
          <a:lstStyle/>
          <a:p>
            <a:pPr algn="ctr" fontAlgn="base">
              <a:spcBef>
                <a:spcPct val="50000"/>
              </a:spcBef>
              <a:spcAft>
                <a:spcPct val="0"/>
              </a:spcAft>
              <a:buClr>
                <a:srgbClr val="F0AB00"/>
              </a:buClr>
              <a:buSzPct val="80000"/>
            </a:pPr>
            <a:r>
              <a:rPr lang="en-US" sz="2100" kern="0" dirty="0">
                <a:solidFill>
                  <a:schemeClr val="bg1"/>
                </a:solidFill>
                <a:ea typeface="Arial Unicode MS" pitchFamily="34" charset="-128"/>
                <a:cs typeface="Arial Unicode MS" pitchFamily="34" charset="-128"/>
                <a:sym typeface="Arial"/>
              </a:rPr>
              <a:t>CONFIDENTIAL</a:t>
            </a:r>
          </a:p>
        </p:txBody>
      </p:sp>
    </p:spTree>
    <p:extLst>
      <p:ext uri="{BB962C8B-B14F-4D97-AF65-F5344CB8AC3E}">
        <p14:creationId xmlns:p14="http://schemas.microsoft.com/office/powerpoint/2010/main" val="231121421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 short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52144" y="324075"/>
            <a:ext cx="11042875" cy="738835"/>
          </a:xfrm>
        </p:spPr>
        <p:txBody>
          <a:bodyPr>
            <a:noAutofit/>
          </a:bodyPr>
          <a:lstStyle>
            <a:lvl1pPr>
              <a:defRPr sz="4801">
                <a:solidFill>
                  <a:sysClr val="windowText" lastClr="000000"/>
                </a:solidFill>
                <a:latin typeface="+mj-lt"/>
              </a:defRPr>
            </a:lvl1pPr>
          </a:lstStyle>
          <a:p>
            <a:r>
              <a:rPr lang="en-US" noProof="0"/>
              <a:t>Short Presentation Title</a:t>
            </a:r>
            <a:endParaRPr lang="en-US" dirty="0"/>
          </a:p>
        </p:txBody>
      </p:sp>
      <p:sp>
        <p:nvSpPr>
          <p:cNvPr id="3" name="Subtitle 2"/>
          <p:cNvSpPr>
            <a:spLocks noGrp="1"/>
          </p:cNvSpPr>
          <p:nvPr>
            <p:ph type="subTitle" idx="1" hasCustomPrompt="1"/>
          </p:nvPr>
        </p:nvSpPr>
        <p:spPr bwMode="gray">
          <a:xfrm>
            <a:off x="552144" y="1500218"/>
            <a:ext cx="110428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113" y="6083122"/>
            <a:ext cx="1222922" cy="454130"/>
          </a:xfrm>
          <a:prstGeom prst="rect">
            <a:avLst/>
          </a:prstGeom>
        </p:spPr>
      </p:pic>
    </p:spTree>
    <p:extLst>
      <p:ext uri="{BB962C8B-B14F-4D97-AF65-F5344CB8AC3E}">
        <p14:creationId xmlns:p14="http://schemas.microsoft.com/office/powerpoint/2010/main" val="1581999007"/>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 two line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52144" y="324075"/>
            <a:ext cx="11042875" cy="923544"/>
          </a:xfrm>
        </p:spPr>
        <p:txBody>
          <a:bodyPr>
            <a:noAutofit/>
          </a:bodyPr>
          <a:lstStyle>
            <a:lvl1pPr>
              <a:defRPr sz="3001">
                <a:solidFill>
                  <a:sysClr val="windowText" lastClr="000000"/>
                </a:solidFill>
                <a:latin typeface="+mj-lt"/>
              </a:defRPr>
            </a:lvl1pPr>
          </a:lstStyle>
          <a:p>
            <a:r>
              <a:rPr lang="en-US"/>
              <a:t>Alternate Presentation Title</a:t>
            </a:r>
            <a:br>
              <a:rPr lang="en-US"/>
            </a:br>
            <a:r>
              <a:rPr lang="en-US"/>
              <a:t>Breaks to Two Lines</a:t>
            </a:r>
            <a:endParaRPr lang="en-US" dirty="0"/>
          </a:p>
        </p:txBody>
      </p:sp>
      <p:sp>
        <p:nvSpPr>
          <p:cNvPr id="3" name="Subtitle 2"/>
          <p:cNvSpPr>
            <a:spLocks noGrp="1"/>
          </p:cNvSpPr>
          <p:nvPr>
            <p:ph type="subTitle" idx="1" hasCustomPrompt="1"/>
          </p:nvPr>
        </p:nvSpPr>
        <p:spPr bwMode="gray">
          <a:xfrm>
            <a:off x="552144" y="1500218"/>
            <a:ext cx="110428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113" y="6083122"/>
            <a:ext cx="1222922" cy="454130"/>
          </a:xfrm>
          <a:prstGeom prst="rect">
            <a:avLst/>
          </a:prstGeom>
        </p:spPr>
      </p:pic>
    </p:spTree>
    <p:extLst>
      <p:ext uri="{BB962C8B-B14F-4D97-AF65-F5344CB8AC3E}">
        <p14:creationId xmlns:p14="http://schemas.microsoft.com/office/powerpoint/2010/main" val="358987204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with event logo">
    <p:spTree>
      <p:nvGrpSpPr>
        <p:cNvPr id="1" name=""/>
        <p:cNvGrpSpPr/>
        <p:nvPr/>
      </p:nvGrpSpPr>
      <p:grpSpPr>
        <a:xfrm>
          <a:off x="0" y="0"/>
          <a:ext cx="0" cy="0"/>
          <a:chOff x="0" y="0"/>
          <a:chExt cx="0" cy="0"/>
        </a:xfrm>
      </p:grpSpPr>
      <p:sp>
        <p:nvSpPr>
          <p:cNvPr id="6" name="Rectangle 5"/>
          <p:cNvSpPr/>
          <p:nvPr userDrawn="1"/>
        </p:nvSpPr>
        <p:spPr bwMode="gray">
          <a:xfrm>
            <a:off x="432113" y="-1"/>
            <a:ext cx="11330950" cy="2143622"/>
          </a:xfrm>
          <a:prstGeom prst="rect">
            <a:avLst/>
          </a:prstGeom>
          <a:solidFill>
            <a:schemeClr val="tx1">
              <a:alpha val="75000"/>
            </a:schemeClr>
          </a:solidFill>
          <a:ln w="6350"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2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2" name="Rectangle 171"/>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userDrawn="1">
            <p:ph type="ctrTitle" hasCustomPrompt="1"/>
          </p:nvPr>
        </p:nvSpPr>
        <p:spPr bwMode="gray">
          <a:xfrm>
            <a:off x="552144" y="324075"/>
            <a:ext cx="11042875" cy="738835"/>
          </a:xfrm>
        </p:spPr>
        <p:txBody>
          <a:bodyPr>
            <a:noAutofit/>
          </a:bodyPr>
          <a:lstStyle>
            <a:lvl1pPr>
              <a:defRPr sz="4801">
                <a:solidFill>
                  <a:sysClr val="windowText" lastClr="000000"/>
                </a:solidFill>
                <a:latin typeface="+mj-lt"/>
              </a:defRPr>
            </a:lvl1pPr>
          </a:lstStyle>
          <a:p>
            <a:r>
              <a:rPr lang="en-US" noProof="0"/>
              <a:t>Short Presentation Title</a:t>
            </a:r>
            <a:endParaRPr lang="en-US" dirty="0"/>
          </a:p>
        </p:txBody>
      </p:sp>
      <p:sp>
        <p:nvSpPr>
          <p:cNvPr id="3" name="Subtitle 2"/>
          <p:cNvSpPr>
            <a:spLocks noGrp="1"/>
          </p:cNvSpPr>
          <p:nvPr userDrawn="1">
            <p:ph type="subTitle" idx="1" hasCustomPrompt="1"/>
          </p:nvPr>
        </p:nvSpPr>
        <p:spPr bwMode="gray">
          <a:xfrm>
            <a:off x="552144" y="1500218"/>
            <a:ext cx="110428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9" name="Picture 8" descr="SAP_FKOM_K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913" y="6081808"/>
            <a:ext cx="2444028" cy="453705"/>
          </a:xfrm>
          <a:prstGeom prst="rect">
            <a:avLst/>
          </a:prstGeom>
        </p:spPr>
      </p:pic>
    </p:spTree>
    <p:extLst>
      <p:ext uri="{BB962C8B-B14F-4D97-AF65-F5344CB8AC3E}">
        <p14:creationId xmlns:p14="http://schemas.microsoft.com/office/powerpoint/2010/main" val="3687940247"/>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sp>
        <p:nvSpPr>
          <p:cNvPr id="9" name="Rectangle 8"/>
          <p:cNvSpPr/>
          <p:nvPr userDrawn="1"/>
        </p:nvSpPr>
        <p:spPr bwMode="gray">
          <a:xfrm>
            <a:off x="432113" y="0"/>
            <a:ext cx="11330950" cy="2296057"/>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432113" y="2444966"/>
            <a:ext cx="11330950" cy="738835"/>
          </a:xfrm>
        </p:spPr>
        <p:txBody>
          <a:bodyPr>
            <a:noAutofit/>
          </a:bodyPr>
          <a:lstStyle>
            <a:lvl1pPr>
              <a:defRPr sz="4801">
                <a:solidFill>
                  <a:schemeClr val="tx1"/>
                </a:solidFill>
                <a:latin typeface="+mj-lt"/>
              </a:defRPr>
            </a:lvl1pPr>
          </a:lstStyle>
          <a:p>
            <a:r>
              <a:rPr lang="en-US"/>
              <a:t>Divider page</a:t>
            </a:r>
            <a:endParaRPr lang="en-US" dirty="0"/>
          </a:p>
        </p:txBody>
      </p:sp>
      <p:sp>
        <p:nvSpPr>
          <p:cNvPr id="12" name="Rectangle 11"/>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438265" y="3507212"/>
            <a:ext cx="11331350" cy="620857"/>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113" y="6083122"/>
            <a:ext cx="1222922" cy="454130"/>
          </a:xfrm>
          <a:prstGeom prst="rect">
            <a:avLst/>
          </a:prstGeom>
        </p:spPr>
      </p:pic>
    </p:spTree>
    <p:extLst>
      <p:ext uri="{BB962C8B-B14F-4D97-AF65-F5344CB8AC3E}">
        <p14:creationId xmlns:p14="http://schemas.microsoft.com/office/powerpoint/2010/main" val="283973261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age with pictur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32113" y="162038"/>
            <a:ext cx="11330950" cy="2135294"/>
          </a:xfrm>
        </p:spPr>
        <p:txBody>
          <a:bodyPr anchor="ctr" anchorCtr="0"/>
          <a:lstStyle>
            <a:lvl1pPr algn="ctr">
              <a:defRPr/>
            </a:lvl1pPr>
          </a:lstStyle>
          <a:p>
            <a:r>
              <a:rPr lang="en-US" dirty="0"/>
              <a:t>Click icon to add picture</a:t>
            </a:r>
          </a:p>
        </p:txBody>
      </p:sp>
      <p:sp>
        <p:nvSpPr>
          <p:cNvPr id="2" name="Title 1"/>
          <p:cNvSpPr>
            <a:spLocks noGrp="1"/>
          </p:cNvSpPr>
          <p:nvPr>
            <p:ph type="ctrTitle" hasCustomPrompt="1"/>
          </p:nvPr>
        </p:nvSpPr>
        <p:spPr bwMode="gray">
          <a:xfrm>
            <a:off x="432113" y="2444966"/>
            <a:ext cx="11330950" cy="738835"/>
          </a:xfrm>
        </p:spPr>
        <p:txBody>
          <a:bodyPr>
            <a:noAutofit/>
          </a:bodyPr>
          <a:lstStyle>
            <a:lvl1pPr>
              <a:defRPr sz="4801">
                <a:solidFill>
                  <a:schemeClr val="tx1"/>
                </a:solidFill>
                <a:latin typeface="+mj-lt"/>
              </a:defRPr>
            </a:lvl1pPr>
          </a:lstStyle>
          <a:p>
            <a:r>
              <a:rPr lang="en-US"/>
              <a:t>Divider page</a:t>
            </a:r>
            <a:endParaRPr lang="en-US" dirty="0"/>
          </a:p>
        </p:txBody>
      </p:sp>
      <p:sp>
        <p:nvSpPr>
          <p:cNvPr id="12" name="Rectangle 11"/>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438265" y="3507212"/>
            <a:ext cx="11331350" cy="620857"/>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113" y="6083122"/>
            <a:ext cx="1222922" cy="454130"/>
          </a:xfrm>
          <a:prstGeom prst="rect">
            <a:avLst/>
          </a:prstGeom>
        </p:spPr>
      </p:pic>
    </p:spTree>
    <p:extLst>
      <p:ext uri="{BB962C8B-B14F-4D97-AF65-F5344CB8AC3E}">
        <p14:creationId xmlns:p14="http://schemas.microsoft.com/office/powerpoint/2010/main" val="166077572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 Thank You">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32113" y="2444966"/>
            <a:ext cx="11330950" cy="738835"/>
          </a:xfrm>
        </p:spPr>
        <p:txBody>
          <a:bodyPr>
            <a:noAutofit/>
          </a:bodyPr>
          <a:lstStyle>
            <a:lvl1pPr>
              <a:defRPr sz="4801">
                <a:solidFill>
                  <a:schemeClr val="tx1"/>
                </a:solidFill>
                <a:latin typeface="+mj-lt"/>
              </a:defRPr>
            </a:lvl1pPr>
          </a:lstStyle>
          <a:p>
            <a:r>
              <a:rPr lang="en-US"/>
              <a:t>Thank You!</a:t>
            </a:r>
            <a:endParaRPr lang="en-US" dirty="0"/>
          </a:p>
        </p:txBody>
      </p:sp>
      <p:sp>
        <p:nvSpPr>
          <p:cNvPr id="12" name="Rectangle 11"/>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432113" y="4605451"/>
            <a:ext cx="11331350" cy="1477670"/>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113" y="478742"/>
            <a:ext cx="2443710" cy="907467"/>
          </a:xfrm>
          <a:prstGeom prst="rect">
            <a:avLst/>
          </a:prstGeom>
        </p:spPr>
      </p:pic>
    </p:spTree>
    <p:extLst>
      <p:ext uri="{BB962C8B-B14F-4D97-AF65-F5344CB8AC3E}">
        <p14:creationId xmlns:p14="http://schemas.microsoft.com/office/powerpoint/2010/main" val="4105719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Master Design&amp;Setup">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pic>
        <p:nvPicPr>
          <p:cNvPr id="3"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4133" y="440365"/>
            <a:ext cx="1113746" cy="570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432113" y="1691078"/>
            <a:ext cx="11329234"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4596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Master Persisten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
        <p:nvSpPr>
          <p:cNvPr id="4" name="Text Placeholder 3"/>
          <p:cNvSpPr>
            <a:spLocks noGrp="1"/>
          </p:cNvSpPr>
          <p:nvPr>
            <p:ph type="body" sz="quarter" idx="10" hasCustomPrompt="1"/>
          </p:nvPr>
        </p:nvSpPr>
        <p:spPr>
          <a:xfrm>
            <a:off x="432113" y="1691078"/>
            <a:ext cx="11329234"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36949" y="439302"/>
            <a:ext cx="1113890" cy="57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637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Roadmap_Today_Product_Overview_3Groups">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323917" y="324154"/>
            <a:ext cx="11542196" cy="756350"/>
          </a:xfrm>
        </p:spPr>
        <p:txBody>
          <a:bodyPr/>
          <a:lstStyle>
            <a:lvl1pPr>
              <a:defRPr sz="2400"/>
            </a:lvl1pPr>
          </a:lstStyle>
          <a:p>
            <a:r>
              <a:rPr lang="en-US" noProof="0" dirty="0"/>
              <a:t>&lt;</a:t>
            </a:r>
            <a:r>
              <a:rPr lang="en-US" noProof="0" dirty="0" err="1"/>
              <a:t>ProductName</a:t>
            </a:r>
            <a:r>
              <a:rPr lang="en-US" noProof="0" dirty="0"/>
              <a:t>&gt;</a:t>
            </a:r>
            <a:br>
              <a:rPr lang="en-US" noProof="0" dirty="0"/>
            </a:br>
            <a:r>
              <a:rPr lang="en-US" dirty="0"/>
              <a:t>Product road map overview – key themes and capabilities</a:t>
            </a:r>
          </a:p>
        </p:txBody>
      </p:sp>
      <p:sp>
        <p:nvSpPr>
          <p:cNvPr id="18" name="TextBox 17"/>
          <p:cNvSpPr txBox="1"/>
          <p:nvPr userDrawn="1"/>
        </p:nvSpPr>
        <p:spPr>
          <a:xfrm>
            <a:off x="6478205" y="6359122"/>
            <a:ext cx="5274485" cy="180042"/>
          </a:xfrm>
          <a:prstGeom prst="rect">
            <a:avLst/>
          </a:prstGeom>
          <a:noFill/>
          <a:ln w="6350" cmpd="thickThin">
            <a:noFill/>
          </a:ln>
          <a:effectLst/>
        </p:spPr>
        <p:txBody>
          <a:bodyPr wrap="square" lIns="30236" tIns="38400" rIns="0" bIns="38400" rtlCol="0" anchor="ctr" anchorCtr="0">
            <a:noAutofit/>
          </a:bodyPr>
          <a:lstStyle/>
          <a:p>
            <a:pPr marL="131996" indent="-131996" algn="r" fontAlgn="base">
              <a:spcBef>
                <a:spcPct val="50000"/>
              </a:spcBef>
              <a:spcAft>
                <a:spcPct val="0"/>
              </a:spcAft>
              <a:buClr>
                <a:srgbClr val="F0AB00"/>
              </a:buClr>
              <a:buSzPct val="80000"/>
            </a:pPr>
            <a:r>
              <a:rPr lang="en-CA" sz="800" b="1" kern="0" dirty="0">
                <a:ea typeface="Arial Unicode MS" pitchFamily="34" charset="-128"/>
                <a:cs typeface="Arial Unicode MS" pitchFamily="34" charset="-128"/>
              </a:rPr>
              <a:t>This is the current state of planning and may be changed by SAP at any time.</a:t>
            </a:r>
            <a:endParaRPr lang="en-US" sz="800" b="1" kern="0" dirty="0">
              <a:ea typeface="Arial Unicode MS" pitchFamily="34" charset="-128"/>
              <a:cs typeface="Arial Unicode MS" pitchFamily="34" charset="-128"/>
            </a:endParaRPr>
          </a:p>
        </p:txBody>
      </p:sp>
      <p:sp>
        <p:nvSpPr>
          <p:cNvPr id="30" name="Content Placeholder 5"/>
          <p:cNvSpPr>
            <a:spLocks noGrp="1"/>
          </p:cNvSpPr>
          <p:nvPr>
            <p:ph sz="quarter" idx="16" hasCustomPrompt="1"/>
          </p:nvPr>
        </p:nvSpPr>
        <p:spPr>
          <a:xfrm>
            <a:off x="349286" y="6225824"/>
            <a:ext cx="3749040" cy="246945"/>
          </a:xfrm>
          <a:noFill/>
          <a:ln w="9525">
            <a:noFill/>
            <a:round/>
            <a:headEnd/>
            <a:tailEnd/>
          </a:ln>
        </p:spPr>
        <p:txBody>
          <a:bodyPr vert="horz" lIns="0" tIns="0" rIns="0" bIns="0" rtlCol="0" anchor="t" anchorCtr="0">
            <a:noAutofit/>
          </a:bodyPr>
          <a:lstStyle>
            <a:lvl1pPr marL="0" algn="ctr" defTabSz="767976" rtl="0" eaLnBrk="1" latinLnBrk="0" hangingPunct="1">
              <a:defRPr lang="en-US" sz="1000" b="0" kern="1200" baseline="0" noProof="0" dirty="0" smtClean="0">
                <a:solidFill>
                  <a:schemeClr val="tx1"/>
                </a:solidFill>
                <a:latin typeface="Arial"/>
                <a:ea typeface="+mn-ea"/>
                <a:cs typeface="+mn-cs"/>
              </a:defRPr>
            </a:lvl1pPr>
            <a:lvl2pPr algn="ctr">
              <a:defRPr/>
            </a:lvl2pPr>
            <a:lvl3pPr algn="ctr">
              <a:defRPr/>
            </a:lvl3pPr>
            <a:lvl4pPr algn="ctr">
              <a:defRPr/>
            </a:lvl4pPr>
            <a:lvl5pPr algn="ctr">
              <a:buNone/>
              <a:defRPr/>
            </a:lvl5pPr>
          </a:lstStyle>
          <a:p>
            <a:pPr lvl="0"/>
            <a:r>
              <a:rPr lang="en-US" dirty="0"/>
              <a:t>(Release &lt;#.#&gt;) or (&lt;Date&gt;)</a:t>
            </a:r>
          </a:p>
        </p:txBody>
      </p:sp>
      <p:sp>
        <p:nvSpPr>
          <p:cNvPr id="32" name="Rectangle 31"/>
          <p:cNvSpPr/>
          <p:nvPr userDrawn="1"/>
        </p:nvSpPr>
        <p:spPr bwMode="gray">
          <a:xfrm>
            <a:off x="338327" y="1690077"/>
            <a:ext cx="3749040" cy="450000"/>
          </a:xfrm>
          <a:prstGeom prst="rect">
            <a:avLst/>
          </a:prstGeom>
          <a:solidFill>
            <a:srgbClr val="0076CB">
              <a:lumMod val="75000"/>
            </a:srgbClr>
          </a:solidFill>
          <a:ln w="6350" algn="ctr">
            <a:noFill/>
            <a:miter lim="800000"/>
            <a:headEnd/>
            <a:tailEnd/>
          </a:ln>
        </p:spPr>
        <p:txBody>
          <a:bodyPr lIns="151181" tIns="60472" rIns="75590" bIns="60472" rtlCol="0" anchor="ctr"/>
          <a:lstStyle/>
          <a:p>
            <a:pPr marL="0" marR="0" lvl="0" indent="0" defTabSz="767976" eaLnBrk="1" fontAlgn="base" latinLnBrk="0" hangingPunct="1">
              <a:lnSpc>
                <a:spcPts val="1260"/>
              </a:lnSpc>
              <a:spcBef>
                <a:spcPts val="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ea typeface="Arial Unicode MS" pitchFamily="34" charset="-128"/>
                <a:cs typeface="Arial Unicode MS" pitchFamily="34" charset="-128"/>
              </a:rPr>
              <a:t>Today</a:t>
            </a:r>
          </a:p>
        </p:txBody>
      </p:sp>
      <p:sp>
        <p:nvSpPr>
          <p:cNvPr id="33" name="Rectangle 32"/>
          <p:cNvSpPr/>
          <p:nvPr userDrawn="1"/>
        </p:nvSpPr>
        <p:spPr bwMode="gray">
          <a:xfrm>
            <a:off x="8110730" y="1690077"/>
            <a:ext cx="3747177" cy="450000"/>
          </a:xfrm>
          <a:prstGeom prst="rect">
            <a:avLst/>
          </a:prstGeom>
          <a:solidFill>
            <a:schemeClr val="bg2"/>
          </a:solidFill>
          <a:ln w="6350" algn="ctr">
            <a:noFill/>
            <a:miter lim="800000"/>
            <a:headEnd/>
            <a:tailEnd/>
          </a:ln>
        </p:spPr>
        <p:txBody>
          <a:bodyPr lIns="211653" tIns="60472" rIns="75590" bIns="60472" rtlCol="0" anchor="ctr"/>
          <a:lstStyle/>
          <a:p>
            <a:pPr marL="95852" fontAlgn="base">
              <a:lnSpc>
                <a:spcPts val="1260"/>
              </a:lnSpc>
              <a:spcAft>
                <a:spcPct val="0"/>
              </a:spcAft>
              <a:buClr>
                <a:srgbClr val="F0AB00"/>
              </a:buClr>
              <a:buSzPct val="80000"/>
            </a:pPr>
            <a:r>
              <a:rPr lang="en-US" sz="1200" b="1" kern="0" dirty="0">
                <a:solidFill>
                  <a:srgbClr val="FFFFFF"/>
                </a:solidFill>
                <a:ea typeface="Arial Unicode MS" pitchFamily="34" charset="-128"/>
                <a:cs typeface="Arial Unicode MS" pitchFamily="34" charset="-128"/>
              </a:rPr>
              <a:t>Future Direction</a:t>
            </a:r>
          </a:p>
        </p:txBody>
      </p:sp>
      <p:sp>
        <p:nvSpPr>
          <p:cNvPr id="34" name="Rectangle 33"/>
          <p:cNvSpPr/>
          <p:nvPr userDrawn="1"/>
        </p:nvSpPr>
        <p:spPr bwMode="gray">
          <a:xfrm>
            <a:off x="4213769" y="1700835"/>
            <a:ext cx="3749040" cy="450000"/>
          </a:xfrm>
          <a:prstGeom prst="rect">
            <a:avLst/>
          </a:prstGeom>
          <a:solidFill>
            <a:schemeClr val="bg2"/>
          </a:solidFill>
          <a:ln w="6350" algn="ctr">
            <a:noFill/>
            <a:miter lim="800000"/>
            <a:headEnd/>
            <a:tailEnd/>
          </a:ln>
        </p:spPr>
        <p:txBody>
          <a:bodyPr lIns="211653" tIns="60472" rIns="75590" bIns="60472" rtlCol="0" anchor="ctr"/>
          <a:lstStyle/>
          <a:p>
            <a:pPr marL="0" marR="0" lvl="0" indent="0" algn="l" defTabSz="767976" rtl="0" eaLnBrk="1" fontAlgn="base" latinLnBrk="0" hangingPunct="1">
              <a:lnSpc>
                <a:spcPts val="1260"/>
              </a:lnSpc>
              <a:spcBef>
                <a:spcPts val="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ea typeface="Arial Unicode MS" pitchFamily="34" charset="-128"/>
                <a:cs typeface="Arial Unicode MS" pitchFamily="34" charset="-128"/>
              </a:rPr>
              <a:t>Planned Innovations</a:t>
            </a:r>
          </a:p>
        </p:txBody>
      </p:sp>
      <p:sp>
        <p:nvSpPr>
          <p:cNvPr id="35" name="Oval 121"/>
          <p:cNvSpPr>
            <a:spLocks noChangeArrowheads="1"/>
          </p:cNvSpPr>
          <p:nvPr userDrawn="1">
            <p:custDataLst>
              <p:tags r:id="rId1"/>
            </p:custDataLst>
          </p:nvPr>
        </p:nvSpPr>
        <p:spPr bwMode="gray">
          <a:xfrm rot="5400000">
            <a:off x="3871254" y="1789077"/>
            <a:ext cx="720000" cy="252000"/>
          </a:xfrm>
          <a:prstGeom prst="triangle">
            <a:avLst/>
          </a:prstGeom>
          <a:solidFill>
            <a:schemeClr val="bg2"/>
          </a:solidFill>
          <a:ln w="57150">
            <a:solidFill>
              <a:srgbClr val="FFFFFF"/>
            </a:solidFill>
            <a:miter lim="800000"/>
            <a:headEnd/>
            <a:tailEnd/>
          </a:ln>
          <a:effectLst/>
        </p:spPr>
        <p:txBody>
          <a:bodyPr wrap="none" lIns="76800" tIns="38400" rIns="76800" bIns="38400" anchor="ctr"/>
          <a:lstStyle/>
          <a:p>
            <a:pPr marL="0" marR="0" lvl="0" indent="0" defTabSz="767976" eaLnBrk="1" fontAlgn="auto" latinLnBrk="0" hangingPunct="1">
              <a:lnSpc>
                <a:spcPct val="100000"/>
              </a:lnSpc>
              <a:spcBef>
                <a:spcPct val="25000"/>
              </a:spcBef>
              <a:spcAft>
                <a:spcPts val="0"/>
              </a:spcAft>
              <a:buClr>
                <a:srgbClr val="0076CB"/>
              </a:buClr>
              <a:buSzPct val="85000"/>
              <a:buFontTx/>
              <a:buNone/>
              <a:tabLst/>
              <a:defRPr/>
            </a:pPr>
            <a:endParaRPr kumimoji="0" lang="en-US" sz="1300" b="1" i="0" u="none" strike="noStrike" kern="0" cap="none" spc="0" normalizeH="0" baseline="0" noProof="0" dirty="0">
              <a:ln>
                <a:noFill/>
              </a:ln>
              <a:solidFill>
                <a:srgbClr val="0076CB"/>
              </a:solidFill>
              <a:effectLst/>
              <a:uLnTx/>
              <a:uFillTx/>
            </a:endParaRPr>
          </a:p>
        </p:txBody>
      </p:sp>
      <p:sp>
        <p:nvSpPr>
          <p:cNvPr id="36" name="Oval 121"/>
          <p:cNvSpPr>
            <a:spLocks noChangeArrowheads="1"/>
          </p:cNvSpPr>
          <p:nvPr userDrawn="1">
            <p:custDataLst>
              <p:tags r:id="rId2"/>
            </p:custDataLst>
          </p:nvPr>
        </p:nvSpPr>
        <p:spPr bwMode="gray">
          <a:xfrm rot="5400000">
            <a:off x="7757453" y="1789077"/>
            <a:ext cx="720000" cy="252000"/>
          </a:xfrm>
          <a:prstGeom prst="triangle">
            <a:avLst/>
          </a:prstGeom>
          <a:solidFill>
            <a:schemeClr val="bg2"/>
          </a:solidFill>
          <a:ln w="57150">
            <a:solidFill>
              <a:srgbClr val="FFFFFF"/>
            </a:solidFill>
            <a:miter lim="800000"/>
            <a:headEnd/>
            <a:tailEnd/>
          </a:ln>
          <a:effectLst/>
        </p:spPr>
        <p:txBody>
          <a:bodyPr wrap="none" lIns="76800" tIns="38400" rIns="76800" bIns="38400" anchor="ctr"/>
          <a:lstStyle/>
          <a:p>
            <a:pPr marL="0" marR="0" lvl="0" indent="0" defTabSz="767976" eaLnBrk="1" fontAlgn="auto" latinLnBrk="0" hangingPunct="1">
              <a:lnSpc>
                <a:spcPct val="100000"/>
              </a:lnSpc>
              <a:spcBef>
                <a:spcPct val="25000"/>
              </a:spcBef>
              <a:spcAft>
                <a:spcPts val="0"/>
              </a:spcAft>
              <a:buClr>
                <a:srgbClr val="0076CB"/>
              </a:buClr>
              <a:buSzPct val="85000"/>
              <a:buFontTx/>
              <a:buNone/>
              <a:tabLst/>
              <a:defRPr/>
            </a:pPr>
            <a:endParaRPr kumimoji="0" lang="en-US" sz="1300" b="1" i="0" u="none" strike="noStrike" kern="0" cap="none" spc="0" normalizeH="0" baseline="0" noProof="0" dirty="0">
              <a:ln>
                <a:noFill/>
              </a:ln>
              <a:solidFill>
                <a:srgbClr val="0076CB"/>
              </a:solidFill>
              <a:effectLst/>
              <a:uLnTx/>
              <a:uFillTx/>
            </a:endParaRPr>
          </a:p>
        </p:txBody>
      </p:sp>
      <p:sp>
        <p:nvSpPr>
          <p:cNvPr id="16" name="Text Placeholder 2"/>
          <p:cNvSpPr>
            <a:spLocks noGrp="1"/>
          </p:cNvSpPr>
          <p:nvPr>
            <p:ph type="body" sz="quarter" idx="21"/>
          </p:nvPr>
        </p:nvSpPr>
        <p:spPr>
          <a:xfrm>
            <a:off x="328306" y="2274889"/>
            <a:ext cx="3749040" cy="3803904"/>
          </a:xfrm>
        </p:spPr>
        <p:txBody>
          <a:bodyPr lIns="76782"/>
          <a:lstStyle>
            <a:lvl1pPr>
              <a:spcBef>
                <a:spcPts val="504"/>
              </a:spcBef>
              <a:defRPr sz="1200"/>
            </a:lvl1pPr>
            <a:lvl2pPr marL="191993" indent="-153595">
              <a:spcBef>
                <a:spcPts val="168"/>
              </a:spcBef>
              <a:buSzPct val="100000"/>
              <a:buFont typeface="Arial" panose="020B0604020202020204" pitchFamily="34" charset="0"/>
              <a:buChar char="•"/>
              <a:defRPr sz="1000"/>
            </a:lvl2pPr>
            <a:lvl3pPr marL="337910" indent="-151176">
              <a:spcBef>
                <a:spcPts val="168"/>
              </a:spcBef>
              <a:buClr>
                <a:schemeClr val="accent2"/>
              </a:buClr>
              <a:buFont typeface="Arial" panose="020B0604020202020204" pitchFamily="34" charset="0"/>
              <a:buChar char="–"/>
              <a:defRPr sz="900"/>
            </a:lvl3pPr>
          </a:lstStyle>
          <a:p>
            <a:pPr lvl="0"/>
            <a:r>
              <a:rPr lang="en-US" dirty="0"/>
              <a:t>Click to edit Master text styles</a:t>
            </a:r>
          </a:p>
          <a:p>
            <a:pPr lvl="1"/>
            <a:r>
              <a:rPr lang="en-US" dirty="0"/>
              <a:t>Second level</a:t>
            </a:r>
          </a:p>
          <a:p>
            <a:pPr lvl="2"/>
            <a:r>
              <a:rPr lang="en-US" dirty="0"/>
              <a:t>Third level</a:t>
            </a:r>
          </a:p>
        </p:txBody>
      </p:sp>
      <p:sp>
        <p:nvSpPr>
          <p:cNvPr id="19" name="Text Placeholder 2"/>
          <p:cNvSpPr>
            <a:spLocks noGrp="1"/>
          </p:cNvSpPr>
          <p:nvPr>
            <p:ph type="body" sz="quarter" idx="22"/>
          </p:nvPr>
        </p:nvSpPr>
        <p:spPr>
          <a:xfrm>
            <a:off x="4203937" y="2274889"/>
            <a:ext cx="3749040" cy="3803904"/>
          </a:xfrm>
        </p:spPr>
        <p:txBody>
          <a:bodyPr lIns="76782"/>
          <a:lstStyle>
            <a:lvl1pPr>
              <a:spcBef>
                <a:spcPts val="504"/>
              </a:spcBef>
              <a:defRPr sz="1200"/>
            </a:lvl1pPr>
            <a:lvl2pPr marL="191993" indent="-153595">
              <a:spcBef>
                <a:spcPts val="168"/>
              </a:spcBef>
              <a:buSzPct val="100000"/>
              <a:buFont typeface="Arial" panose="020B0604020202020204" pitchFamily="34" charset="0"/>
              <a:buChar char="•"/>
              <a:defRPr sz="1000"/>
            </a:lvl2pPr>
            <a:lvl3pPr marL="337910" indent="-151176">
              <a:spcBef>
                <a:spcPts val="168"/>
              </a:spcBef>
              <a:buClr>
                <a:schemeClr val="accent2"/>
              </a:buClr>
              <a:buFont typeface="Arial" panose="020B0604020202020204" pitchFamily="34" charset="0"/>
              <a:buChar char="–"/>
              <a:defRPr sz="900"/>
            </a:lvl3pPr>
          </a:lstStyle>
          <a:p>
            <a:pPr lvl="0"/>
            <a:r>
              <a:rPr lang="en-US" dirty="0"/>
              <a:t>Click to edit Master text styles</a:t>
            </a:r>
          </a:p>
          <a:p>
            <a:pPr lvl="1"/>
            <a:r>
              <a:rPr lang="en-US" dirty="0"/>
              <a:t>Second level</a:t>
            </a:r>
          </a:p>
          <a:p>
            <a:pPr lvl="2"/>
            <a:r>
              <a:rPr lang="en-US" dirty="0"/>
              <a:t>Third level</a:t>
            </a:r>
          </a:p>
        </p:txBody>
      </p:sp>
      <p:sp>
        <p:nvSpPr>
          <p:cNvPr id="20" name="Text Placeholder 2"/>
          <p:cNvSpPr>
            <a:spLocks noGrp="1"/>
          </p:cNvSpPr>
          <p:nvPr>
            <p:ph type="body" sz="quarter" idx="23"/>
          </p:nvPr>
        </p:nvSpPr>
        <p:spPr>
          <a:xfrm>
            <a:off x="8099033" y="2274889"/>
            <a:ext cx="3749040" cy="3803904"/>
          </a:xfrm>
        </p:spPr>
        <p:txBody>
          <a:bodyPr lIns="76782"/>
          <a:lstStyle>
            <a:lvl1pPr>
              <a:spcBef>
                <a:spcPts val="504"/>
              </a:spcBef>
              <a:defRPr sz="1200"/>
            </a:lvl1pPr>
            <a:lvl2pPr marL="191993" indent="-153595">
              <a:spcBef>
                <a:spcPts val="168"/>
              </a:spcBef>
              <a:buSzPct val="100000"/>
              <a:buFont typeface="Arial" panose="020B0604020202020204" pitchFamily="34" charset="0"/>
              <a:buChar char="•"/>
              <a:defRPr sz="1000"/>
            </a:lvl2pPr>
            <a:lvl3pPr marL="337910" indent="-151176">
              <a:spcBef>
                <a:spcPts val="168"/>
              </a:spcBef>
              <a:buClr>
                <a:schemeClr val="accent2"/>
              </a:buClr>
              <a:buFont typeface="Arial" panose="020B0604020202020204" pitchFamily="34" charset="0"/>
              <a:buChar char="–"/>
              <a:defRPr sz="9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1684359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4" name="Text Placeholder 3"/>
          <p:cNvSpPr>
            <a:spLocks noGrp="1"/>
          </p:cNvSpPr>
          <p:nvPr>
            <p:ph type="body" sz="quarter" idx="10" hasCustomPrompt="1"/>
          </p:nvPr>
        </p:nvSpPr>
        <p:spPr>
          <a:xfrm>
            <a:off x="432113" y="1692392"/>
            <a:ext cx="11329234" cy="3832705"/>
          </a:xfrm>
        </p:spPr>
        <p:txBody>
          <a:bodyPr>
            <a:noAutofit/>
          </a:bodyPr>
          <a:lstStyle>
            <a:lvl1pPr marL="0" marR="0" indent="0" algn="l" defTabSz="914583" rtl="0" eaLnBrk="1" fontAlgn="auto" latinLnBrk="0" hangingPunct="1">
              <a:lnSpc>
                <a:spcPct val="100000"/>
              </a:lnSpc>
              <a:spcBef>
                <a:spcPts val="2400"/>
              </a:spcBef>
              <a:spcAft>
                <a:spcPts val="0"/>
              </a:spcAft>
              <a:buClr>
                <a:schemeClr val="accent1"/>
              </a:buClr>
              <a:buSzPct val="80000"/>
              <a:buFontTx/>
              <a:buNone/>
              <a:tabLst/>
              <a:defRPr b="0"/>
            </a:lvl1pPr>
            <a:lvl2pPr marL="0" marR="0" indent="0" algn="l" defTabSz="914583" rtl="0" eaLnBrk="1" fontAlgn="auto" latinLnBrk="0" hangingPunct="1">
              <a:lnSpc>
                <a:spcPct val="100000"/>
              </a:lnSpc>
              <a:spcBef>
                <a:spcPts val="1200"/>
              </a:spcBef>
              <a:spcAft>
                <a:spcPts val="0"/>
              </a:spcAft>
              <a:buClr>
                <a:schemeClr val="accent1"/>
              </a:buClr>
              <a:buSzPct val="80000"/>
              <a:buFontTx/>
              <a:buNone/>
              <a:tabLst/>
              <a:defRPr/>
            </a:lvl2pPr>
            <a:lvl3pPr marL="0" marR="0" indent="0" algn="l" defTabSz="914583" rtl="0" eaLnBrk="1" fontAlgn="auto" latinLnBrk="0" hangingPunct="1">
              <a:lnSpc>
                <a:spcPct val="100000"/>
              </a:lnSpc>
              <a:spcBef>
                <a:spcPts val="2400"/>
              </a:spcBef>
              <a:spcAft>
                <a:spcPts val="0"/>
              </a:spcAft>
              <a:buClr>
                <a:schemeClr val="accent1"/>
              </a:buClr>
              <a:buSzPct val="80000"/>
              <a:buFontTx/>
              <a:buNone/>
              <a:tabLst/>
              <a:defRPr/>
            </a:lvl3pPr>
            <a:lvl4pPr marL="270054" indent="-180036">
              <a:spcBef>
                <a:spcPts val="600"/>
              </a:spcBef>
              <a:buClr>
                <a:schemeClr val="accent1"/>
              </a:buClr>
              <a:buFont typeface="Wingdings" pitchFamily="2" charset="2"/>
              <a:buChar char=""/>
              <a:defRPr sz="1800"/>
            </a:lvl4pPr>
          </a:lstStyle>
          <a:p>
            <a:pPr lvl="1"/>
            <a:r>
              <a:rPr lang="en-US" dirty="0"/>
              <a:t>Agenda Item/Divider Headline</a:t>
            </a:r>
          </a:p>
          <a:p>
            <a:pPr lvl="3"/>
            <a:r>
              <a:rPr lang="en-US" dirty="0"/>
              <a:t>Details</a:t>
            </a:r>
          </a:p>
          <a:p>
            <a:endParaRPr lang="en-US" dirty="0"/>
          </a:p>
          <a:p>
            <a:endParaRPr lang="en-US" dirty="0"/>
          </a:p>
        </p:txBody>
      </p:sp>
    </p:spTree>
    <p:extLst>
      <p:ext uri="{BB962C8B-B14F-4D97-AF65-F5344CB8AC3E}">
        <p14:creationId xmlns:p14="http://schemas.microsoft.com/office/powerpoint/2010/main" val="1330128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Tree>
    <p:extLst>
      <p:ext uri="{BB962C8B-B14F-4D97-AF65-F5344CB8AC3E}">
        <p14:creationId xmlns:p14="http://schemas.microsoft.com/office/powerpoint/2010/main" val="2184330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1078"/>
            <a:ext cx="11329234"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760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2391"/>
            <a:ext cx="5555046"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555046"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36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
        <p:nvSpPr>
          <p:cNvPr id="5" name="Picture Placeholder 4"/>
          <p:cNvSpPr>
            <a:spLocks noGrp="1"/>
          </p:cNvSpPr>
          <p:nvPr>
            <p:ph type="pic" sz="quarter" idx="10"/>
          </p:nvPr>
        </p:nvSpPr>
        <p:spPr bwMode="gray">
          <a:xfrm>
            <a:off x="7662795" y="1691079"/>
            <a:ext cx="4105069" cy="4392042"/>
          </a:xfrm>
        </p:spPr>
        <p:txBody>
          <a:bodyPr tIns="1296000" anchor="t" anchorCtr="0"/>
          <a:lstStyle>
            <a:lvl1pPr algn="ctr">
              <a:defRPr b="0"/>
            </a:lvl1pPr>
          </a:lstStyle>
          <a:p>
            <a:r>
              <a:rPr lang="en-US" dirty="0"/>
              <a:t>Click icon to add picture</a:t>
            </a:r>
          </a:p>
        </p:txBody>
      </p:sp>
      <p:sp>
        <p:nvSpPr>
          <p:cNvPr id="7" name="Text Placeholder 6"/>
          <p:cNvSpPr>
            <a:spLocks noGrp="1"/>
          </p:cNvSpPr>
          <p:nvPr>
            <p:ph type="body" sz="quarter" idx="11" hasCustomPrompt="1"/>
          </p:nvPr>
        </p:nvSpPr>
        <p:spPr bwMode="gray">
          <a:xfrm>
            <a:off x="432112" y="1691079"/>
            <a:ext cx="6985819" cy="439204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812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
        <p:nvSpPr>
          <p:cNvPr id="5" name="Picture Placeholder 4"/>
          <p:cNvSpPr>
            <a:spLocks noGrp="1"/>
          </p:cNvSpPr>
          <p:nvPr>
            <p:ph type="pic" sz="quarter" idx="10"/>
          </p:nvPr>
        </p:nvSpPr>
        <p:spPr bwMode="gray">
          <a:xfrm>
            <a:off x="6208016" y="1692392"/>
            <a:ext cx="5555046" cy="4393017"/>
          </a:xfrm>
        </p:spPr>
        <p:txBody>
          <a:bodyPr vert="horz" lIns="0" tIns="1296000" rIns="0" bIns="0" rtlCol="0" anchor="t" anchorCtr="0">
            <a:noAutofit/>
          </a:bodyPr>
          <a:lstStyle>
            <a:lvl1pPr marL="0" indent="0" algn="ctr" defTabSz="914583"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a:t>Click icon to add picture</a:t>
            </a:r>
          </a:p>
        </p:txBody>
      </p:sp>
      <p:sp>
        <p:nvSpPr>
          <p:cNvPr id="7" name="Text Placeholder 6"/>
          <p:cNvSpPr>
            <a:spLocks noGrp="1"/>
          </p:cNvSpPr>
          <p:nvPr>
            <p:ph type="body" sz="quarter" idx="11" hasCustomPrompt="1"/>
          </p:nvPr>
        </p:nvSpPr>
        <p:spPr bwMode="gray">
          <a:xfrm>
            <a:off x="432113" y="1692392"/>
            <a:ext cx="5555046" cy="4393017"/>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1315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
        <p:nvSpPr>
          <p:cNvPr id="5" name="Picture Placeholder 4"/>
          <p:cNvSpPr>
            <a:spLocks noGrp="1"/>
          </p:cNvSpPr>
          <p:nvPr>
            <p:ph type="pic" sz="quarter" idx="10"/>
          </p:nvPr>
        </p:nvSpPr>
        <p:spPr bwMode="gray">
          <a:xfrm>
            <a:off x="4768313" y="1692392"/>
            <a:ext cx="6985819" cy="4393017"/>
          </a:xfrm>
        </p:spPr>
        <p:txBody>
          <a:bodyPr vert="horz" lIns="0" tIns="1296000" rIns="0" bIns="0" rtlCol="0" anchor="t" anchorCtr="0">
            <a:noAutofit/>
          </a:bodyPr>
          <a:lstStyle>
            <a:lvl1pPr marL="0" indent="0" algn="ctr" defTabSz="914583"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a:t>Click icon to add picture</a:t>
            </a:r>
          </a:p>
        </p:txBody>
      </p:sp>
      <p:sp>
        <p:nvSpPr>
          <p:cNvPr id="7" name="Text Placeholder 6"/>
          <p:cNvSpPr>
            <a:spLocks noGrp="1"/>
          </p:cNvSpPr>
          <p:nvPr>
            <p:ph type="body" sz="quarter" idx="11" hasCustomPrompt="1"/>
          </p:nvPr>
        </p:nvSpPr>
        <p:spPr bwMode="gray">
          <a:xfrm>
            <a:off x="432112" y="1692392"/>
            <a:ext cx="4105069" cy="4393017"/>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6171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1080"/>
            <a:ext cx="5555046"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555046"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432113" y="3574318"/>
            <a:ext cx="5555046" cy="2508804"/>
          </a:xfrm>
        </p:spPr>
        <p:txBody>
          <a:bodyPr tIns="504000" anchor="t" anchorCtr="0"/>
          <a:lstStyle>
            <a:lvl1pPr algn="ctr">
              <a:defRPr b="0"/>
            </a:lvl1pPr>
          </a:lstStyle>
          <a:p>
            <a:r>
              <a:rPr lang="en-US" dirty="0"/>
              <a:t>Click icon to add picture</a:t>
            </a:r>
          </a:p>
        </p:txBody>
      </p:sp>
      <p:sp>
        <p:nvSpPr>
          <p:cNvPr id="11" name="Picture Placeholder 4"/>
          <p:cNvSpPr>
            <a:spLocks noGrp="1"/>
          </p:cNvSpPr>
          <p:nvPr>
            <p:ph type="pic" sz="quarter" idx="16"/>
          </p:nvPr>
        </p:nvSpPr>
        <p:spPr bwMode="gray">
          <a:xfrm>
            <a:off x="6208016" y="3574318"/>
            <a:ext cx="5555046" cy="2508804"/>
          </a:xfrm>
        </p:spPr>
        <p:txBody>
          <a:bodyPr tIns="504000" anchor="t" anchorCtr="0"/>
          <a:lstStyle>
            <a:lvl1pPr algn="ctr">
              <a:defRPr b="0"/>
            </a:lvl1pPr>
          </a:lstStyle>
          <a:p>
            <a:r>
              <a:rPr lang="en-US" dirty="0"/>
              <a:t>Click icon to add picture</a:t>
            </a:r>
          </a:p>
        </p:txBody>
      </p:sp>
    </p:spTree>
    <p:extLst>
      <p:ext uri="{BB962C8B-B14F-4D97-AF65-F5344CB8AC3E}">
        <p14:creationId xmlns:p14="http://schemas.microsoft.com/office/powerpoint/2010/main" val="42608521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432113" y="1692390"/>
            <a:ext cx="11330950" cy="4393017"/>
          </a:xfrm>
        </p:spPr>
        <p:txBody>
          <a:bodyPr tIns="1440000"/>
          <a:lstStyle>
            <a:lvl1pPr algn="ctr">
              <a:defRPr b="0"/>
            </a:lvl1pPr>
          </a:lstStyle>
          <a:p>
            <a:pPr lvl="0"/>
            <a:r>
              <a:rPr lang="en-US" dirty="0"/>
              <a:t>Click to add content</a:t>
            </a:r>
          </a:p>
        </p:txBody>
      </p:sp>
      <p:sp>
        <p:nvSpPr>
          <p:cNvPr id="4" name="Rectangle 3"/>
          <p:cNvSpPr/>
          <p:nvPr userDrawn="1"/>
        </p:nvSpPr>
        <p:spPr bwMode="gray">
          <a:xfrm>
            <a:off x="9964012" y="6589361"/>
            <a:ext cx="1261092" cy="270227"/>
          </a:xfrm>
          <a:prstGeom prst="rect">
            <a:avLst/>
          </a:prstGeom>
          <a:solidFill>
            <a:schemeClr val="tx1"/>
          </a:solidFill>
          <a:ln w="6350"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21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508504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432113" y="1692392"/>
            <a:ext cx="11329234" cy="2816808"/>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3657512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2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7" name="TextBox 6"/>
          <p:cNvSpPr txBox="1"/>
          <p:nvPr/>
        </p:nvSpPr>
        <p:spPr bwMode="gray">
          <a:xfrm>
            <a:off x="432113" y="1692392"/>
            <a:ext cx="5555046" cy="3656386"/>
          </a:xfrm>
          <a:prstGeom prst="rect">
            <a:avLst/>
          </a:prstGeom>
          <a:noFill/>
        </p:spPr>
        <p:txBody>
          <a:bodyPr wrap="square" lIns="0" tIns="0" rIns="0" bIns="0" rtlCol="0">
            <a:spAutoFit/>
          </a:bodyPr>
          <a:lstStyle/>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No part of this publication may be reproduced or transmitted in any form or for any purpose without the express permission of SAP SE. The information contained herein may be changed without prior notice.</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Some software products marketed by SAP SE and its distributors contain proprietary software components of other software vendors.</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Microsoft, Windows, Excel, Outlook, and PowerPoint are registered trademarks of Microsoft Corporation. </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Linux is the registered trademark of Linus Torvalds in the U.S. and other countries.</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Adobe, the Adobe logo, Acrobat, PostScript, and Reader are either trademarks or registered trademarks of Adobe Systems Incorporated in the United States and/or other countries.</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Oracle is a registered trademark of Oracle Corporation.</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UNIX, X/Open, OSF/1, and Motif are registered trademarks of the Open Group.</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Citrix, ICA, Program Neighborhood, MetaFrame, WinFrame, VideoFrame, and MultiWin are trademarks or registered trademarks of Citrix Systems, Inc.</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HTML, XML, XHTML and W3C are trademarks or registered trademarks of W3C®, World Wide Web Consortium, Massachusetts Institute of Technology. </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Java is a registered trademark of Sun Microsystems, Inc.</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JavaScript is a registered trademark of Sun Microsystems, Inc., used under license for technology invented and implemented by Netscape. </a:t>
            </a:r>
          </a:p>
          <a:p>
            <a:pPr marL="0" algn="l" defTabSz="914583" rtl="0" eaLnBrk="1" latinLnBrk="0" hangingPunct="1">
              <a:lnSpc>
                <a:spcPct val="95000"/>
              </a:lnSpc>
              <a:spcBef>
                <a:spcPts val="400"/>
              </a:spcBef>
            </a:pPr>
            <a:r>
              <a:rPr lang="en-US" sz="800" kern="1200" noProof="1">
                <a:solidFill>
                  <a:schemeClr val="tx1"/>
                </a:solidFill>
                <a:latin typeface="+mn-lt"/>
                <a:ea typeface="MS PGothic" pitchFamily="34" charset="-128"/>
                <a:cs typeface="+mn-cs"/>
              </a:rPr>
              <a:t>SAP, R/3, SAP NetWeaver, Duet, PartnerEdge, ByDesign, SAP BusinessObjects Explorer, StreamWork,</a:t>
            </a:r>
            <a:r>
              <a:rPr lang="en-US" sz="800" kern="1200" baseline="0" noProof="1">
                <a:solidFill>
                  <a:schemeClr val="tx1"/>
                </a:solidFill>
                <a:latin typeface="+mn-lt"/>
                <a:ea typeface="MS PGothic" pitchFamily="34" charset="-128"/>
                <a:cs typeface="+mn-cs"/>
              </a:rPr>
              <a:t> </a:t>
            </a:r>
            <a:r>
              <a:rPr lang="en-US" sz="800" kern="1200" noProof="1">
                <a:solidFill>
                  <a:schemeClr val="tx1"/>
                </a:solidFill>
                <a:latin typeface="+mn-lt"/>
                <a:ea typeface="MS PGothic" pitchFamily="34" charset="-128"/>
                <a:cs typeface="+mn-cs"/>
              </a:rPr>
              <a:t>and other SAP products and services mentioned herein as well as their respective logos are trademarks or registered trademarks of SAP SE in Germany and other countries.</a:t>
            </a:r>
          </a:p>
        </p:txBody>
      </p:sp>
      <p:sp>
        <p:nvSpPr>
          <p:cNvPr id="11" name="TextBox 10"/>
          <p:cNvSpPr txBox="1"/>
          <p:nvPr userDrawn="1"/>
        </p:nvSpPr>
        <p:spPr bwMode="gray">
          <a:xfrm>
            <a:off x="432113" y="324075"/>
            <a:ext cx="7083441" cy="756175"/>
          </a:xfrm>
          <a:prstGeom prst="rect">
            <a:avLst/>
          </a:prstGeom>
        </p:spPr>
        <p:txBody>
          <a:bodyPr vert="horz" lIns="0" tIns="0" rIns="0" bIns="0" rtlCol="0" anchor="ctr" anchorCtr="0">
            <a:noAutofit/>
          </a:bodyPr>
          <a:lstStyle/>
          <a:p>
            <a:pPr algn="l" defTabSz="914583" rtl="0" eaLnBrk="1" latinLnBrk="0" hangingPunct="1">
              <a:spcBef>
                <a:spcPct val="0"/>
              </a:spcBef>
              <a:buNone/>
            </a:pPr>
            <a:r>
              <a:rPr lang="en-US" sz="2400" b="1" kern="1200" noProof="0" dirty="0">
                <a:solidFill>
                  <a:schemeClr val="accent2"/>
                </a:solidFill>
                <a:latin typeface="+mj-lt"/>
                <a:ea typeface="+mj-ea"/>
                <a:cs typeface="+mj-cs"/>
              </a:rPr>
              <a:t>© 2015 SAP SE. All rights reserved</a:t>
            </a:r>
          </a:p>
        </p:txBody>
      </p:sp>
      <p:sp>
        <p:nvSpPr>
          <p:cNvPr id="6" name="TextBox 5"/>
          <p:cNvSpPr txBox="1"/>
          <p:nvPr userDrawn="1"/>
        </p:nvSpPr>
        <p:spPr bwMode="gray">
          <a:xfrm>
            <a:off x="6208016" y="1692392"/>
            <a:ext cx="5555046" cy="3165995"/>
          </a:xfrm>
          <a:prstGeom prst="rect">
            <a:avLst/>
          </a:prstGeom>
          <a:noFill/>
        </p:spPr>
        <p:txBody>
          <a:bodyPr wrap="square" lIns="0" tIns="0" rIns="0" bIns="0" rtlCol="0">
            <a:spAutoFit/>
          </a:bodyPr>
          <a:lstStyle/>
          <a:p>
            <a:pPr marL="0" algn="l" defTabSz="914583" rtl="0" eaLnBrk="1" fontAlgn="t" latinLnBrk="0" hangingPunct="1">
              <a:lnSpc>
                <a:spcPct val="95000"/>
              </a:lnSpc>
              <a:spcBef>
                <a:spcPts val="400"/>
              </a:spcBef>
            </a:pPr>
            <a:r>
              <a:rPr lang="en-US" sz="800" kern="1200" noProof="1">
                <a:solidFill>
                  <a:schemeClr val="tx1"/>
                </a:solidFill>
                <a:latin typeface="Arial"/>
                <a:ea typeface="MS PGothic" pitchFamily="34" charset="-128"/>
                <a:cs typeface="+mn-cs"/>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Sybase and Adaptive Server, iAnywhere, Sybase 365, SQL Anywhere, and other Sybase products and services mentioned herein as well as their respective logos are trademarks or registered trademarks of Sybase, Inc. Sybase is an SAP company.</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All other product and service names mentioned are the trademarks of their respective companies. Data contained in this document serves informational purposes only. National product specifications may vary.</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The information in this document is proprietary to SAP. No part of this document may be reproduced, copied, or transmitted in any form or for any purpose without the express prior written permission of SAP SE.</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This document is a preliminary version and not subject to your license agreement or any other agreement with SAP. This document contains only intended strategies, developments, and functionalities of the SAP® product and is not intended to be binding upon SAP to any particular course of business, product strategy, and/or development. Please note that this document is subject to change and may be changed by SAP at any time without notice.</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SAP assumes no responsibility for errors or omissions in this document. SAP does not warrant the accuracy or completeness of the information, text, graphics, links, or other items contained within this material. This document is provided without a warranty of any kind, either express or implied, including but not limited to the implied warranties of merchantability, fitness for a particular purpose, or non-infringement.</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SAP shall have no liability for damages of any kind including without limitation direct, special, indirect, or consequential damages that may result from the use of these materials. This limitation shall not apply in cases of intent or gross negligence.</a:t>
            </a:r>
          </a:p>
          <a:p>
            <a:pPr marL="0" algn="l" defTabSz="914583" rtl="0" eaLnBrk="1" latinLnBrk="0" hangingPunct="1">
              <a:lnSpc>
                <a:spcPct val="95000"/>
              </a:lnSpc>
              <a:spcBef>
                <a:spcPts val="400"/>
              </a:spcBef>
            </a:pPr>
            <a:r>
              <a:rPr lang="en-US" sz="800" kern="1200" noProof="1">
                <a:solidFill>
                  <a:schemeClr val="tx1"/>
                </a:solidFill>
                <a:latin typeface="Arial"/>
                <a:ea typeface="MS PGothic" pitchFamily="34" charset="-128"/>
                <a:cs typeface="+mn-cs"/>
              </a:rPr>
              <a:t>The statutory liability for personal injury and defective products is not affected. SAP has no control over the information that you may access through the use of hot links contained in these materials and does not endorse your use of third-party Web pages nor provide any warranty whatsoever relating to third-party Web pages.</a:t>
            </a:r>
          </a:p>
        </p:txBody>
      </p:sp>
    </p:spTree>
    <p:extLst>
      <p:ext uri="{BB962C8B-B14F-4D97-AF65-F5344CB8AC3E}">
        <p14:creationId xmlns:p14="http://schemas.microsoft.com/office/powerpoint/2010/main" val="2087714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432113" y="1728400"/>
            <a:ext cx="11330950" cy="4100149"/>
          </a:xfrm>
        </p:spPr>
        <p:txBody>
          <a:bodyPr tIns="1439756"/>
          <a:lstStyle>
            <a:lvl1pPr algn="ctr">
              <a:defRPr b="0"/>
            </a:lvl1pPr>
          </a:lstStyle>
          <a:p>
            <a:pPr lvl="0"/>
            <a:r>
              <a:rPr lang="en-US" dirty="0"/>
              <a:t>Click to add content</a:t>
            </a:r>
          </a:p>
        </p:txBody>
      </p:sp>
    </p:spTree>
    <p:extLst>
      <p:ext uri="{BB962C8B-B14F-4D97-AF65-F5344CB8AC3E}">
        <p14:creationId xmlns:p14="http://schemas.microsoft.com/office/powerpoint/2010/main" val="6224046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Text with picture lef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32113" y="1692392"/>
            <a:ext cx="5555046" cy="4393017"/>
          </a:xfrm>
          <a:solidFill>
            <a:schemeClr val="bg1">
              <a:lumMod val="95000"/>
            </a:schemeClr>
          </a:solidFill>
        </p:spPr>
        <p:txBody>
          <a:bodyPr vert="horz" lIns="0" tIns="1296000" rIns="0" bIns="0" rtlCol="0" anchor="t" anchorCtr="0">
            <a:noAutofit/>
          </a:bodyPr>
          <a:lstStyle>
            <a:lvl1pPr marL="0" indent="0" algn="ctr" defTabSz="914583"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6208016" y="1692392"/>
            <a:ext cx="5555046"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42790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Roadmap_Product_Description">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326280" y="1691083"/>
            <a:ext cx="11542196" cy="671667"/>
          </a:xfrm>
          <a:prstGeom prst="rect">
            <a:avLst/>
          </a:prstGeom>
        </p:spPr>
        <p:txBody>
          <a:bodyPr/>
          <a:lstStyle>
            <a:lvl1pPr>
              <a:spcBef>
                <a:spcPts val="0"/>
              </a:spcBef>
              <a:defRPr sz="1300" b="0">
                <a:solidFill>
                  <a:schemeClr val="tx1"/>
                </a:solidFill>
              </a:defRPr>
            </a:lvl1pPr>
            <a:lvl2pPr marL="0" indent="0">
              <a:buSzPct val="100000"/>
              <a:buFont typeface="Wingdings" pitchFamily="2" charset="2"/>
              <a:buNone/>
              <a:defRPr sz="1300" baseline="0"/>
            </a:lvl2pPr>
            <a:lvl3pPr>
              <a:defRPr sz="1600" baseline="0"/>
            </a:lvl3pPr>
          </a:lstStyle>
          <a:p>
            <a:pPr lvl="0"/>
            <a:r>
              <a:rPr lang="en-US" dirty="0"/>
              <a:t>Introductory sentences</a:t>
            </a:r>
          </a:p>
        </p:txBody>
      </p:sp>
      <p:sp>
        <p:nvSpPr>
          <p:cNvPr id="13" name="Text Placeholder 3"/>
          <p:cNvSpPr>
            <a:spLocks noGrp="1"/>
          </p:cNvSpPr>
          <p:nvPr>
            <p:ph type="body" sz="quarter" idx="11" hasCustomPrompt="1"/>
          </p:nvPr>
        </p:nvSpPr>
        <p:spPr>
          <a:xfrm>
            <a:off x="323917" y="2536958"/>
            <a:ext cx="7210114" cy="3550926"/>
          </a:xfrm>
          <a:prstGeom prst="rect">
            <a:avLst/>
          </a:prstGeom>
        </p:spPr>
        <p:txBody>
          <a:bodyPr/>
          <a:lstStyle>
            <a:lvl1pPr>
              <a:spcBef>
                <a:spcPts val="840"/>
              </a:spcBef>
              <a:spcAft>
                <a:spcPts val="0"/>
              </a:spcAft>
              <a:defRPr sz="1300"/>
            </a:lvl1pPr>
            <a:lvl2pPr marL="191993" indent="-153595">
              <a:spcBef>
                <a:spcPts val="168"/>
              </a:spcBef>
              <a:spcAft>
                <a:spcPts val="0"/>
              </a:spcAft>
              <a:buSzPct val="100000"/>
              <a:buFont typeface="Wingdings" pitchFamily="2" charset="2"/>
              <a:buChar char=""/>
              <a:defRPr sz="1200"/>
            </a:lvl2pPr>
            <a:lvl3pPr marL="337910" indent="-151176">
              <a:buClr>
                <a:schemeClr val="accent2"/>
              </a:buClr>
              <a:buFont typeface="Arial" panose="020B0604020202020204" pitchFamily="34" charset="0"/>
              <a:buChar char="–"/>
              <a:defRPr sz="1000" baseline="0"/>
            </a:lvl3pPr>
            <a:lvl4pPr marL="186733" indent="0">
              <a:buNone/>
              <a:defRPr sz="1000"/>
            </a:lvl4pPr>
            <a:lvl5pPr marL="337910" indent="-151176">
              <a:buFont typeface="Arial" panose="020B0604020202020204" pitchFamily="34" charset="0"/>
              <a:buChar char="−"/>
              <a:defRPr sz="1000"/>
            </a:lvl5pPr>
          </a:lstStyle>
          <a:p>
            <a:pPr lvl="0"/>
            <a:r>
              <a:rPr lang="en-US" noProof="0" dirty="0"/>
              <a:t>First level</a:t>
            </a:r>
          </a:p>
          <a:p>
            <a:pPr lvl="1"/>
            <a:r>
              <a:rPr lang="en-US" dirty="0"/>
              <a:t>Second level</a:t>
            </a:r>
          </a:p>
          <a:p>
            <a:pPr lvl="2"/>
            <a:r>
              <a:rPr lang="en-US" dirty="0"/>
              <a:t>Third level</a:t>
            </a:r>
          </a:p>
          <a:p>
            <a:pPr lvl="3"/>
            <a:endParaRPr lang="en-US" dirty="0"/>
          </a:p>
        </p:txBody>
      </p:sp>
      <p:sp>
        <p:nvSpPr>
          <p:cNvPr id="21" name="Title Placeholder 1"/>
          <p:cNvSpPr>
            <a:spLocks noGrp="1"/>
          </p:cNvSpPr>
          <p:nvPr>
            <p:ph type="title" hasCustomPrompt="1"/>
          </p:nvPr>
        </p:nvSpPr>
        <p:spPr bwMode="gray">
          <a:xfrm>
            <a:off x="326280" y="324154"/>
            <a:ext cx="11542196" cy="756350"/>
          </a:xfrm>
          <a:prstGeom prst="rect">
            <a:avLst/>
          </a:prstGeom>
        </p:spPr>
        <p:txBody>
          <a:bodyPr vert="horz" lIns="0" tIns="0" rIns="0" bIns="0" rtlCol="0" anchor="ctr" anchorCtr="0">
            <a:noAutofit/>
          </a:bodyPr>
          <a:lstStyle>
            <a:lvl1pPr>
              <a:defRPr baseline="0"/>
            </a:lvl1pPr>
          </a:lstStyle>
          <a:p>
            <a:r>
              <a:rPr lang="en-US" noProof="0" dirty="0"/>
              <a:t>Insert page title</a:t>
            </a:r>
          </a:p>
        </p:txBody>
      </p:sp>
      <p:sp>
        <p:nvSpPr>
          <p:cNvPr id="6" name="Picture Placeholder 2"/>
          <p:cNvSpPr>
            <a:spLocks noGrp="1"/>
          </p:cNvSpPr>
          <p:nvPr>
            <p:ph type="pic" sz="quarter" idx="13"/>
          </p:nvPr>
        </p:nvSpPr>
        <p:spPr>
          <a:xfrm>
            <a:off x="7760678" y="2563444"/>
            <a:ext cx="4107797" cy="3534065"/>
          </a:xfrm>
          <a:solidFill>
            <a:schemeClr val="bg1">
              <a:lumMod val="95000"/>
            </a:schemeClr>
          </a:solidFill>
        </p:spPr>
        <p:txBody>
          <a:bodyPr/>
          <a:lstStyle>
            <a:lvl1pPr algn="ctr">
              <a:defRPr sz="1300" b="0" baseline="0"/>
            </a:lvl1pPr>
          </a:lstStyle>
          <a:p>
            <a:endParaRPr lang="en-US" dirty="0"/>
          </a:p>
          <a:p>
            <a:endParaRPr lang="en-US" dirty="0"/>
          </a:p>
          <a:p>
            <a:r>
              <a:rPr lang="en-US" dirty="0"/>
              <a:t>Click icon to add picture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5351928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919"/>
            <a:ext cx="10365899" cy="1470365"/>
          </a:xfrm>
        </p:spPr>
        <p:txBody>
          <a:bodyPr/>
          <a:lstStyle/>
          <a:p>
            <a:r>
              <a:rPr lang="zh-CN" altLang="en-US"/>
              <a:t>单击此处编辑母版标题样式</a:t>
            </a:r>
          </a:p>
        </p:txBody>
      </p:sp>
      <p:sp>
        <p:nvSpPr>
          <p:cNvPr id="3" name="副标题 2"/>
          <p:cNvSpPr>
            <a:spLocks noGrp="1"/>
          </p:cNvSpPr>
          <p:nvPr>
            <p:ph type="subTitle" idx="1"/>
          </p:nvPr>
        </p:nvSpPr>
        <p:spPr>
          <a:xfrm>
            <a:off x="1829276" y="3887100"/>
            <a:ext cx="8536623" cy="1753006"/>
          </a:xfrm>
        </p:spPr>
        <p:txBody>
          <a:bodyPr/>
          <a:lstStyle>
            <a:lvl1pPr marL="0" indent="0" algn="ctr">
              <a:buNone/>
              <a:defRPr>
                <a:solidFill>
                  <a:schemeClr val="tx1">
                    <a:tint val="75000"/>
                  </a:schemeClr>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5621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596272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7921"/>
            <a:ext cx="10365899" cy="1362390"/>
          </a:xfrm>
        </p:spPr>
        <p:txBody>
          <a:bodyPr anchor="t"/>
          <a:lstStyle>
            <a:lvl1pPr algn="l">
              <a:defRPr sz="4001" b="1" cap="all"/>
            </a:lvl1pPr>
          </a:lstStyle>
          <a:p>
            <a:r>
              <a:rPr lang="zh-CN" altLang="en-US"/>
              <a:t>单击此处编辑母版标题样式</a:t>
            </a:r>
          </a:p>
        </p:txBody>
      </p:sp>
      <p:sp>
        <p:nvSpPr>
          <p:cNvPr id="3" name="文本占位符 2"/>
          <p:cNvSpPr>
            <a:spLocks noGrp="1"/>
          </p:cNvSpPr>
          <p:nvPr>
            <p:ph type="body" idx="1"/>
          </p:nvPr>
        </p:nvSpPr>
        <p:spPr>
          <a:xfrm>
            <a:off x="963335" y="2907387"/>
            <a:ext cx="10365899" cy="1500534"/>
          </a:xfrm>
        </p:spPr>
        <p:txBody>
          <a:bodyPr anchor="b"/>
          <a:lstStyle>
            <a:lvl1pPr marL="0" indent="0">
              <a:buNone/>
              <a:defRPr sz="2000">
                <a:solidFill>
                  <a:schemeClr val="tx1">
                    <a:tint val="75000"/>
                  </a:schemeClr>
                </a:solidFill>
              </a:defRPr>
            </a:lvl1pPr>
            <a:lvl2pPr marL="457291" indent="0">
              <a:buNone/>
              <a:defRPr sz="1800">
                <a:solidFill>
                  <a:schemeClr val="tx1">
                    <a:tint val="75000"/>
                  </a:schemeClr>
                </a:solidFill>
              </a:defRPr>
            </a:lvl2pPr>
            <a:lvl3pPr marL="914583" indent="0">
              <a:buNone/>
              <a:defRPr sz="1600">
                <a:solidFill>
                  <a:schemeClr val="tx1">
                    <a:tint val="75000"/>
                  </a:schemeClr>
                </a:solidFill>
              </a:defRPr>
            </a:lvl3pPr>
            <a:lvl4pPr marL="1371874" indent="0">
              <a:buNone/>
              <a:defRPr sz="1400">
                <a:solidFill>
                  <a:schemeClr val="tx1">
                    <a:tint val="75000"/>
                  </a:schemeClr>
                </a:solidFill>
              </a:defRPr>
            </a:lvl4pPr>
            <a:lvl5pPr marL="1829166" indent="0">
              <a:buNone/>
              <a:defRPr sz="1400">
                <a:solidFill>
                  <a:schemeClr val="tx1">
                    <a:tint val="75000"/>
                  </a:schemeClr>
                </a:solidFill>
              </a:defRPr>
            </a:lvl5pPr>
            <a:lvl6pPr marL="2286457" indent="0">
              <a:buNone/>
              <a:defRPr sz="1400">
                <a:solidFill>
                  <a:schemeClr val="tx1">
                    <a:tint val="75000"/>
                  </a:schemeClr>
                </a:solidFill>
              </a:defRPr>
            </a:lvl6pPr>
            <a:lvl7pPr marL="2743749" indent="0">
              <a:buNone/>
              <a:defRPr sz="1400">
                <a:solidFill>
                  <a:schemeClr val="tx1">
                    <a:tint val="75000"/>
                  </a:schemeClr>
                </a:solidFill>
              </a:defRPr>
            </a:lvl7pPr>
            <a:lvl8pPr marL="3201040" indent="0">
              <a:buNone/>
              <a:defRPr sz="1400">
                <a:solidFill>
                  <a:schemeClr val="tx1">
                    <a:tint val="75000"/>
                  </a:schemeClr>
                </a:solidFill>
              </a:defRPr>
            </a:lvl8pPr>
            <a:lvl9pPr marL="3658332"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06588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571"/>
            <a:ext cx="5386202" cy="4527011"/>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9214" y="1600571"/>
            <a:ext cx="5386202" cy="4527011"/>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15001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469"/>
            <a:ext cx="5388320"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5379"/>
            <a:ext cx="5388320"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469"/>
            <a:ext cx="5390437"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5379"/>
            <a:ext cx="5390437"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7032694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20438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195501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113"/>
            <a:ext cx="4012129" cy="1162319"/>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114"/>
            <a:ext cx="6817442" cy="5854468"/>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433"/>
            <a:ext cx="4012129" cy="4692149"/>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733698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1712"/>
            <a:ext cx="7317105" cy="56686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917"/>
            <a:ext cx="7317105" cy="4115753"/>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endParaRPr lang="zh-CN" altLang="en-US"/>
          </a:p>
        </p:txBody>
      </p:sp>
      <p:sp>
        <p:nvSpPr>
          <p:cNvPr id="4" name="文本占位符 3"/>
          <p:cNvSpPr>
            <a:spLocks noGrp="1"/>
          </p:cNvSpPr>
          <p:nvPr>
            <p:ph type="body" sz="half" idx="2"/>
          </p:nvPr>
        </p:nvSpPr>
        <p:spPr>
          <a:xfrm>
            <a:off x="2390340" y="5368581"/>
            <a:ext cx="7317105" cy="805048"/>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790932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64124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702"/>
            <a:ext cx="2743914"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702"/>
            <a:ext cx="8028490"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74793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dirty="0"/>
          </a:p>
        </p:txBody>
      </p:sp>
    </p:spTree>
    <p:extLst>
      <p:ext uri="{BB962C8B-B14F-4D97-AF65-F5344CB8AC3E}">
        <p14:creationId xmlns:p14="http://schemas.microsoft.com/office/powerpoint/2010/main" val="362489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Thank you</a:t>
            </a:r>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a:solidFill>
                  <a:schemeClr val="tx1"/>
                </a:solidFill>
              </a:rPr>
              <a:t>2017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a:solidFill>
                  <a:schemeClr val="bg1"/>
                </a:solidFill>
              </a:rPr>
              <a:t>2017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 id="2147483717" r:id="rId22"/>
    <p:sldLayoutId id="2147483718"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1" name="Picture 3" descr="T:\Shadow\2014.11.3\大图\4-3.jpg"/>
          <p:cNvPicPr>
            <a:picLocks noChangeAspect="1" noChangeArrowheads="1"/>
          </p:cNvPicPr>
          <p:nvPr userDrawn="1"/>
        </p:nvPicPr>
        <p:blipFill>
          <a:blip r:embed="rId6" cstate="print"/>
          <a:srcRect t="819"/>
          <a:stretch>
            <a:fillRect/>
          </a:stretch>
        </p:blipFill>
        <p:spPr bwMode="auto">
          <a:xfrm>
            <a:off x="0" y="3"/>
            <a:ext cx="12195175" cy="6859589"/>
          </a:xfrm>
          <a:prstGeom prst="rect">
            <a:avLst/>
          </a:prstGeom>
          <a:noFill/>
        </p:spPr>
      </p:pic>
    </p:spTree>
    <p:extLst>
      <p:ext uri="{BB962C8B-B14F-4D97-AF65-F5344CB8AC3E}">
        <p14:creationId xmlns:p14="http://schemas.microsoft.com/office/powerpoint/2010/main" val="189770771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ctr" defTabSz="1088053" rtl="0" eaLnBrk="1" latinLnBrk="0" hangingPunct="1">
        <a:spcBef>
          <a:spcPct val="0"/>
        </a:spcBef>
        <a:buNone/>
        <a:defRPr sz="5200" kern="1200">
          <a:solidFill>
            <a:schemeClr val="tx1"/>
          </a:solidFill>
          <a:latin typeface="+mj-lt"/>
          <a:ea typeface="+mj-ea"/>
          <a:cs typeface="+mj-cs"/>
        </a:defRPr>
      </a:lvl1pPr>
    </p:titleStyle>
    <p:bodyStyle>
      <a:lvl1pPr marL="408021" indent="-408021" algn="l" defTabSz="1088053"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884046" indent="-340017" algn="l" defTabSz="1088053"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066" indent="-272013" algn="l" defTabSz="1088053"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04095"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8123"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2152"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179"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206"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232" indent="-272013" algn="l" defTabSz="108805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88053" rtl="0" eaLnBrk="1" latinLnBrk="0" hangingPunct="1">
        <a:defRPr sz="2100" kern="1200">
          <a:solidFill>
            <a:schemeClr val="tx1"/>
          </a:solidFill>
          <a:latin typeface="+mn-lt"/>
          <a:ea typeface="+mn-ea"/>
          <a:cs typeface="+mn-cs"/>
        </a:defRPr>
      </a:lvl1pPr>
      <a:lvl2pPr marL="544028" algn="l" defTabSz="1088053" rtl="0" eaLnBrk="1" latinLnBrk="0" hangingPunct="1">
        <a:defRPr sz="2100" kern="1200">
          <a:solidFill>
            <a:schemeClr val="tx1"/>
          </a:solidFill>
          <a:latin typeface="+mn-lt"/>
          <a:ea typeface="+mn-ea"/>
          <a:cs typeface="+mn-cs"/>
        </a:defRPr>
      </a:lvl2pPr>
      <a:lvl3pPr marL="1088053" algn="l" defTabSz="1088053" rtl="0" eaLnBrk="1" latinLnBrk="0" hangingPunct="1">
        <a:defRPr sz="2100" kern="1200">
          <a:solidFill>
            <a:schemeClr val="tx1"/>
          </a:solidFill>
          <a:latin typeface="+mn-lt"/>
          <a:ea typeface="+mn-ea"/>
          <a:cs typeface="+mn-cs"/>
        </a:defRPr>
      </a:lvl3pPr>
      <a:lvl4pPr marL="1632083" algn="l" defTabSz="1088053" rtl="0" eaLnBrk="1" latinLnBrk="0" hangingPunct="1">
        <a:defRPr sz="2100" kern="1200">
          <a:solidFill>
            <a:schemeClr val="tx1"/>
          </a:solidFill>
          <a:latin typeface="+mn-lt"/>
          <a:ea typeface="+mn-ea"/>
          <a:cs typeface="+mn-cs"/>
        </a:defRPr>
      </a:lvl4pPr>
      <a:lvl5pPr marL="2176110" algn="l" defTabSz="1088053" rtl="0" eaLnBrk="1" latinLnBrk="0" hangingPunct="1">
        <a:defRPr sz="2100" kern="1200">
          <a:solidFill>
            <a:schemeClr val="tx1"/>
          </a:solidFill>
          <a:latin typeface="+mn-lt"/>
          <a:ea typeface="+mn-ea"/>
          <a:cs typeface="+mn-cs"/>
        </a:defRPr>
      </a:lvl5pPr>
      <a:lvl6pPr marL="2720136" algn="l" defTabSz="1088053" rtl="0" eaLnBrk="1" latinLnBrk="0" hangingPunct="1">
        <a:defRPr sz="2100" kern="1200">
          <a:solidFill>
            <a:schemeClr val="tx1"/>
          </a:solidFill>
          <a:latin typeface="+mn-lt"/>
          <a:ea typeface="+mn-ea"/>
          <a:cs typeface="+mn-cs"/>
        </a:defRPr>
      </a:lvl6pPr>
      <a:lvl7pPr marL="3264166" algn="l" defTabSz="1088053" rtl="0" eaLnBrk="1" latinLnBrk="0" hangingPunct="1">
        <a:defRPr sz="2100" kern="1200">
          <a:solidFill>
            <a:schemeClr val="tx1"/>
          </a:solidFill>
          <a:latin typeface="+mn-lt"/>
          <a:ea typeface="+mn-ea"/>
          <a:cs typeface="+mn-cs"/>
        </a:defRPr>
      </a:lvl7pPr>
      <a:lvl8pPr marL="3808192" algn="l" defTabSz="1088053" rtl="0" eaLnBrk="1" latinLnBrk="0" hangingPunct="1">
        <a:defRPr sz="2100" kern="1200">
          <a:solidFill>
            <a:schemeClr val="tx1"/>
          </a:solidFill>
          <a:latin typeface="+mn-lt"/>
          <a:ea typeface="+mn-ea"/>
          <a:cs typeface="+mn-cs"/>
        </a:defRPr>
      </a:lvl8pPr>
      <a:lvl9pPr marL="4352218" algn="l" defTabSz="1088053"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32113" y="324075"/>
            <a:ext cx="1133095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432113" y="1691079"/>
            <a:ext cx="1133095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432113" y="1231485"/>
            <a:ext cx="1133135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432113" y="6537251"/>
            <a:ext cx="11330950" cy="324075"/>
          </a:xfrm>
          <a:prstGeom prst="rect">
            <a:avLst/>
          </a:prstGeom>
          <a:solidFill>
            <a:schemeClr val="tx1"/>
          </a:solidFill>
          <a:ln w="9525" algn="ctr">
            <a:noFill/>
            <a:miter lim="800000"/>
            <a:headEnd/>
            <a:tailEnd/>
          </a:ln>
        </p:spPr>
        <p:txBody>
          <a:bodyPr lIns="90021" tIns="72017" rIns="90021" bIns="72017" rtlCol="0" anchor="ctr"/>
          <a:lstStyle/>
          <a:p>
            <a:pPr marR="0" algn="ctr" defTabSz="914583"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TextBox 9"/>
          <p:cNvSpPr txBox="1"/>
          <p:nvPr/>
        </p:nvSpPr>
        <p:spPr bwMode="gray">
          <a:xfrm>
            <a:off x="432112" y="6637720"/>
            <a:ext cx="1751065" cy="123111"/>
          </a:xfrm>
          <a:prstGeom prst="rect">
            <a:avLst/>
          </a:prstGeom>
          <a:noFill/>
        </p:spPr>
        <p:txBody>
          <a:bodyPr wrap="none" lIns="72017" tIns="0" rIns="0" bIns="0" rtlCol="0">
            <a:spAutoFit/>
          </a:bodyPr>
          <a:lstStyle/>
          <a:p>
            <a:pPr marL="133377" indent="-133377" algn="l">
              <a:buClr>
                <a:schemeClr val="bg1"/>
              </a:buClr>
              <a:buFont typeface="Arial" pitchFamily="34" charset="0"/>
              <a:buChar char="©"/>
              <a:tabLst/>
            </a:pPr>
            <a:r>
              <a:rPr lang="en-US" sz="800" noProof="0" dirty="0">
                <a:solidFill>
                  <a:schemeClr val="bg1"/>
                </a:solidFill>
              </a:rPr>
              <a:t>2015 SAP SE. All rights reserved.</a:t>
            </a:r>
          </a:p>
        </p:txBody>
      </p:sp>
      <p:sp>
        <p:nvSpPr>
          <p:cNvPr id="34" name="TextBox 33"/>
          <p:cNvSpPr txBox="1"/>
          <p:nvPr/>
        </p:nvSpPr>
        <p:spPr bwMode="gray">
          <a:xfrm>
            <a:off x="11569743" y="6637720"/>
            <a:ext cx="197755" cy="123111"/>
          </a:xfrm>
          <a:prstGeom prst="rect">
            <a:avLst/>
          </a:prstGeom>
          <a:noFill/>
        </p:spPr>
        <p:txBody>
          <a:bodyPr wrap="none" lIns="0" tIns="0" rIns="72017" bIns="0" rtlCol="0">
            <a:spAutoFit/>
          </a:bodyPr>
          <a:lstStyle/>
          <a:p>
            <a:pPr marL="93682" indent="-93682" algn="r">
              <a:buClr>
                <a:schemeClr val="accent2"/>
              </a:buClr>
              <a:buFont typeface="Arial" pitchFamily="34" charset="0"/>
              <a:buNone/>
            </a:pPr>
            <a:fld id="{0BDC132A-5C91-4078-9777-31DA19A62E0A}" type="slidenum">
              <a:rPr lang="en-US" sz="800" baseline="0" noProof="0" smtClean="0">
                <a:solidFill>
                  <a:schemeClr val="bg1"/>
                </a:solidFill>
              </a:rPr>
              <a:pPr marL="93682" indent="-93682" algn="r">
                <a:buClr>
                  <a:schemeClr val="accent2"/>
                </a:buClr>
                <a:buFont typeface="Arial" pitchFamily="34" charset="0"/>
                <a:buNone/>
              </a:pPr>
              <a:t>‹#›</a:t>
            </a:fld>
            <a:endParaRPr lang="en-US" sz="800" noProof="0" dirty="0">
              <a:solidFill>
                <a:schemeClr val="bg1"/>
              </a:solidFill>
            </a:endParaRPr>
          </a:p>
        </p:txBody>
      </p:sp>
    </p:spTree>
    <p:extLst>
      <p:ext uri="{BB962C8B-B14F-4D97-AF65-F5344CB8AC3E}">
        <p14:creationId xmlns:p14="http://schemas.microsoft.com/office/powerpoint/2010/main" val="19195271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Lst>
  <p:hf sldNum="0" hdr="0" ftr="0"/>
  <p:txStyles>
    <p:titleStyle>
      <a:lvl1pPr algn="l" defTabSz="914583"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583"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583"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929" indent="-181011" algn="l" defTabSz="914583"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765" indent="-177836" algn="l" defTabSz="914583"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188" indent="-179424" algn="l" defTabSz="914583"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5103"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394"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686"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977"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701"/>
            <a:ext cx="10975658" cy="114326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571"/>
            <a:ext cx="10975658" cy="452701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7822"/>
            <a:ext cx="2845541"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3"/>
          </p:nvPr>
        </p:nvSpPr>
        <p:spPr>
          <a:xfrm>
            <a:off x="4166685" y="6357822"/>
            <a:ext cx="3861805"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7822"/>
            <a:ext cx="2845541"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1137150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ctr" defTabSz="914583" rtl="0" eaLnBrk="1" latinLnBrk="0" hangingPunct="1">
        <a:spcBef>
          <a:spcPct val="0"/>
        </a:spcBef>
        <a:buNone/>
        <a:defRPr sz="4401" kern="1200">
          <a:solidFill>
            <a:schemeClr val="tx1"/>
          </a:solidFill>
          <a:latin typeface="+mj-lt"/>
          <a:ea typeface="+mj-ea"/>
          <a:cs typeface="+mj-cs"/>
        </a:defRPr>
      </a:lvl1pPr>
    </p:titleStyle>
    <p:bodyStyle>
      <a:lvl1pPr marL="342969" indent="-342969" algn="l" defTabSz="914583" rtl="0" eaLnBrk="1" latinLnBrk="0" hangingPunct="1">
        <a:spcBef>
          <a:spcPct val="20000"/>
        </a:spcBef>
        <a:buFont typeface="Arial" pitchFamily="34" charset="0"/>
        <a:buChar char="•"/>
        <a:defRPr sz="3201" kern="1200">
          <a:solidFill>
            <a:schemeClr val="tx1"/>
          </a:solidFill>
          <a:latin typeface="+mn-lt"/>
          <a:ea typeface="+mn-ea"/>
          <a:cs typeface="+mn-cs"/>
        </a:defRPr>
      </a:lvl1pPr>
      <a:lvl2pPr marL="743099" indent="-285807" algn="l" defTabSz="914583"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3229" indent="-228646" algn="l" defTabSz="91458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520"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811"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5103"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394"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686"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977" indent="-228646" algn="l" defTabSz="91458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9.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emf"/><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emf"/><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emf"/></Relationships>
</file>

<file path=ppt/slides/_rels/slide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service.sap.com/sap/support/notes/1900823"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7" Type="http://schemas.openxmlformats.org/officeDocument/2006/relationships/image" Target="../media/image91.png"/><Relationship Id="rId2" Type="http://schemas.openxmlformats.org/officeDocument/2006/relationships/image" Target="../media/image86.png"/><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5" Type="http://schemas.openxmlformats.org/officeDocument/2006/relationships/image" Target="../media/image89.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1" Type="http://schemas.openxmlformats.org/officeDocument/2006/relationships/slideLayout" Target="../slideLayouts/slideLayout9.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8.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2" Type="http://schemas.openxmlformats.org/officeDocument/2006/relationships/image" Target="../media/image155.png"/><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3.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3.xml"/><Relationship Id="rId4" Type="http://schemas.openxmlformats.org/officeDocument/2006/relationships/image" Target="../media/image203.png"/></Relationships>
</file>

<file path=ppt/slides/_rels/slide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3" Type="http://schemas.openxmlformats.org/officeDocument/2006/relationships/image" Target="../media/image217.png"/><Relationship Id="rId18" Type="http://schemas.openxmlformats.org/officeDocument/2006/relationships/image" Target="../media/image222.png"/><Relationship Id="rId26" Type="http://schemas.openxmlformats.org/officeDocument/2006/relationships/image" Target="../media/image230.png"/><Relationship Id="rId3" Type="http://schemas.openxmlformats.org/officeDocument/2006/relationships/image" Target="../media/image207.png"/><Relationship Id="rId21" Type="http://schemas.openxmlformats.org/officeDocument/2006/relationships/image" Target="../media/image225.png"/><Relationship Id="rId34" Type="http://schemas.openxmlformats.org/officeDocument/2006/relationships/image" Target="../media/image238.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229.png"/><Relationship Id="rId33" Type="http://schemas.openxmlformats.org/officeDocument/2006/relationships/image" Target="../media/image237.pn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3.png"/><Relationship Id="rId1" Type="http://schemas.openxmlformats.org/officeDocument/2006/relationships/slideLayout" Target="../slideLayouts/slideLayout23.xml"/><Relationship Id="rId6" Type="http://schemas.openxmlformats.org/officeDocument/2006/relationships/image" Target="../media/image210.png"/><Relationship Id="rId11" Type="http://schemas.openxmlformats.org/officeDocument/2006/relationships/image" Target="../media/image215.png"/><Relationship Id="rId24" Type="http://schemas.openxmlformats.org/officeDocument/2006/relationships/image" Target="../media/image228.png"/><Relationship Id="rId32" Type="http://schemas.openxmlformats.org/officeDocument/2006/relationships/image" Target="../media/image236.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png"/><Relationship Id="rId36" Type="http://schemas.openxmlformats.org/officeDocument/2006/relationships/image" Target="../media/image240.png"/><Relationship Id="rId10" Type="http://schemas.openxmlformats.org/officeDocument/2006/relationships/image" Target="../media/image214.png"/><Relationship Id="rId19" Type="http://schemas.openxmlformats.org/officeDocument/2006/relationships/image" Target="../media/image223.png"/><Relationship Id="rId31" Type="http://schemas.openxmlformats.org/officeDocument/2006/relationships/image" Target="../media/image235.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234.png"/><Relationship Id="rId35" Type="http://schemas.openxmlformats.org/officeDocument/2006/relationships/image" Target="../media/image239.png"/><Relationship Id="rId8" Type="http://schemas.openxmlformats.org/officeDocument/2006/relationships/image" Target="../media/image212.png"/></Relationships>
</file>

<file path=ppt/slides/_rels/slide4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image" Target="../media/image243.png"/><Relationship Id="rId1" Type="http://schemas.openxmlformats.org/officeDocument/2006/relationships/slideLayout" Target="../slideLayouts/slideLayout23.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image" Target="../media/image254.emf"/><Relationship Id="rId1" Type="http://schemas.openxmlformats.org/officeDocument/2006/relationships/slideLayout" Target="../slideLayouts/slideLayout10.xml"/><Relationship Id="rId4" Type="http://schemas.openxmlformats.org/officeDocument/2006/relationships/image" Target="../media/image25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7" Type="http://schemas.openxmlformats.org/officeDocument/2006/relationships/image" Target="../media/image91.png"/><Relationship Id="rId2" Type="http://schemas.openxmlformats.org/officeDocument/2006/relationships/image" Target="../media/image86.png"/><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 Type="http://schemas.openxmlformats.org/officeDocument/2006/relationships/image" Target="../media/image89.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1" Type="http://schemas.openxmlformats.org/officeDocument/2006/relationships/slideLayout" Target="../slideLayouts/slideLayout10.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s>
</file>

<file path=ppt/slides/_rels/slide5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hyperlink" Target="https://service.sap.com/sap/support/notes/1755396" TargetMode="Externa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0.xml"/><Relationship Id="rId5" Type="http://schemas.openxmlformats.org/officeDocument/2006/relationships/image" Target="../media/image263.png"/><Relationship Id="rId4" Type="http://schemas.openxmlformats.org/officeDocument/2006/relationships/image" Target="../media/image2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hyperlink" Target="http://service.sap.com/sap/support/notes/1999166" TargetMode="External"/><Relationship Id="rId13" Type="http://schemas.openxmlformats.org/officeDocument/2006/relationships/hyperlink" Target="https://launchpad.support.sap.com/#/notes/2330945" TargetMode="External"/><Relationship Id="rId3" Type="http://schemas.openxmlformats.org/officeDocument/2006/relationships/hyperlink" Target="https://service.sap.com/sap/support/notes/1730932" TargetMode="External"/><Relationship Id="rId7" Type="http://schemas.openxmlformats.org/officeDocument/2006/relationships/hyperlink" Target="https://launchpad.support.sap.com/#/notes/2345177" TargetMode="External"/><Relationship Id="rId12" Type="http://schemas.openxmlformats.org/officeDocument/2006/relationships/hyperlink" Target="http://service.sap.com/sap/support/notes/2212575"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hyperlink" Target="https://service.sap.com/sap/support/notes/1957450" TargetMode="External"/><Relationship Id="rId11" Type="http://schemas.openxmlformats.org/officeDocument/2006/relationships/hyperlink" Target="https://service.sap.com/sap/support/notes/1913500" TargetMode="External"/><Relationship Id="rId5" Type="http://schemas.openxmlformats.org/officeDocument/2006/relationships/hyperlink" Target="http://service.sap.com/sap/support/notes/2212571" TargetMode="External"/><Relationship Id="rId15" Type="http://schemas.openxmlformats.org/officeDocument/2006/relationships/hyperlink" Target="https://service.sap.com/sap/support/notes/1913568" TargetMode="External"/><Relationship Id="rId10" Type="http://schemas.openxmlformats.org/officeDocument/2006/relationships/hyperlink" Target="https://service.sap.com/sap/support/notes/1970558" TargetMode="External"/><Relationship Id="rId4" Type="http://schemas.openxmlformats.org/officeDocument/2006/relationships/hyperlink" Target="http://global.sap.com/community/ebook/2013_09_adpd/enEN/search.html" TargetMode="External"/><Relationship Id="rId9" Type="http://schemas.openxmlformats.org/officeDocument/2006/relationships/hyperlink" Target="https://service.sap.com/sap/support/notes/1970559" TargetMode="External"/><Relationship Id="rId14" Type="http://schemas.openxmlformats.org/officeDocument/2006/relationships/hyperlink" Target="http://service.sap.com/sap/support/notes/2024234"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269.png"/></Relationships>
</file>

<file path=ppt/slides/_rels/slide6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9.xml"/><Relationship Id="rId5" Type="http://schemas.openxmlformats.org/officeDocument/2006/relationships/image" Target="../media/image274.png"/><Relationship Id="rId4" Type="http://schemas.openxmlformats.org/officeDocument/2006/relationships/image" Target="../media/image2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75295_l_srgb_s_gl.jpg"/>
          <p:cNvPicPr>
            <a:picLocks noChangeAspect="1"/>
          </p:cNvPicPr>
          <p:nvPr/>
        </p:nvPicPr>
        <p:blipFill rotWithShape="1">
          <a:blip r:embed="rId3" cstate="print">
            <a:extLst>
              <a:ext uri="{28A0092B-C50C-407E-A947-70E740481C1C}">
                <a14:useLocalDpi xmlns:a14="http://schemas.microsoft.com/office/drawing/2010/main" val="0"/>
              </a:ext>
            </a:extLst>
          </a:blip>
          <a:srcRect t="7803" r="69" b="7897"/>
          <a:stretch/>
        </p:blipFill>
        <p:spPr>
          <a:xfrm>
            <a:off x="-4342" y="0"/>
            <a:ext cx="12199517" cy="6868054"/>
          </a:xfrm>
          <a:prstGeom prst="rect">
            <a:avLst/>
          </a:prstGeom>
        </p:spPr>
      </p:pic>
      <p:pic>
        <p:nvPicPr>
          <p:cNvPr id="8" name="Picture 7" descr="cloud-supergraphic.png"/>
          <p:cNvPicPr>
            <a:picLocks noChangeAspect="1"/>
          </p:cNvPicPr>
          <p:nvPr/>
        </p:nvPicPr>
        <p:blipFill rotWithShape="1">
          <a:blip r:embed="rId4">
            <a:alphaModFix amt="60000"/>
            <a:extLst>
              <a:ext uri="{28A0092B-C50C-407E-A947-70E740481C1C}">
                <a14:useLocalDpi xmlns:a14="http://schemas.microsoft.com/office/drawing/2010/main" val="0"/>
              </a:ext>
            </a:extLst>
          </a:blip>
          <a:srcRect r="7912" b="5496"/>
          <a:stretch/>
        </p:blipFill>
        <p:spPr>
          <a:xfrm>
            <a:off x="4162425" y="1363986"/>
            <a:ext cx="8032750" cy="5495602"/>
          </a:xfrm>
          <a:prstGeom prst="rect">
            <a:avLst/>
          </a:prstGeom>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4400" dirty="0">
                <a:latin typeface="微软雅黑" panose="020B0503020204020204" pitchFamily="34" charset="-122"/>
                <a:ea typeface="微软雅黑" panose="020B0503020204020204" pitchFamily="34" charset="-122"/>
              </a:rPr>
              <a:t>SAP HANA</a:t>
            </a:r>
            <a:r>
              <a:rPr lang="zh-CN" altLang="en-US" sz="4400" dirty="0">
                <a:latin typeface="微软雅黑" panose="020B0503020204020204" pitchFamily="34" charset="-122"/>
                <a:ea typeface="微软雅黑" panose="020B0503020204020204" pitchFamily="34" charset="-122"/>
              </a:rPr>
              <a:t>技术交流</a:t>
            </a:r>
            <a:endParaRPr lang="en-US" sz="4400" dirty="0">
              <a:latin typeface="微软雅黑" panose="020B0503020204020204" pitchFamily="34" charset="-122"/>
              <a:ea typeface="微软雅黑" panose="020B0503020204020204" pitchFamily="34" charset="-122"/>
            </a:endParaRPr>
          </a:p>
        </p:txBody>
      </p:sp>
      <p:sp>
        <p:nvSpPr>
          <p:cNvPr id="5" name="Subtitle 4">
            <a:extLst>
              <a:ext uri="{FF2B5EF4-FFF2-40B4-BE49-F238E27FC236}">
                <a16:creationId xmlns:a16="http://schemas.microsoft.com/office/drawing/2014/main" id="{BE4E8EDA-3B2D-4A2B-9E7A-905F3166022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2143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92"/>
          <p:cNvSpPr/>
          <p:nvPr/>
        </p:nvSpPr>
        <p:spPr bwMode="gray">
          <a:xfrm>
            <a:off x="189871" y="1322718"/>
            <a:ext cx="11787346" cy="4184221"/>
          </a:xfrm>
          <a:prstGeom prst="rect">
            <a:avLst/>
          </a:prstGeom>
          <a:solidFill>
            <a:schemeClr val="bg1">
              <a:alpha val="20000"/>
            </a:schemeClr>
          </a:solidFill>
          <a:ln w="6350" algn="ctr">
            <a:noFill/>
            <a:miter lim="800000"/>
            <a:headEnd/>
            <a:tailEnd/>
          </a:ln>
        </p:spPr>
        <p:txBody>
          <a:bodyPr lIns="107053" tIns="85643" rIns="107053" bIns="85643" rtlCol="0" anchor="ctr"/>
          <a:lstStyle/>
          <a:p>
            <a:pPr algn="ctr" defTabSz="1087672"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07" name="TextBox 106"/>
          <p:cNvSpPr txBox="1"/>
          <p:nvPr/>
        </p:nvSpPr>
        <p:spPr bwMode="gray">
          <a:xfrm>
            <a:off x="909087" y="1635038"/>
            <a:ext cx="949445" cy="307777"/>
          </a:xfrm>
          <a:prstGeom prst="rect">
            <a:avLst/>
          </a:prstGeom>
          <a:noFill/>
          <a:effectLst/>
        </p:spPr>
        <p:txBody>
          <a:bodyPr wrap="square" lIns="0" tIns="0" rIns="0" bIns="0" rtlCol="0">
            <a:spAutoFit/>
          </a:bodyPr>
          <a:lstStyle/>
          <a:p>
            <a:pPr algn="ctr" defTabSz="1087672" fontAlgn="base">
              <a:lnSpc>
                <a:spcPts val="1191"/>
              </a:lnSpc>
              <a:spcBef>
                <a:spcPct val="50000"/>
              </a:spcBef>
              <a:spcAft>
                <a:spcPct val="0"/>
              </a:spcAft>
              <a:buClr>
                <a:srgbClr val="F0AB00"/>
              </a:buClr>
              <a:buSzPct val="80000"/>
            </a:pPr>
            <a:r>
              <a:rPr lang="en-US" sz="1200" kern="0" dirty="0">
                <a:solidFill>
                  <a:srgbClr val="000000">
                    <a:lumMod val="65000"/>
                    <a:lumOff val="35000"/>
                  </a:srgbClr>
                </a:solidFill>
                <a:ea typeface="Arial Unicode MS" pitchFamily="34" charset="-128"/>
                <a:cs typeface="Arial Unicode MS" pitchFamily="34" charset="-128"/>
              </a:rPr>
              <a:t>Supports </a:t>
            </a:r>
            <a:br>
              <a:rPr lang="en-US" sz="1200" kern="0" dirty="0">
                <a:solidFill>
                  <a:srgbClr val="000000">
                    <a:lumMod val="65000"/>
                    <a:lumOff val="35000"/>
                  </a:srgbClr>
                </a:solidFill>
                <a:ea typeface="Arial Unicode MS" pitchFamily="34" charset="-128"/>
                <a:cs typeface="Arial Unicode MS" pitchFamily="34" charset="-128"/>
              </a:rPr>
            </a:br>
            <a:r>
              <a:rPr lang="en-US" sz="1200" kern="0" dirty="0">
                <a:solidFill>
                  <a:srgbClr val="000000">
                    <a:lumMod val="65000"/>
                    <a:lumOff val="35000"/>
                  </a:srgbClr>
                </a:solidFill>
                <a:ea typeface="Arial Unicode MS" pitchFamily="34" charset="-128"/>
                <a:cs typeface="Arial Unicode MS" pitchFamily="34" charset="-128"/>
              </a:rPr>
              <a:t>any Device</a:t>
            </a:r>
          </a:p>
        </p:txBody>
      </p:sp>
      <p:cxnSp>
        <p:nvCxnSpPr>
          <p:cNvPr id="248" name="Straight Connector 247"/>
          <p:cNvCxnSpPr>
            <a:stCxn id="249" idx="2"/>
          </p:cNvCxnSpPr>
          <p:nvPr/>
        </p:nvCxnSpPr>
        <p:spPr bwMode="gray">
          <a:xfrm flipH="1">
            <a:off x="3466186" y="2101224"/>
            <a:ext cx="1" cy="680125"/>
          </a:xfrm>
          <a:prstGeom prst="line">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bwMode="gray">
          <a:xfrm>
            <a:off x="2667988" y="1533306"/>
            <a:ext cx="1596384" cy="567913"/>
          </a:xfrm>
          <a:prstGeom prst="rect">
            <a:avLst/>
          </a:prstGeom>
          <a:solidFill>
            <a:schemeClr val="tx2"/>
          </a:solidFill>
          <a:ln cap="rnd">
            <a:noFill/>
          </a:ln>
          <a:effectLst>
            <a:softEdge rad="0"/>
          </a:effectLst>
        </p:spPr>
        <p:txBody>
          <a:bodyPr wrap="square" lIns="45682" tIns="45682" rIns="45682" bIns="45682" rtlCol="0" anchor="ctr" anchorCtr="0">
            <a:noAutofit/>
          </a:bodyPr>
          <a:lstStyle/>
          <a:p>
            <a:pPr algn="ctr" defTabSz="1087672" fontAlgn="base">
              <a:spcAft>
                <a:spcPct val="0"/>
              </a:spcAft>
              <a:buClr>
                <a:srgbClr val="F0AB00"/>
              </a:buClr>
              <a:buSzPct val="80000"/>
            </a:pPr>
            <a:r>
              <a:rPr lang="en-US" sz="1400" b="1" kern="0" dirty="0">
                <a:solidFill>
                  <a:srgbClr val="FFFFFF"/>
                </a:solidFill>
                <a:ea typeface="Arial Unicode MS" pitchFamily="34" charset="-128"/>
                <a:cs typeface="Arial Unicode MS" pitchFamily="34" charset="-128"/>
              </a:rPr>
              <a:t>Any Apps</a:t>
            </a:r>
          </a:p>
          <a:p>
            <a:pPr algn="ctr" defTabSz="1087672" fontAlgn="base">
              <a:lnSpc>
                <a:spcPts val="1191"/>
              </a:lnSpc>
              <a:spcAft>
                <a:spcPct val="0"/>
              </a:spcAft>
              <a:buClr>
                <a:srgbClr val="F0AB00"/>
              </a:buClr>
              <a:buSzPct val="80000"/>
            </a:pPr>
            <a:r>
              <a:rPr lang="en-US" sz="1100" kern="0" dirty="0">
                <a:solidFill>
                  <a:srgbClr val="FFFFFF"/>
                </a:solidFill>
                <a:ea typeface="Arial Unicode MS" pitchFamily="34" charset="-128"/>
                <a:cs typeface="Arial Unicode MS" pitchFamily="34" charset="-128"/>
              </a:rPr>
              <a:t>Any</a:t>
            </a:r>
            <a:r>
              <a:rPr lang="en-US" sz="1100" kern="0" dirty="0">
                <a:solidFill>
                  <a:srgbClr val="FF0000"/>
                </a:solidFill>
                <a:ea typeface="Arial Unicode MS" pitchFamily="34" charset="-128"/>
                <a:cs typeface="Arial Unicode MS" pitchFamily="34" charset="-128"/>
              </a:rPr>
              <a:t> </a:t>
            </a:r>
            <a:r>
              <a:rPr lang="en-US" sz="1100" kern="0" dirty="0">
                <a:solidFill>
                  <a:srgbClr val="FFFFFF"/>
                </a:solidFill>
                <a:ea typeface="Arial Unicode MS" pitchFamily="34" charset="-128"/>
                <a:cs typeface="Arial Unicode MS" pitchFamily="34" charset="-128"/>
              </a:rPr>
              <a:t>App Server</a:t>
            </a:r>
          </a:p>
        </p:txBody>
      </p:sp>
      <p:cxnSp>
        <p:nvCxnSpPr>
          <p:cNvPr id="246" name="Straight Connector 245"/>
          <p:cNvCxnSpPr>
            <a:stCxn id="247" idx="2"/>
          </p:cNvCxnSpPr>
          <p:nvPr/>
        </p:nvCxnSpPr>
        <p:spPr bwMode="gray">
          <a:xfrm flipH="1">
            <a:off x="9021891" y="2127686"/>
            <a:ext cx="1" cy="595915"/>
          </a:xfrm>
          <a:prstGeom prst="line">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bwMode="gray">
          <a:xfrm>
            <a:off x="7703284" y="1533311"/>
            <a:ext cx="2637204" cy="594375"/>
          </a:xfrm>
          <a:prstGeom prst="rect">
            <a:avLst/>
          </a:prstGeom>
          <a:solidFill>
            <a:schemeClr val="tx2"/>
          </a:solidFill>
          <a:ln cap="rnd">
            <a:noFill/>
          </a:ln>
          <a:effectLst>
            <a:softEdge rad="0"/>
          </a:effectLst>
        </p:spPr>
        <p:txBody>
          <a:bodyPr wrap="square" lIns="45682" tIns="45682" rIns="45682" bIns="45682" rtlCol="0" anchor="ctr" anchorCtr="0">
            <a:noAutofit/>
          </a:bodyPr>
          <a:lstStyle>
            <a:defPPr>
              <a:defRPr lang="de-DE"/>
            </a:defPPr>
            <a:lvl1pPr algn="ctr" fontAlgn="base">
              <a:spcAft>
                <a:spcPct val="0"/>
              </a:spcAft>
              <a:buClr>
                <a:srgbClr val="F0AB00"/>
              </a:buClr>
              <a:buSzPct val="80000"/>
              <a:defRPr sz="900" b="1" kern="0">
                <a:solidFill>
                  <a:schemeClr val="bg1"/>
                </a:solidFill>
                <a:ea typeface="Arial Unicode MS" pitchFamily="34" charset="-128"/>
                <a:cs typeface="Arial Unicode MS" pitchFamily="34" charset="-128"/>
              </a:defRPr>
            </a:lvl1pPr>
          </a:lstStyle>
          <a:p>
            <a:pPr defTabSz="1087672"/>
            <a:r>
              <a:rPr lang="en-US" sz="1400" dirty="0">
                <a:solidFill>
                  <a:srgbClr val="FFFFFF"/>
                </a:solidFill>
              </a:rPr>
              <a:t>SAP Business Suite </a:t>
            </a:r>
            <a:br>
              <a:rPr lang="en-US" sz="1400" dirty="0">
                <a:solidFill>
                  <a:srgbClr val="FFFFFF"/>
                </a:solidFill>
              </a:rPr>
            </a:br>
            <a:r>
              <a:rPr lang="en-US" dirty="0">
                <a:solidFill>
                  <a:srgbClr val="FFFFFF"/>
                </a:solidFill>
              </a:rPr>
              <a:t>and BW ABAP App Server</a:t>
            </a:r>
            <a:endParaRPr lang="en-US" sz="1400" dirty="0">
              <a:solidFill>
                <a:srgbClr val="FFFFFF"/>
              </a:solidFill>
            </a:endParaRPr>
          </a:p>
        </p:txBody>
      </p:sp>
      <p:cxnSp>
        <p:nvCxnSpPr>
          <p:cNvPr id="161" name="Elbow Connector 160"/>
          <p:cNvCxnSpPr/>
          <p:nvPr/>
        </p:nvCxnSpPr>
        <p:spPr bwMode="gray">
          <a:xfrm rot="10800000">
            <a:off x="1688923" y="2456599"/>
            <a:ext cx="825632" cy="1051598"/>
          </a:xfrm>
          <a:prstGeom prst="bentConnector3">
            <a:avLst>
              <a:gd name="adj1" fmla="val 50000"/>
            </a:avLst>
          </a:prstGeom>
          <a:ln w="19050">
            <a:solidFill>
              <a:schemeClr val="bg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bwMode="gray">
          <a:xfrm rot="10800000" flipV="1">
            <a:off x="1607787" y="3508200"/>
            <a:ext cx="906773" cy="1"/>
          </a:xfrm>
          <a:prstGeom prst="bentConnector3">
            <a:avLst>
              <a:gd name="adj1" fmla="val 50000"/>
            </a:avLst>
          </a:prstGeom>
          <a:ln w="19050">
            <a:solidFill>
              <a:schemeClr val="bg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3" name="Elbow Connector 162"/>
          <p:cNvCxnSpPr/>
          <p:nvPr/>
        </p:nvCxnSpPr>
        <p:spPr bwMode="gray">
          <a:xfrm rot="10800000" flipV="1">
            <a:off x="1688923" y="3508196"/>
            <a:ext cx="825632" cy="906852"/>
          </a:xfrm>
          <a:prstGeom prst="bentConnector3">
            <a:avLst>
              <a:gd name="adj1" fmla="val 50000"/>
            </a:avLst>
          </a:prstGeom>
          <a:ln w="19050">
            <a:solidFill>
              <a:schemeClr val="bg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bwMode="gray">
          <a:xfrm>
            <a:off x="4070491" y="2106151"/>
            <a:ext cx="4129088" cy="692995"/>
            <a:chOff x="3362676" y="2351679"/>
            <a:chExt cx="3473770" cy="692835"/>
          </a:xfrm>
          <a:effectLst/>
        </p:grpSpPr>
        <p:grpSp>
          <p:nvGrpSpPr>
            <p:cNvPr id="229" name="Group 228"/>
            <p:cNvGrpSpPr/>
            <p:nvPr/>
          </p:nvGrpSpPr>
          <p:grpSpPr bwMode="gray">
            <a:xfrm>
              <a:off x="4899281" y="2355226"/>
              <a:ext cx="644051" cy="689288"/>
              <a:chOff x="3719304" y="2450476"/>
              <a:chExt cx="644051" cy="689288"/>
            </a:xfrm>
          </p:grpSpPr>
          <p:cxnSp>
            <p:nvCxnSpPr>
              <p:cNvPr id="242" name="Straight Connector 241"/>
              <p:cNvCxnSpPr/>
              <p:nvPr/>
            </p:nvCxnSpPr>
            <p:spPr bwMode="gray">
              <a:xfrm flipV="1">
                <a:off x="4040978" y="2708870"/>
                <a:ext cx="0" cy="430894"/>
              </a:xfrm>
              <a:prstGeom prst="line">
                <a:avLst/>
              </a:prstGeom>
              <a:ln w="19050">
                <a:solidFill>
                  <a:schemeClr val="bg2"/>
                </a:solidFill>
                <a:tailEnd type="oval"/>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bwMode="gray">
              <a:xfrm>
                <a:off x="3719304" y="2450476"/>
                <a:ext cx="644051" cy="253857"/>
              </a:xfrm>
              <a:prstGeom prst="rect">
                <a:avLst/>
              </a:prstGeom>
            </p:spPr>
            <p:txBody>
              <a:bodyPr wrap="square">
                <a:spAutoFit/>
              </a:bodyPr>
              <a:lstStyle/>
              <a:p>
                <a:pPr algn="ctr" defTabSz="1087672" fontAlgn="base">
                  <a:spcBef>
                    <a:spcPct val="50000"/>
                  </a:spcBef>
                  <a:spcAft>
                    <a:spcPct val="0"/>
                  </a:spcAft>
                  <a:buClr>
                    <a:srgbClr val="F0AB00"/>
                  </a:buClr>
                  <a:buSzPct val="80000"/>
                  <a:defRPr/>
                </a:pPr>
                <a:r>
                  <a:rPr lang="en-US" sz="1050" b="1" dirty="0"/>
                  <a:t>JSON</a:t>
                </a:r>
              </a:p>
            </p:txBody>
          </p:sp>
        </p:grpSp>
        <p:grpSp>
          <p:nvGrpSpPr>
            <p:cNvPr id="230" name="Group 229"/>
            <p:cNvGrpSpPr/>
            <p:nvPr/>
          </p:nvGrpSpPr>
          <p:grpSpPr bwMode="gray">
            <a:xfrm>
              <a:off x="4504514" y="2355224"/>
              <a:ext cx="361820" cy="680962"/>
              <a:chOff x="3324492" y="2450474"/>
              <a:chExt cx="361820" cy="680962"/>
            </a:xfrm>
          </p:grpSpPr>
          <p:sp>
            <p:nvSpPr>
              <p:cNvPr id="240" name="Rectangle 239"/>
              <p:cNvSpPr/>
              <p:nvPr/>
            </p:nvSpPr>
            <p:spPr bwMode="gray">
              <a:xfrm>
                <a:off x="3324492" y="2450474"/>
                <a:ext cx="361820" cy="253857"/>
              </a:xfrm>
              <a:prstGeom prst="rect">
                <a:avLst/>
              </a:prstGeom>
            </p:spPr>
            <p:txBody>
              <a:bodyPr wrap="square">
                <a:spAutoFit/>
              </a:bodyPr>
              <a:lstStyle/>
              <a:p>
                <a:pPr algn="ctr" defTabSz="1087672" fontAlgn="base">
                  <a:spcBef>
                    <a:spcPct val="50000"/>
                  </a:spcBef>
                  <a:spcAft>
                    <a:spcPct val="0"/>
                  </a:spcAft>
                  <a:buClr>
                    <a:srgbClr val="F0AB00"/>
                  </a:buClr>
                  <a:buSzPct val="80000"/>
                  <a:defRPr/>
                </a:pPr>
                <a:r>
                  <a:rPr lang="en-US" sz="1050" b="1" dirty="0"/>
                  <a:t>R</a:t>
                </a:r>
              </a:p>
            </p:txBody>
          </p:sp>
          <p:cxnSp>
            <p:nvCxnSpPr>
              <p:cNvPr id="241" name="Straight Connector 240"/>
              <p:cNvCxnSpPr/>
              <p:nvPr/>
            </p:nvCxnSpPr>
            <p:spPr bwMode="gray">
              <a:xfrm flipV="1">
                <a:off x="3497285" y="2700542"/>
                <a:ext cx="0" cy="430894"/>
              </a:xfrm>
              <a:prstGeom prst="line">
                <a:avLst/>
              </a:prstGeom>
              <a:ln w="190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p:nvGrpSpPr>
          <p:grpSpPr bwMode="gray">
            <a:xfrm>
              <a:off x="5455321" y="2355226"/>
              <a:ext cx="1381125" cy="689288"/>
              <a:chOff x="4173543" y="2450476"/>
              <a:chExt cx="1381125" cy="689288"/>
            </a:xfrm>
          </p:grpSpPr>
          <p:sp>
            <p:nvSpPr>
              <p:cNvPr id="238" name="Rectangle 237"/>
              <p:cNvSpPr/>
              <p:nvPr/>
            </p:nvSpPr>
            <p:spPr bwMode="gray">
              <a:xfrm>
                <a:off x="4173543" y="2450476"/>
                <a:ext cx="1381125" cy="253857"/>
              </a:xfrm>
              <a:prstGeom prst="rect">
                <a:avLst/>
              </a:prstGeom>
            </p:spPr>
            <p:txBody>
              <a:bodyPr wrap="square">
                <a:spAutoFit/>
              </a:bodyPr>
              <a:lstStyle/>
              <a:p>
                <a:pPr algn="ctr" defTabSz="1087672" fontAlgn="base">
                  <a:spcBef>
                    <a:spcPct val="50000"/>
                  </a:spcBef>
                  <a:spcAft>
                    <a:spcPct val="0"/>
                  </a:spcAft>
                  <a:buClr>
                    <a:srgbClr val="F0AB00"/>
                  </a:buClr>
                  <a:buSzPct val="80000"/>
                  <a:defRPr/>
                </a:pPr>
                <a:r>
                  <a:rPr lang="en-US" sz="1050" b="1" dirty="0"/>
                  <a:t>Open Connectivity</a:t>
                </a:r>
              </a:p>
            </p:txBody>
          </p:sp>
          <p:cxnSp>
            <p:nvCxnSpPr>
              <p:cNvPr id="239" name="Straight Connector 238"/>
              <p:cNvCxnSpPr/>
              <p:nvPr/>
            </p:nvCxnSpPr>
            <p:spPr bwMode="gray">
              <a:xfrm flipV="1">
                <a:off x="4743471" y="2708870"/>
                <a:ext cx="0" cy="430894"/>
              </a:xfrm>
              <a:prstGeom prst="line">
                <a:avLst/>
              </a:prstGeom>
              <a:ln w="190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p:nvGrpSpPr>
          <p:grpSpPr bwMode="gray">
            <a:xfrm>
              <a:off x="3891645" y="2355224"/>
              <a:ext cx="565366" cy="679765"/>
              <a:chOff x="3148695" y="2450474"/>
              <a:chExt cx="565366" cy="679765"/>
            </a:xfrm>
          </p:grpSpPr>
          <p:sp>
            <p:nvSpPr>
              <p:cNvPr id="236" name="Rectangle 235"/>
              <p:cNvSpPr/>
              <p:nvPr/>
            </p:nvSpPr>
            <p:spPr bwMode="gray">
              <a:xfrm>
                <a:off x="3148695" y="2450474"/>
                <a:ext cx="565366" cy="253857"/>
              </a:xfrm>
              <a:prstGeom prst="rect">
                <a:avLst/>
              </a:prstGeom>
            </p:spPr>
            <p:txBody>
              <a:bodyPr wrap="square">
                <a:spAutoFit/>
              </a:bodyPr>
              <a:lstStyle/>
              <a:p>
                <a:pPr algn="ctr" defTabSz="1087672" fontAlgn="base">
                  <a:spcBef>
                    <a:spcPct val="50000"/>
                  </a:spcBef>
                  <a:spcAft>
                    <a:spcPct val="0"/>
                  </a:spcAft>
                  <a:buClr>
                    <a:srgbClr val="F0AB00"/>
                  </a:buClr>
                  <a:buSzPct val="80000"/>
                  <a:defRPr/>
                </a:pPr>
                <a:r>
                  <a:rPr lang="en-US" sz="1050" b="1" dirty="0"/>
                  <a:t>MDX</a:t>
                </a:r>
              </a:p>
            </p:txBody>
          </p:sp>
          <p:cxnSp>
            <p:nvCxnSpPr>
              <p:cNvPr id="237" name="Straight Connector 236"/>
              <p:cNvCxnSpPr/>
              <p:nvPr/>
            </p:nvCxnSpPr>
            <p:spPr bwMode="gray">
              <a:xfrm flipV="1">
                <a:off x="3431378" y="2699345"/>
                <a:ext cx="0" cy="430894"/>
              </a:xfrm>
              <a:prstGeom prst="line">
                <a:avLst/>
              </a:prstGeom>
              <a:ln w="190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p:nvGrpSpPr>
          <p:grpSpPr bwMode="gray">
            <a:xfrm>
              <a:off x="3362676" y="2351679"/>
              <a:ext cx="565366" cy="679765"/>
              <a:chOff x="3148695" y="2450474"/>
              <a:chExt cx="565366" cy="679765"/>
            </a:xfrm>
          </p:grpSpPr>
          <p:sp>
            <p:nvSpPr>
              <p:cNvPr id="234" name="Rectangle 233"/>
              <p:cNvSpPr/>
              <p:nvPr/>
            </p:nvSpPr>
            <p:spPr bwMode="gray">
              <a:xfrm>
                <a:off x="3148695" y="2450474"/>
                <a:ext cx="565366" cy="253857"/>
              </a:xfrm>
              <a:prstGeom prst="rect">
                <a:avLst/>
              </a:prstGeom>
            </p:spPr>
            <p:txBody>
              <a:bodyPr wrap="square">
                <a:spAutoFit/>
              </a:bodyPr>
              <a:lstStyle/>
              <a:p>
                <a:pPr algn="ctr" defTabSz="1087672" fontAlgn="base">
                  <a:spcBef>
                    <a:spcPct val="50000"/>
                  </a:spcBef>
                  <a:spcAft>
                    <a:spcPct val="0"/>
                  </a:spcAft>
                  <a:buClr>
                    <a:srgbClr val="F0AB00"/>
                  </a:buClr>
                  <a:buSzPct val="80000"/>
                  <a:defRPr/>
                </a:pPr>
                <a:r>
                  <a:rPr lang="en-US" sz="1050" b="1" dirty="0"/>
                  <a:t>SQL</a:t>
                </a:r>
              </a:p>
            </p:txBody>
          </p:sp>
          <p:cxnSp>
            <p:nvCxnSpPr>
              <p:cNvPr id="235" name="Straight Connector 234"/>
              <p:cNvCxnSpPr/>
              <p:nvPr/>
            </p:nvCxnSpPr>
            <p:spPr bwMode="gray">
              <a:xfrm flipV="1">
                <a:off x="3431378" y="2699345"/>
                <a:ext cx="0" cy="430894"/>
              </a:xfrm>
              <a:prstGeom prst="line">
                <a:avLst/>
              </a:prstGeom>
              <a:ln w="190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bwMode="gray">
          <a:xfrm>
            <a:off x="2274626" y="4459123"/>
            <a:ext cx="8300176" cy="560745"/>
            <a:chOff x="1393057" y="4670897"/>
            <a:chExt cx="6982873" cy="560615"/>
          </a:xfrm>
          <a:effectLst/>
        </p:grpSpPr>
        <p:grpSp>
          <p:nvGrpSpPr>
            <p:cNvPr id="9" name="Group 8"/>
            <p:cNvGrpSpPr/>
            <p:nvPr/>
          </p:nvGrpSpPr>
          <p:grpSpPr bwMode="gray">
            <a:xfrm>
              <a:off x="1393057" y="4921905"/>
              <a:ext cx="6982873" cy="309607"/>
              <a:chOff x="1393057" y="5055255"/>
              <a:chExt cx="6982873" cy="309607"/>
            </a:xfrm>
          </p:grpSpPr>
          <p:sp>
            <p:nvSpPr>
              <p:cNvPr id="245" name="Rectangle 244"/>
              <p:cNvSpPr/>
              <p:nvPr/>
            </p:nvSpPr>
            <p:spPr bwMode="gray">
              <a:xfrm>
                <a:off x="7472095" y="5085739"/>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Other Apps</a:t>
                </a:r>
              </a:p>
            </p:txBody>
          </p:sp>
          <p:sp>
            <p:nvSpPr>
              <p:cNvPr id="227" name="Rectangle 226"/>
              <p:cNvSpPr/>
              <p:nvPr/>
            </p:nvSpPr>
            <p:spPr bwMode="gray">
              <a:xfrm>
                <a:off x="6465037" y="5085739"/>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Locations</a:t>
                </a:r>
              </a:p>
            </p:txBody>
          </p:sp>
          <p:sp>
            <p:nvSpPr>
              <p:cNvPr id="225" name="Rectangle 224"/>
              <p:cNvSpPr/>
              <p:nvPr/>
            </p:nvSpPr>
            <p:spPr bwMode="gray">
              <a:xfrm>
                <a:off x="5444224" y="5085739"/>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Real-time</a:t>
                </a:r>
              </a:p>
            </p:txBody>
          </p:sp>
          <p:sp>
            <p:nvSpPr>
              <p:cNvPr id="223" name="Rectangle 222"/>
              <p:cNvSpPr/>
              <p:nvPr/>
            </p:nvSpPr>
            <p:spPr bwMode="gray">
              <a:xfrm>
                <a:off x="4467599" y="5085739"/>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HADOOP</a:t>
                </a:r>
              </a:p>
            </p:txBody>
          </p:sp>
          <p:sp>
            <p:nvSpPr>
              <p:cNvPr id="221" name="Rectangle 220"/>
              <p:cNvSpPr/>
              <p:nvPr/>
            </p:nvSpPr>
            <p:spPr bwMode="gray">
              <a:xfrm>
                <a:off x="3460142" y="5074305"/>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Machine</a:t>
                </a:r>
              </a:p>
            </p:txBody>
          </p:sp>
          <p:sp>
            <p:nvSpPr>
              <p:cNvPr id="219" name="Rectangle 218"/>
              <p:cNvSpPr/>
              <p:nvPr/>
            </p:nvSpPr>
            <p:spPr bwMode="gray">
              <a:xfrm>
                <a:off x="2437188" y="5074305"/>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Unstructured</a:t>
                </a:r>
              </a:p>
            </p:txBody>
          </p:sp>
          <p:sp>
            <p:nvSpPr>
              <p:cNvPr id="217" name="Rectangle 216"/>
              <p:cNvSpPr/>
              <p:nvPr/>
            </p:nvSpPr>
            <p:spPr bwMode="gray">
              <a:xfrm>
                <a:off x="1393057" y="5055255"/>
                <a:ext cx="903835" cy="279123"/>
              </a:xfrm>
              <a:prstGeom prst="rect">
                <a:avLst/>
              </a:prstGeom>
              <a:solidFill>
                <a:schemeClr val="accent2"/>
              </a:solidFill>
              <a:ln w="6350" algn="ctr">
                <a:solidFill>
                  <a:schemeClr val="bg2">
                    <a:lumMod val="90000"/>
                  </a:schemeClr>
                </a:solidFill>
                <a:miter lim="800000"/>
                <a:headEnd/>
                <a:tailEnd/>
              </a:ln>
            </p:spPr>
            <p:txBody>
              <a:bodyPr lIns="0" tIns="72000" rIns="0" bIns="72000" rtlCol="0" anchor="ctr"/>
              <a:lstStyle/>
              <a:p>
                <a:pPr algn="ctr" defTabSz="1087672"/>
                <a:r>
                  <a:rPr lang="en-US" sz="1100" dirty="0">
                    <a:solidFill>
                      <a:srgbClr val="FFFFFF"/>
                    </a:solidFill>
                  </a:rPr>
                  <a:t>Transaction</a:t>
                </a:r>
              </a:p>
            </p:txBody>
          </p:sp>
        </p:grpSp>
        <p:grpSp>
          <p:nvGrpSpPr>
            <p:cNvPr id="10" name="Group 9"/>
            <p:cNvGrpSpPr/>
            <p:nvPr/>
          </p:nvGrpSpPr>
          <p:grpSpPr bwMode="gray">
            <a:xfrm>
              <a:off x="1844973" y="4670897"/>
              <a:ext cx="6083425" cy="295278"/>
              <a:chOff x="1844973" y="4670897"/>
              <a:chExt cx="6083425" cy="295278"/>
            </a:xfrm>
          </p:grpSpPr>
          <p:cxnSp>
            <p:nvCxnSpPr>
              <p:cNvPr id="244" name="Straight Connector 243"/>
              <p:cNvCxnSpPr/>
              <p:nvPr/>
            </p:nvCxnSpPr>
            <p:spPr bwMode="gray">
              <a:xfrm>
                <a:off x="7928396" y="4701381"/>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28" name="Straight Connector 227"/>
              <p:cNvCxnSpPr/>
              <p:nvPr/>
            </p:nvCxnSpPr>
            <p:spPr bwMode="gray">
              <a:xfrm>
                <a:off x="6916953" y="4714246"/>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26" name="Straight Connector 225"/>
              <p:cNvCxnSpPr/>
              <p:nvPr/>
            </p:nvCxnSpPr>
            <p:spPr bwMode="gray">
              <a:xfrm>
                <a:off x="5896139" y="4701381"/>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24" name="Straight Connector 223"/>
              <p:cNvCxnSpPr/>
              <p:nvPr/>
            </p:nvCxnSpPr>
            <p:spPr bwMode="gray">
              <a:xfrm>
                <a:off x="4919514" y="4689947"/>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22" name="Straight Connector 221"/>
              <p:cNvCxnSpPr/>
              <p:nvPr/>
            </p:nvCxnSpPr>
            <p:spPr bwMode="gray">
              <a:xfrm>
                <a:off x="3912057" y="4689947"/>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20" name="Straight Connector 219"/>
              <p:cNvCxnSpPr/>
              <p:nvPr/>
            </p:nvCxnSpPr>
            <p:spPr bwMode="gray">
              <a:xfrm>
                <a:off x="2889103" y="4689947"/>
                <a:ext cx="2" cy="251929"/>
              </a:xfrm>
              <a:prstGeom prst="line">
                <a:avLst/>
              </a:prstGeom>
              <a:gradFill flip="none" rotWithShape="0">
                <a:gsLst>
                  <a:gs pos="0">
                    <a:schemeClr val="bg2">
                      <a:lumMod val="75000"/>
                    </a:schemeClr>
                  </a:gs>
                  <a:gs pos="63000">
                    <a:schemeClr val="tx1">
                      <a:lumMod val="85000"/>
                      <a:lumOff val="15000"/>
                    </a:schemeClr>
                  </a:gs>
                </a:gsLst>
                <a:lin ang="5400000" scaled="0"/>
                <a:tileRect/>
              </a:gradFill>
              <a:ln w="19050" algn="ctr">
                <a:solidFill>
                  <a:schemeClr val="bg2"/>
                </a:solidFill>
                <a:miter lim="800000"/>
                <a:headEnd/>
                <a:tailEnd/>
              </a:ln>
            </p:spPr>
          </p:cxnSp>
          <p:cxnSp>
            <p:nvCxnSpPr>
              <p:cNvPr id="218" name="Straight Connector 217"/>
              <p:cNvCxnSpPr/>
              <p:nvPr/>
            </p:nvCxnSpPr>
            <p:spPr bwMode="gray">
              <a:xfrm>
                <a:off x="1844973" y="4670897"/>
                <a:ext cx="2" cy="25192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p:cNvGrpSpPr/>
          <p:nvPr/>
        </p:nvGrpSpPr>
        <p:grpSpPr bwMode="gray">
          <a:xfrm>
            <a:off x="980335" y="2187661"/>
            <a:ext cx="951261" cy="660599"/>
            <a:chOff x="-1352746" y="1974380"/>
            <a:chExt cx="938529" cy="660446"/>
          </a:xfrm>
          <a:effectLst/>
        </p:grpSpPr>
        <p:sp>
          <p:nvSpPr>
            <p:cNvPr id="215" name="Rectangle 214"/>
            <p:cNvSpPr/>
            <p:nvPr/>
          </p:nvSpPr>
          <p:spPr bwMode="gray">
            <a:xfrm>
              <a:off x="-1214506" y="2002508"/>
              <a:ext cx="671581" cy="458712"/>
            </a:xfrm>
            <a:prstGeom prst="rect">
              <a:avLst/>
            </a:prstGeom>
            <a:solidFill>
              <a:schemeClr val="bg1"/>
            </a:solidFill>
            <a:ln w="6350" algn="ctr">
              <a:noFill/>
              <a:miter lim="800000"/>
              <a:headEnd/>
              <a:tailEnd/>
            </a:ln>
          </p:spPr>
          <p:txBody>
            <a:bodyPr lIns="90000" tIns="72000" rIns="90000" bIns="72000" rtlCol="0" anchor="ctr"/>
            <a:lstStyle/>
            <a:p>
              <a:pPr algn="ctr" defTabSz="1087672"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pic>
          <p:nvPicPr>
            <p:cNvPr id="216" name="Picture 2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352746" y="1974380"/>
              <a:ext cx="938529" cy="660446"/>
            </a:xfrm>
            <a:prstGeom prst="rect">
              <a:avLst/>
            </a:prstGeom>
          </p:spPr>
        </p:pic>
      </p:grpSp>
      <p:grpSp>
        <p:nvGrpSpPr>
          <p:cNvPr id="176" name="Group 175"/>
          <p:cNvGrpSpPr/>
          <p:nvPr/>
        </p:nvGrpSpPr>
        <p:grpSpPr bwMode="gray">
          <a:xfrm>
            <a:off x="1082106" y="3224040"/>
            <a:ext cx="797843" cy="568323"/>
            <a:chOff x="-1104464" y="3620849"/>
            <a:chExt cx="861157" cy="568191"/>
          </a:xfrm>
          <a:effectLst/>
        </p:grpSpPr>
        <p:sp>
          <p:nvSpPr>
            <p:cNvPr id="212" name="Freeform 1231"/>
            <p:cNvSpPr>
              <a:spLocks/>
            </p:cNvSpPr>
            <p:nvPr/>
          </p:nvSpPr>
          <p:spPr bwMode="gray">
            <a:xfrm>
              <a:off x="-1104464" y="3620849"/>
              <a:ext cx="861157" cy="568191"/>
            </a:xfrm>
            <a:custGeom>
              <a:avLst/>
              <a:gdLst>
                <a:gd name="T0" fmla="*/ 22 w 263"/>
                <a:gd name="T1" fmla="*/ 181 h 181"/>
                <a:gd name="T2" fmla="*/ 0 w 263"/>
                <a:gd name="T3" fmla="*/ 155 h 181"/>
                <a:gd name="T4" fmla="*/ 0 w 263"/>
                <a:gd name="T5" fmla="*/ 26 h 181"/>
                <a:gd name="T6" fmla="*/ 22 w 263"/>
                <a:gd name="T7" fmla="*/ 0 h 181"/>
                <a:gd name="T8" fmla="*/ 241 w 263"/>
                <a:gd name="T9" fmla="*/ 0 h 181"/>
                <a:gd name="T10" fmla="*/ 263 w 263"/>
                <a:gd name="T11" fmla="*/ 26 h 181"/>
                <a:gd name="T12" fmla="*/ 263 w 263"/>
                <a:gd name="T13" fmla="*/ 155 h 181"/>
                <a:gd name="T14" fmla="*/ 241 w 263"/>
                <a:gd name="T15" fmla="*/ 181 h 181"/>
                <a:gd name="T16" fmla="*/ 22 w 26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1">
                  <a:moveTo>
                    <a:pt x="22" y="181"/>
                  </a:moveTo>
                  <a:cubicBezTo>
                    <a:pt x="10" y="181"/>
                    <a:pt x="0" y="169"/>
                    <a:pt x="0" y="155"/>
                  </a:cubicBezTo>
                  <a:cubicBezTo>
                    <a:pt x="0" y="26"/>
                    <a:pt x="0" y="26"/>
                    <a:pt x="0" y="26"/>
                  </a:cubicBezTo>
                  <a:cubicBezTo>
                    <a:pt x="0" y="12"/>
                    <a:pt x="10" y="0"/>
                    <a:pt x="22" y="0"/>
                  </a:cubicBezTo>
                  <a:cubicBezTo>
                    <a:pt x="241" y="0"/>
                    <a:pt x="241" y="0"/>
                    <a:pt x="241" y="0"/>
                  </a:cubicBezTo>
                  <a:cubicBezTo>
                    <a:pt x="253" y="0"/>
                    <a:pt x="263" y="12"/>
                    <a:pt x="263" y="26"/>
                  </a:cubicBezTo>
                  <a:cubicBezTo>
                    <a:pt x="263" y="155"/>
                    <a:pt x="263" y="155"/>
                    <a:pt x="263" y="155"/>
                  </a:cubicBezTo>
                  <a:cubicBezTo>
                    <a:pt x="263" y="169"/>
                    <a:pt x="253" y="181"/>
                    <a:pt x="241" y="181"/>
                  </a:cubicBezTo>
                  <a:lnTo>
                    <a:pt x="22"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sp>
          <p:nvSpPr>
            <p:cNvPr id="213" name="Freeform 1232"/>
            <p:cNvSpPr>
              <a:spLocks/>
            </p:cNvSpPr>
            <p:nvPr/>
          </p:nvSpPr>
          <p:spPr bwMode="gray">
            <a:xfrm>
              <a:off x="-1057140" y="3669947"/>
              <a:ext cx="712359" cy="472855"/>
            </a:xfrm>
            <a:custGeom>
              <a:avLst/>
              <a:gdLst>
                <a:gd name="T0" fmla="*/ 225 w 225"/>
                <a:gd name="T1" fmla="*/ 141 h 151"/>
                <a:gd name="T2" fmla="*/ 215 w 225"/>
                <a:gd name="T3" fmla="*/ 151 h 151"/>
                <a:gd name="T4" fmla="*/ 10 w 225"/>
                <a:gd name="T5" fmla="*/ 151 h 151"/>
                <a:gd name="T6" fmla="*/ 0 w 225"/>
                <a:gd name="T7" fmla="*/ 141 h 151"/>
                <a:gd name="T8" fmla="*/ 0 w 225"/>
                <a:gd name="T9" fmla="*/ 10 h 151"/>
                <a:gd name="T10" fmla="*/ 10 w 225"/>
                <a:gd name="T11" fmla="*/ 0 h 151"/>
                <a:gd name="T12" fmla="*/ 215 w 225"/>
                <a:gd name="T13" fmla="*/ 0 h 151"/>
                <a:gd name="T14" fmla="*/ 225 w 225"/>
                <a:gd name="T15" fmla="*/ 10 h 151"/>
                <a:gd name="T16" fmla="*/ 225 w 225"/>
                <a:gd name="T17"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51">
                  <a:moveTo>
                    <a:pt x="225" y="141"/>
                  </a:moveTo>
                  <a:cubicBezTo>
                    <a:pt x="225" y="146"/>
                    <a:pt x="221" y="151"/>
                    <a:pt x="215" y="151"/>
                  </a:cubicBezTo>
                  <a:cubicBezTo>
                    <a:pt x="10" y="151"/>
                    <a:pt x="10" y="151"/>
                    <a:pt x="10" y="151"/>
                  </a:cubicBezTo>
                  <a:cubicBezTo>
                    <a:pt x="4" y="151"/>
                    <a:pt x="0" y="146"/>
                    <a:pt x="0" y="141"/>
                  </a:cubicBezTo>
                  <a:cubicBezTo>
                    <a:pt x="0" y="10"/>
                    <a:pt x="0" y="10"/>
                    <a:pt x="0" y="10"/>
                  </a:cubicBezTo>
                  <a:cubicBezTo>
                    <a:pt x="0" y="4"/>
                    <a:pt x="4" y="0"/>
                    <a:pt x="10" y="0"/>
                  </a:cubicBezTo>
                  <a:cubicBezTo>
                    <a:pt x="215" y="0"/>
                    <a:pt x="215" y="0"/>
                    <a:pt x="215" y="0"/>
                  </a:cubicBezTo>
                  <a:cubicBezTo>
                    <a:pt x="221" y="0"/>
                    <a:pt x="225" y="4"/>
                    <a:pt x="225" y="10"/>
                  </a:cubicBezTo>
                  <a:lnTo>
                    <a:pt x="22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sp>
          <p:nvSpPr>
            <p:cNvPr id="214" name="Oval 1238"/>
            <p:cNvSpPr>
              <a:spLocks noChangeArrowheads="1"/>
            </p:cNvSpPr>
            <p:nvPr/>
          </p:nvSpPr>
          <p:spPr bwMode="gray">
            <a:xfrm rot="16200000">
              <a:off x="-325118" y="3885046"/>
              <a:ext cx="65285" cy="69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grpSp>
      <p:grpSp>
        <p:nvGrpSpPr>
          <p:cNvPr id="177" name="Group 176"/>
          <p:cNvGrpSpPr/>
          <p:nvPr/>
        </p:nvGrpSpPr>
        <p:grpSpPr bwMode="gray">
          <a:xfrm>
            <a:off x="1082106" y="4251681"/>
            <a:ext cx="677225" cy="365086"/>
            <a:chOff x="-1207513" y="5437628"/>
            <a:chExt cx="630883" cy="365001"/>
          </a:xfrm>
          <a:effectLst/>
        </p:grpSpPr>
        <p:sp>
          <p:nvSpPr>
            <p:cNvPr id="206" name="Freeform 1234"/>
            <p:cNvSpPr>
              <a:spLocks/>
            </p:cNvSpPr>
            <p:nvPr/>
          </p:nvSpPr>
          <p:spPr bwMode="gray">
            <a:xfrm rot="16200000">
              <a:off x="-1074572" y="5304687"/>
              <a:ext cx="365001" cy="630883"/>
            </a:xfrm>
            <a:custGeom>
              <a:avLst/>
              <a:gdLst>
                <a:gd name="T0" fmla="*/ 150 w 150"/>
                <a:gd name="T1" fmla="*/ 231 h 253"/>
                <a:gd name="T2" fmla="*/ 129 w 150"/>
                <a:gd name="T3" fmla="*/ 253 h 253"/>
                <a:gd name="T4" fmla="*/ 21 w 150"/>
                <a:gd name="T5" fmla="*/ 253 h 253"/>
                <a:gd name="T6" fmla="*/ 0 w 150"/>
                <a:gd name="T7" fmla="*/ 231 h 253"/>
                <a:gd name="T8" fmla="*/ 0 w 150"/>
                <a:gd name="T9" fmla="*/ 22 h 253"/>
                <a:gd name="T10" fmla="*/ 21 w 150"/>
                <a:gd name="T11" fmla="*/ 0 h 253"/>
                <a:gd name="T12" fmla="*/ 129 w 150"/>
                <a:gd name="T13" fmla="*/ 0 h 253"/>
                <a:gd name="T14" fmla="*/ 150 w 150"/>
                <a:gd name="T15" fmla="*/ 22 h 253"/>
                <a:gd name="T16" fmla="*/ 150 w 150"/>
                <a:gd name="T17" fmla="*/ 23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53">
                  <a:moveTo>
                    <a:pt x="150" y="231"/>
                  </a:moveTo>
                  <a:cubicBezTo>
                    <a:pt x="150" y="243"/>
                    <a:pt x="141" y="253"/>
                    <a:pt x="129" y="253"/>
                  </a:cubicBezTo>
                  <a:cubicBezTo>
                    <a:pt x="21" y="253"/>
                    <a:pt x="21" y="253"/>
                    <a:pt x="21" y="253"/>
                  </a:cubicBezTo>
                  <a:cubicBezTo>
                    <a:pt x="9" y="253"/>
                    <a:pt x="0" y="243"/>
                    <a:pt x="0" y="231"/>
                  </a:cubicBezTo>
                  <a:cubicBezTo>
                    <a:pt x="0" y="22"/>
                    <a:pt x="0" y="22"/>
                    <a:pt x="0" y="22"/>
                  </a:cubicBezTo>
                  <a:cubicBezTo>
                    <a:pt x="0" y="10"/>
                    <a:pt x="9" y="0"/>
                    <a:pt x="21" y="0"/>
                  </a:cubicBezTo>
                  <a:cubicBezTo>
                    <a:pt x="129" y="0"/>
                    <a:pt x="129" y="0"/>
                    <a:pt x="129" y="0"/>
                  </a:cubicBezTo>
                  <a:cubicBezTo>
                    <a:pt x="141" y="0"/>
                    <a:pt x="150" y="10"/>
                    <a:pt x="150" y="22"/>
                  </a:cubicBezTo>
                  <a:lnTo>
                    <a:pt x="150" y="2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sp>
          <p:nvSpPr>
            <p:cNvPr id="207" name="Rectangle 1233"/>
            <p:cNvSpPr>
              <a:spLocks noChangeArrowheads="1"/>
            </p:cNvSpPr>
            <p:nvPr/>
          </p:nvSpPr>
          <p:spPr bwMode="gray">
            <a:xfrm>
              <a:off x="-1169233" y="5599677"/>
              <a:ext cx="45719" cy="509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sp>
          <p:nvSpPr>
            <p:cNvPr id="208" name="Rectangle 1236"/>
            <p:cNvSpPr>
              <a:spLocks noChangeArrowheads="1"/>
            </p:cNvSpPr>
            <p:nvPr/>
          </p:nvSpPr>
          <p:spPr bwMode="gray">
            <a:xfrm rot="16200000">
              <a:off x="-1047121" y="5428759"/>
              <a:ext cx="308618" cy="3852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grpSp>
          <p:nvGrpSpPr>
            <p:cNvPr id="209" name="Group 208"/>
            <p:cNvGrpSpPr/>
            <p:nvPr/>
          </p:nvGrpSpPr>
          <p:grpSpPr bwMode="gray">
            <a:xfrm>
              <a:off x="-668172" y="5508578"/>
              <a:ext cx="45719" cy="202664"/>
              <a:chOff x="-658646" y="5483298"/>
              <a:chExt cx="47124" cy="208892"/>
            </a:xfrm>
          </p:grpSpPr>
          <p:sp>
            <p:nvSpPr>
              <p:cNvPr id="210" name="Freeform 1235"/>
              <p:cNvSpPr>
                <a:spLocks/>
              </p:cNvSpPr>
              <p:nvPr/>
            </p:nvSpPr>
            <p:spPr bwMode="gray">
              <a:xfrm rot="16200000">
                <a:off x="-707848" y="5597269"/>
                <a:ext cx="144123" cy="45719"/>
              </a:xfrm>
              <a:custGeom>
                <a:avLst/>
                <a:gdLst>
                  <a:gd name="T0" fmla="*/ 36 w 36"/>
                  <a:gd name="T1" fmla="*/ 5 h 11"/>
                  <a:gd name="T2" fmla="*/ 31 w 36"/>
                  <a:gd name="T3" fmla="*/ 11 h 11"/>
                  <a:gd name="T4" fmla="*/ 6 w 36"/>
                  <a:gd name="T5" fmla="*/ 11 h 11"/>
                  <a:gd name="T6" fmla="*/ 0 w 36"/>
                  <a:gd name="T7" fmla="*/ 5 h 11"/>
                  <a:gd name="T8" fmla="*/ 0 w 36"/>
                  <a:gd name="T9" fmla="*/ 5 h 11"/>
                  <a:gd name="T10" fmla="*/ 6 w 36"/>
                  <a:gd name="T11" fmla="*/ 0 h 11"/>
                  <a:gd name="T12" fmla="*/ 31 w 36"/>
                  <a:gd name="T13" fmla="*/ 0 h 11"/>
                  <a:gd name="T14" fmla="*/ 36 w 36"/>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1">
                    <a:moveTo>
                      <a:pt x="36" y="5"/>
                    </a:moveTo>
                    <a:cubicBezTo>
                      <a:pt x="36" y="8"/>
                      <a:pt x="34" y="11"/>
                      <a:pt x="31" y="11"/>
                    </a:cubicBezTo>
                    <a:cubicBezTo>
                      <a:pt x="6" y="11"/>
                      <a:pt x="6" y="11"/>
                      <a:pt x="6" y="11"/>
                    </a:cubicBezTo>
                    <a:cubicBezTo>
                      <a:pt x="3" y="11"/>
                      <a:pt x="0" y="8"/>
                      <a:pt x="0" y="5"/>
                    </a:cubicBezTo>
                    <a:cubicBezTo>
                      <a:pt x="0" y="5"/>
                      <a:pt x="0" y="5"/>
                      <a:pt x="0" y="5"/>
                    </a:cubicBezTo>
                    <a:cubicBezTo>
                      <a:pt x="0" y="2"/>
                      <a:pt x="3" y="0"/>
                      <a:pt x="6" y="0"/>
                    </a:cubicBezTo>
                    <a:cubicBezTo>
                      <a:pt x="31" y="0"/>
                      <a:pt x="31" y="0"/>
                      <a:pt x="31" y="0"/>
                    </a:cubicBezTo>
                    <a:cubicBezTo>
                      <a:pt x="34" y="0"/>
                      <a:pt x="36" y="2"/>
                      <a:pt x="3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sp>
            <p:nvSpPr>
              <p:cNvPr id="211" name="Oval 1237"/>
              <p:cNvSpPr>
                <a:spLocks noChangeArrowheads="1"/>
              </p:cNvSpPr>
              <p:nvPr/>
            </p:nvSpPr>
            <p:spPr bwMode="gray">
              <a:xfrm rot="16200000">
                <a:off x="-657747" y="5482792"/>
                <a:ext cx="45719" cy="467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7672"/>
                <a:endParaRPr lang="en-US" dirty="0">
                  <a:solidFill>
                    <a:srgbClr val="000000"/>
                  </a:solidFill>
                </a:endParaRPr>
              </a:p>
            </p:txBody>
          </p:sp>
        </p:grpSp>
      </p:grpSp>
      <p:grpSp>
        <p:nvGrpSpPr>
          <p:cNvPr id="178" name="Group 177"/>
          <p:cNvGrpSpPr/>
          <p:nvPr/>
        </p:nvGrpSpPr>
        <p:grpSpPr bwMode="gray">
          <a:xfrm>
            <a:off x="2514555" y="2467345"/>
            <a:ext cx="7825932" cy="2081711"/>
            <a:chOff x="1594909" y="2841505"/>
            <a:chExt cx="6583895" cy="2081229"/>
          </a:xfrm>
          <a:effectLst/>
        </p:grpSpPr>
        <p:sp>
          <p:nvSpPr>
            <p:cNvPr id="179" name="TextBox 178"/>
            <p:cNvSpPr txBox="1"/>
            <p:nvPr/>
          </p:nvSpPr>
          <p:spPr bwMode="gray">
            <a:xfrm>
              <a:off x="1594909" y="2841505"/>
              <a:ext cx="6583895" cy="2081229"/>
            </a:xfrm>
            <a:prstGeom prst="rect">
              <a:avLst/>
            </a:prstGeom>
            <a:solidFill>
              <a:schemeClr val="tx2">
                <a:lumMod val="20000"/>
                <a:lumOff val="80000"/>
              </a:schemeClr>
            </a:solidFill>
          </p:spPr>
          <p:txBody>
            <a:bodyPr wrap="square" lIns="45720" tIns="45720" rIns="45720" bIns="45720" rtlCol="0">
              <a:noAutofit/>
            </a:bodyPr>
            <a:lstStyle>
              <a:defPPr>
                <a:defRPr lang="de-DE"/>
              </a:defPPr>
              <a:lvl1pPr fontAlgn="base">
                <a:spcBef>
                  <a:spcPct val="50000"/>
                </a:spcBef>
                <a:spcAft>
                  <a:spcPct val="0"/>
                </a:spcAft>
                <a:buClr>
                  <a:srgbClr val="F0AB00"/>
                </a:buClr>
                <a:buSzPct val="80000"/>
                <a:defRPr sz="1000" kern="0">
                  <a:ea typeface="Arial Unicode MS" pitchFamily="34" charset="-128"/>
                  <a:cs typeface="Arial Unicode MS" pitchFamily="34" charset="-128"/>
                </a:defRPr>
              </a:lvl1pPr>
            </a:lstStyle>
            <a:p>
              <a:pPr algn="ctr" defTabSz="1087672"/>
              <a:r>
                <a:rPr lang="en-US" sz="1700" b="1" dirty="0">
                  <a:solidFill>
                    <a:srgbClr val="0076CB">
                      <a:lumMod val="50000"/>
                    </a:srgbClr>
                  </a:solidFill>
                </a:rPr>
                <a:t>SAP HANA Platform</a:t>
              </a:r>
            </a:p>
          </p:txBody>
        </p:sp>
        <p:grpSp>
          <p:nvGrpSpPr>
            <p:cNvPr id="180" name="Group 179"/>
            <p:cNvGrpSpPr/>
            <p:nvPr/>
          </p:nvGrpSpPr>
          <p:grpSpPr bwMode="gray">
            <a:xfrm>
              <a:off x="1723993" y="3137637"/>
              <a:ext cx="6327286" cy="1598145"/>
              <a:chOff x="1723993" y="3137637"/>
              <a:chExt cx="6327286" cy="1598145"/>
            </a:xfrm>
          </p:grpSpPr>
          <p:sp>
            <p:nvSpPr>
              <p:cNvPr id="181" name="TextBox 180"/>
              <p:cNvSpPr txBox="1"/>
              <p:nvPr/>
            </p:nvSpPr>
            <p:spPr bwMode="gray">
              <a:xfrm>
                <a:off x="1723993" y="3137637"/>
                <a:ext cx="6327286" cy="325555"/>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SQL, </a:t>
                </a:r>
                <a:r>
                  <a:rPr lang="en-US" sz="1200" b="1" dirty="0" err="1">
                    <a:solidFill>
                      <a:srgbClr val="FFFFFF"/>
                    </a:solidFill>
                  </a:rPr>
                  <a:t>SQLScript</a:t>
                </a:r>
                <a:r>
                  <a:rPr lang="en-US" sz="1200" b="1" dirty="0">
                    <a:solidFill>
                      <a:srgbClr val="FFFFFF"/>
                    </a:solidFill>
                  </a:rPr>
                  <a:t>, JavaScript</a:t>
                </a:r>
              </a:p>
            </p:txBody>
          </p:sp>
          <p:sp>
            <p:nvSpPr>
              <p:cNvPr id="182" name="TextBox 181"/>
              <p:cNvSpPr txBox="1"/>
              <p:nvPr/>
            </p:nvSpPr>
            <p:spPr bwMode="gray">
              <a:xfrm>
                <a:off x="1723993" y="4410227"/>
                <a:ext cx="6327286" cy="325555"/>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Integration Services</a:t>
                </a:r>
              </a:p>
            </p:txBody>
          </p:sp>
          <p:grpSp>
            <p:nvGrpSpPr>
              <p:cNvPr id="183" name="Group 182"/>
              <p:cNvGrpSpPr/>
              <p:nvPr/>
            </p:nvGrpSpPr>
            <p:grpSpPr bwMode="gray">
              <a:xfrm>
                <a:off x="1723993" y="3527033"/>
                <a:ext cx="6327286" cy="828253"/>
                <a:chOff x="1723993" y="3527033"/>
                <a:chExt cx="6327286" cy="828253"/>
              </a:xfrm>
            </p:grpSpPr>
            <p:sp>
              <p:nvSpPr>
                <p:cNvPr id="184" name="TextBox 183"/>
                <p:cNvSpPr txBox="1"/>
                <p:nvPr/>
              </p:nvSpPr>
              <p:spPr bwMode="gray">
                <a:xfrm>
                  <a:off x="1723993" y="3528162"/>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Spatial</a:t>
                  </a:r>
                </a:p>
              </p:txBody>
            </p:sp>
            <p:sp>
              <p:nvSpPr>
                <p:cNvPr id="185" name="TextBox 184"/>
                <p:cNvSpPr txBox="1"/>
                <p:nvPr/>
              </p:nvSpPr>
              <p:spPr bwMode="gray">
                <a:xfrm>
                  <a:off x="1723993" y="3964446"/>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Business Function Library</a:t>
                  </a:r>
                </a:p>
              </p:txBody>
            </p:sp>
            <p:sp>
              <p:nvSpPr>
                <p:cNvPr id="186" name="TextBox 185"/>
                <p:cNvSpPr txBox="1"/>
                <p:nvPr/>
              </p:nvSpPr>
              <p:spPr bwMode="gray">
                <a:xfrm>
                  <a:off x="3001149" y="3527033"/>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Search</a:t>
                  </a:r>
                </a:p>
              </p:txBody>
            </p:sp>
            <p:sp>
              <p:nvSpPr>
                <p:cNvPr id="194" name="TextBox 193"/>
                <p:cNvSpPr txBox="1"/>
                <p:nvPr/>
              </p:nvSpPr>
              <p:spPr bwMode="gray">
                <a:xfrm>
                  <a:off x="4267846" y="3527210"/>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Text Mining</a:t>
                  </a:r>
                </a:p>
              </p:txBody>
            </p:sp>
            <p:sp>
              <p:nvSpPr>
                <p:cNvPr id="196" name="TextBox 195"/>
                <p:cNvSpPr txBox="1"/>
                <p:nvPr/>
              </p:nvSpPr>
              <p:spPr bwMode="gray">
                <a:xfrm>
                  <a:off x="3001149" y="3964446"/>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defPPr>
                    <a:defRPr lang="de-DE"/>
                  </a:defPPr>
                  <a:lvl1pPr algn="ctr" defTabSz="1087672">
                    <a:defRPr sz="1200" b="1">
                      <a:solidFill>
                        <a:srgbClr val="FFFFFF"/>
                      </a:solidFill>
                    </a:defRPr>
                  </a:lvl1pPr>
                </a:lstStyle>
                <a:p>
                  <a:r>
                    <a:rPr lang="en-US" dirty="0"/>
                    <a:t>Predictive Analysis Library</a:t>
                  </a:r>
                </a:p>
              </p:txBody>
            </p:sp>
            <p:sp>
              <p:nvSpPr>
                <p:cNvPr id="201" name="TextBox 200"/>
                <p:cNvSpPr txBox="1"/>
                <p:nvPr/>
              </p:nvSpPr>
              <p:spPr bwMode="gray">
                <a:xfrm>
                  <a:off x="4271021" y="3964446"/>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Database</a:t>
                  </a:r>
                  <a:br>
                    <a:rPr lang="en-US" sz="1200" b="1" dirty="0">
                      <a:solidFill>
                        <a:srgbClr val="FFFFFF"/>
                      </a:solidFill>
                    </a:rPr>
                  </a:br>
                  <a:r>
                    <a:rPr lang="en-US" sz="1200" b="1" dirty="0">
                      <a:solidFill>
                        <a:srgbClr val="FFFFFF"/>
                      </a:solidFill>
                    </a:rPr>
                    <a:t>Services</a:t>
                  </a:r>
                </a:p>
              </p:txBody>
            </p:sp>
            <p:sp>
              <p:nvSpPr>
                <p:cNvPr id="202" name="TextBox 201"/>
                <p:cNvSpPr txBox="1"/>
                <p:nvPr/>
              </p:nvSpPr>
              <p:spPr bwMode="gray">
                <a:xfrm>
                  <a:off x="5533895" y="3527210"/>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Stored Procedure &amp; Data Models</a:t>
                  </a:r>
                </a:p>
              </p:txBody>
            </p:sp>
            <p:sp>
              <p:nvSpPr>
                <p:cNvPr id="203" name="TextBox 202"/>
                <p:cNvSpPr txBox="1"/>
                <p:nvPr/>
              </p:nvSpPr>
              <p:spPr bwMode="gray">
                <a:xfrm>
                  <a:off x="5534009" y="3964446"/>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Planning Engine</a:t>
                  </a:r>
                </a:p>
              </p:txBody>
            </p:sp>
            <p:sp>
              <p:nvSpPr>
                <p:cNvPr id="204" name="TextBox 203"/>
                <p:cNvSpPr txBox="1"/>
                <p:nvPr/>
              </p:nvSpPr>
              <p:spPr bwMode="gray">
                <a:xfrm>
                  <a:off x="6806647" y="3964446"/>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Rules Engine</a:t>
                  </a:r>
                </a:p>
              </p:txBody>
            </p:sp>
            <p:sp>
              <p:nvSpPr>
                <p:cNvPr id="205" name="TextBox 204"/>
                <p:cNvSpPr txBox="1"/>
                <p:nvPr/>
              </p:nvSpPr>
              <p:spPr bwMode="gray">
                <a:xfrm>
                  <a:off x="6806647" y="3528162"/>
                  <a:ext cx="1244632" cy="390840"/>
                </a:xfrm>
                <a:prstGeom prst="rect">
                  <a:avLst/>
                </a:prstGeom>
                <a:solidFill>
                  <a:schemeClr val="tx2"/>
                </a:solidFill>
                <a:ln cap="rnd">
                  <a:solidFill>
                    <a:schemeClr val="bg1"/>
                  </a:solidFill>
                </a:ln>
                <a:effectLst>
                  <a:softEdge rad="0"/>
                </a:effectLst>
              </p:spPr>
              <p:txBody>
                <a:bodyPr wrap="square" lIns="45720" tIns="45720" rIns="45720" bIns="45720" rtlCol="0" anchor="ctr" anchorCtr="0">
                  <a:noAutofit/>
                </a:bodyPr>
                <a:lstStyle/>
                <a:p>
                  <a:pPr algn="ctr" defTabSz="1087672"/>
                  <a:r>
                    <a:rPr lang="en-US" sz="1200" b="1" dirty="0">
                      <a:solidFill>
                        <a:srgbClr val="FFFFFF"/>
                      </a:solidFill>
                    </a:rPr>
                    <a:t>Application &amp; UI Services </a:t>
                  </a:r>
                </a:p>
              </p:txBody>
            </p:sp>
          </p:grpSp>
        </p:grpSp>
      </p:grpSp>
      <p:sp>
        <p:nvSpPr>
          <p:cNvPr id="58" name="Rectangle 57"/>
          <p:cNvSpPr/>
          <p:nvPr/>
        </p:nvSpPr>
        <p:spPr bwMode="gray">
          <a:xfrm>
            <a:off x="444783" y="0"/>
            <a:ext cx="11305630" cy="150642"/>
          </a:xfrm>
          <a:prstGeom prst="rect">
            <a:avLst/>
          </a:prstGeom>
          <a:solidFill>
            <a:schemeClr val="accent1"/>
          </a:solidFill>
          <a:ln w="6350" algn="ctr">
            <a:noFill/>
            <a:miter lim="800000"/>
            <a:headEnd/>
            <a:tailEnd/>
          </a:ln>
        </p:spPr>
        <p:txBody>
          <a:bodyPr lIns="107053" tIns="85643" rIns="107053" bIns="85643" rtlCol="0" anchor="ctr"/>
          <a:lstStyle/>
          <a:p>
            <a:pPr algn="ctr" defTabSz="1087672"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nvGrpSpPr>
          <p:cNvPr id="2" name="Group 1"/>
          <p:cNvGrpSpPr/>
          <p:nvPr/>
        </p:nvGrpSpPr>
        <p:grpSpPr bwMode="gray">
          <a:xfrm>
            <a:off x="324001" y="5286188"/>
            <a:ext cx="11545199" cy="1009069"/>
            <a:chOff x="242937" y="5446735"/>
            <a:chExt cx="8656645" cy="1008835"/>
          </a:xfrm>
          <a:solidFill>
            <a:schemeClr val="accent1"/>
          </a:solidFill>
        </p:grpSpPr>
        <p:sp>
          <p:nvSpPr>
            <p:cNvPr id="79" name="Rounded Rectangle 78"/>
            <p:cNvSpPr/>
            <p:nvPr/>
          </p:nvSpPr>
          <p:spPr bwMode="gray">
            <a:xfrm>
              <a:off x="242937" y="5446735"/>
              <a:ext cx="8656645" cy="1008835"/>
            </a:xfrm>
            <a:prstGeom prst="roundRect">
              <a:avLst>
                <a:gd name="adj" fmla="val 4586"/>
              </a:avLst>
            </a:prstGeom>
            <a:grpFill/>
            <a:ln w="12700">
              <a:noFill/>
            </a:ln>
          </p:spPr>
          <p:txBody>
            <a:bodyPr wrap="square" rtlCol="0" anchor="ctr" anchorCtr="1">
              <a:noAutofit/>
            </a:bodyPr>
            <a:lstStyle/>
            <a:p>
              <a:pPr algn="ctr" defTabSz="1087672"/>
              <a:endParaRPr lang="en-US" sz="1400" dirty="0">
                <a:cs typeface="Arial"/>
              </a:endParaRPr>
            </a:p>
          </p:txBody>
        </p:sp>
        <p:sp>
          <p:nvSpPr>
            <p:cNvPr id="21" name="Rectangle 20"/>
            <p:cNvSpPr/>
            <p:nvPr/>
          </p:nvSpPr>
          <p:spPr bwMode="gray">
            <a:xfrm>
              <a:off x="378215" y="5658104"/>
              <a:ext cx="8329274" cy="615410"/>
            </a:xfrm>
            <a:prstGeom prst="rect">
              <a:avLst/>
            </a:prstGeom>
            <a:grpFill/>
          </p:spPr>
          <p:txBody>
            <a:bodyPr wrap="square">
              <a:spAutoFit/>
            </a:bodyPr>
            <a:lstStyle/>
            <a:p>
              <a:pPr algn="ctr" defTabSz="1087672"/>
              <a:r>
                <a:rPr lang="en-US" sz="1700" dirty="0"/>
                <a:t>SAP HANA</a:t>
              </a:r>
              <a:r>
                <a:rPr lang="zh-CN" altLang="en-US" sz="1700" dirty="0"/>
                <a:t>数据平台联合数据库、数据处理以及应用服务功能于一体，提供丰富的算法库包括预测、计划、文本、空间、地图等多种数学算法，</a:t>
              </a:r>
              <a:r>
                <a:rPr lang="en-US" sz="1700" dirty="0"/>
                <a:t> </a:t>
              </a:r>
              <a:r>
                <a:rPr lang="zh-CN" altLang="en-US" sz="1700" dirty="0"/>
                <a:t>内置的商用分析引擎同时提供实时的报表服务。</a:t>
              </a:r>
              <a:endParaRPr lang="en-US" sz="1700" dirty="0"/>
            </a:p>
          </p:txBody>
        </p:sp>
      </p:grpSp>
      <p:sp>
        <p:nvSpPr>
          <p:cNvPr id="3" name="Title 2"/>
          <p:cNvSpPr>
            <a:spLocks noGrp="1"/>
          </p:cNvSpPr>
          <p:nvPr>
            <p:ph type="title"/>
          </p:nvPr>
        </p:nvSpPr>
        <p:spPr bwMode="gray"/>
        <p:txBody>
          <a:bodyPr/>
          <a:lstStyle/>
          <a:p>
            <a:r>
              <a:rPr lang="en-US" dirty="0"/>
              <a:t>SAP HANA </a:t>
            </a:r>
            <a:r>
              <a:rPr lang="zh-CN" altLang="en-US" dirty="0">
                <a:latin typeface="微软雅黑" panose="020B0503020204020204" pitchFamily="34" charset="-122"/>
                <a:ea typeface="微软雅黑" panose="020B0503020204020204" pitchFamily="34" charset="-122"/>
              </a:rPr>
              <a:t>内存计算架构</a:t>
            </a:r>
            <a:endParaRPr lang="en-US" dirty="0"/>
          </a:p>
        </p:txBody>
      </p:sp>
    </p:spTree>
    <p:extLst>
      <p:ext uri="{BB962C8B-B14F-4D97-AF65-F5344CB8AC3E}">
        <p14:creationId xmlns:p14="http://schemas.microsoft.com/office/powerpoint/2010/main" val="210390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应用与平台</a:t>
            </a:r>
            <a:br>
              <a:rPr lang="en-US" altLang="zh-CN" dirty="0">
                <a:latin typeface="微软雅黑" panose="020B0503020204020204" pitchFamily="34" charset="-122"/>
                <a:ea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rPr>
              <a:t>看事物的不同角度</a:t>
            </a:r>
            <a:endParaRPr lang="en-US" b="0" dirty="0">
              <a:latin typeface="微软雅黑" panose="020B0503020204020204" pitchFamily="34" charset="-122"/>
              <a:ea typeface="微软雅黑" panose="020B0503020204020204" pitchFamily="34" charset="-122"/>
            </a:endParaRPr>
          </a:p>
        </p:txBody>
      </p:sp>
      <p:sp>
        <p:nvSpPr>
          <p:cNvPr id="7" name="Freeform 5"/>
          <p:cNvSpPr>
            <a:spLocks/>
          </p:cNvSpPr>
          <p:nvPr/>
        </p:nvSpPr>
        <p:spPr bwMode="auto">
          <a:xfrm>
            <a:off x="5297620" y="2759714"/>
            <a:ext cx="2596163" cy="2450080"/>
          </a:xfrm>
          <a:custGeom>
            <a:avLst/>
            <a:gdLst>
              <a:gd name="T0" fmla="*/ 1256708 w 2117"/>
              <a:gd name="T1" fmla="*/ 1022585 h 1775"/>
              <a:gd name="T2" fmla="*/ 1256708 w 2117"/>
              <a:gd name="T3" fmla="*/ 1047426 h 1775"/>
              <a:gd name="T4" fmla="*/ 1250578 w 2117"/>
              <a:gd name="T5" fmla="*/ 1128846 h 1775"/>
              <a:gd name="T6" fmla="*/ 1244447 w 2117"/>
              <a:gd name="T7" fmla="*/ 1208886 h 1775"/>
              <a:gd name="T8" fmla="*/ 1227282 w 2117"/>
              <a:gd name="T9" fmla="*/ 1290307 h 1775"/>
              <a:gd name="T10" fmla="*/ 1203987 w 2117"/>
              <a:gd name="T11" fmla="*/ 1377247 h 1775"/>
              <a:gd name="T12" fmla="*/ 1168432 w 2117"/>
              <a:gd name="T13" fmla="*/ 1457288 h 1775"/>
              <a:gd name="T14" fmla="*/ 1121842 w 2117"/>
              <a:gd name="T15" fmla="*/ 1549748 h 1775"/>
              <a:gd name="T16" fmla="*/ 1062991 w 2117"/>
              <a:gd name="T17" fmla="*/ 1643589 h 1775"/>
              <a:gd name="T18" fmla="*/ 1010271 w 2117"/>
              <a:gd name="T19" fmla="*/ 1711209 h 1775"/>
              <a:gd name="T20" fmla="*/ 945290 w 2117"/>
              <a:gd name="T21" fmla="*/ 1792630 h 1775"/>
              <a:gd name="T22" fmla="*/ 839849 w 2117"/>
              <a:gd name="T23" fmla="*/ 1885090 h 1775"/>
              <a:gd name="T24" fmla="*/ 728278 w 2117"/>
              <a:gd name="T25" fmla="*/ 1972031 h 1775"/>
              <a:gd name="T26" fmla="*/ 604446 w 2117"/>
              <a:gd name="T27" fmla="*/ 2039651 h 1775"/>
              <a:gd name="T28" fmla="*/ 469580 w 2117"/>
              <a:gd name="T29" fmla="*/ 2089331 h 1775"/>
              <a:gd name="T30" fmla="*/ 328583 w 2117"/>
              <a:gd name="T31" fmla="*/ 2126591 h 1775"/>
              <a:gd name="T32" fmla="*/ 187587 w 2117"/>
              <a:gd name="T33" fmla="*/ 2145911 h 1775"/>
              <a:gd name="T34" fmla="*/ 0 w 2117"/>
              <a:gd name="T35" fmla="*/ 2139011 h 1775"/>
              <a:gd name="T36" fmla="*/ 46590 w 2117"/>
              <a:gd name="T37" fmla="*/ 2176272 h 1775"/>
              <a:gd name="T38" fmla="*/ 240307 w 2117"/>
              <a:gd name="T39" fmla="*/ 2307372 h 1775"/>
              <a:gd name="T40" fmla="*/ 452415 w 2117"/>
              <a:gd name="T41" fmla="*/ 2394313 h 1775"/>
              <a:gd name="T42" fmla="*/ 669427 w 2117"/>
              <a:gd name="T43" fmla="*/ 2437093 h 1775"/>
              <a:gd name="T44" fmla="*/ 892569 w 2117"/>
              <a:gd name="T45" fmla="*/ 2449513 h 1775"/>
              <a:gd name="T46" fmla="*/ 1115711 w 2117"/>
              <a:gd name="T47" fmla="*/ 2424673 h 1775"/>
              <a:gd name="T48" fmla="*/ 1326593 w 2117"/>
              <a:gd name="T49" fmla="*/ 2362573 h 1775"/>
              <a:gd name="T50" fmla="*/ 1520310 w 2117"/>
              <a:gd name="T51" fmla="*/ 2270112 h 1775"/>
              <a:gd name="T52" fmla="*/ 1661307 w 2117"/>
              <a:gd name="T53" fmla="*/ 2183172 h 1775"/>
              <a:gd name="T54" fmla="*/ 1766747 w 2117"/>
              <a:gd name="T55" fmla="*/ 2089331 h 1775"/>
              <a:gd name="T56" fmla="*/ 1890579 w 2117"/>
              <a:gd name="T57" fmla="*/ 1959611 h 1775"/>
              <a:gd name="T58" fmla="*/ 1996020 w 2117"/>
              <a:gd name="T59" fmla="*/ 1810570 h 1775"/>
              <a:gd name="T60" fmla="*/ 2078166 w 2117"/>
              <a:gd name="T61" fmla="*/ 1656009 h 1775"/>
              <a:gd name="T62" fmla="*/ 2143147 w 2117"/>
              <a:gd name="T63" fmla="*/ 1501448 h 1775"/>
              <a:gd name="T64" fmla="*/ 2189737 w 2117"/>
              <a:gd name="T65" fmla="*/ 1345507 h 1775"/>
              <a:gd name="T66" fmla="*/ 2219162 w 2117"/>
              <a:gd name="T67" fmla="*/ 1196466 h 1775"/>
              <a:gd name="T68" fmla="*/ 2231423 w 2117"/>
              <a:gd name="T69" fmla="*/ 1022585 h 1775"/>
              <a:gd name="T70" fmla="*/ 1743452 w 2117"/>
              <a:gd name="T71" fmla="*/ 0 h 17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17"/>
              <a:gd name="T109" fmla="*/ 0 h 1775"/>
              <a:gd name="T110" fmla="*/ 2117 w 2117"/>
              <a:gd name="T111" fmla="*/ 1775 h 17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17" h="1775">
                <a:moveTo>
                  <a:pt x="728" y="741"/>
                </a:moveTo>
                <a:lnTo>
                  <a:pt x="1025" y="741"/>
                </a:lnTo>
                <a:lnTo>
                  <a:pt x="1025" y="759"/>
                </a:lnTo>
                <a:lnTo>
                  <a:pt x="1025" y="786"/>
                </a:lnTo>
                <a:lnTo>
                  <a:pt x="1020" y="818"/>
                </a:lnTo>
                <a:lnTo>
                  <a:pt x="1020" y="845"/>
                </a:lnTo>
                <a:lnTo>
                  <a:pt x="1015" y="876"/>
                </a:lnTo>
                <a:lnTo>
                  <a:pt x="1010" y="903"/>
                </a:lnTo>
                <a:lnTo>
                  <a:pt x="1001" y="935"/>
                </a:lnTo>
                <a:lnTo>
                  <a:pt x="991" y="966"/>
                </a:lnTo>
                <a:lnTo>
                  <a:pt x="982" y="998"/>
                </a:lnTo>
                <a:lnTo>
                  <a:pt x="967" y="1025"/>
                </a:lnTo>
                <a:lnTo>
                  <a:pt x="953" y="1056"/>
                </a:lnTo>
                <a:lnTo>
                  <a:pt x="934" y="1092"/>
                </a:lnTo>
                <a:lnTo>
                  <a:pt x="915" y="1123"/>
                </a:lnTo>
                <a:lnTo>
                  <a:pt x="895" y="1155"/>
                </a:lnTo>
                <a:lnTo>
                  <a:pt x="867" y="1191"/>
                </a:lnTo>
                <a:lnTo>
                  <a:pt x="824" y="1240"/>
                </a:lnTo>
                <a:lnTo>
                  <a:pt x="809" y="1258"/>
                </a:lnTo>
                <a:lnTo>
                  <a:pt x="771" y="1299"/>
                </a:lnTo>
                <a:lnTo>
                  <a:pt x="728" y="1335"/>
                </a:lnTo>
                <a:lnTo>
                  <a:pt x="685" y="1366"/>
                </a:lnTo>
                <a:lnTo>
                  <a:pt x="642" y="1398"/>
                </a:lnTo>
                <a:lnTo>
                  <a:pt x="594" y="1429"/>
                </a:lnTo>
                <a:lnTo>
                  <a:pt x="541" y="1451"/>
                </a:lnTo>
                <a:lnTo>
                  <a:pt x="493" y="1478"/>
                </a:lnTo>
                <a:lnTo>
                  <a:pt x="436" y="1496"/>
                </a:lnTo>
                <a:lnTo>
                  <a:pt x="383" y="1514"/>
                </a:lnTo>
                <a:lnTo>
                  <a:pt x="325" y="1528"/>
                </a:lnTo>
                <a:lnTo>
                  <a:pt x="268" y="1541"/>
                </a:lnTo>
                <a:lnTo>
                  <a:pt x="211" y="1550"/>
                </a:lnTo>
                <a:lnTo>
                  <a:pt x="153" y="1555"/>
                </a:lnTo>
                <a:lnTo>
                  <a:pt x="91" y="1555"/>
                </a:lnTo>
                <a:lnTo>
                  <a:pt x="0" y="1550"/>
                </a:lnTo>
                <a:lnTo>
                  <a:pt x="38" y="1577"/>
                </a:lnTo>
                <a:lnTo>
                  <a:pt x="115" y="1631"/>
                </a:lnTo>
                <a:lnTo>
                  <a:pt x="196" y="1672"/>
                </a:lnTo>
                <a:lnTo>
                  <a:pt x="282" y="1708"/>
                </a:lnTo>
                <a:lnTo>
                  <a:pt x="369" y="1735"/>
                </a:lnTo>
                <a:lnTo>
                  <a:pt x="455" y="1757"/>
                </a:lnTo>
                <a:lnTo>
                  <a:pt x="546" y="1766"/>
                </a:lnTo>
                <a:lnTo>
                  <a:pt x="637" y="1775"/>
                </a:lnTo>
                <a:lnTo>
                  <a:pt x="728" y="1775"/>
                </a:lnTo>
                <a:lnTo>
                  <a:pt x="819" y="1771"/>
                </a:lnTo>
                <a:lnTo>
                  <a:pt x="910" y="1757"/>
                </a:lnTo>
                <a:lnTo>
                  <a:pt x="996" y="1739"/>
                </a:lnTo>
                <a:lnTo>
                  <a:pt x="1082" y="1712"/>
                </a:lnTo>
                <a:lnTo>
                  <a:pt x="1164" y="1681"/>
                </a:lnTo>
                <a:lnTo>
                  <a:pt x="1240" y="1645"/>
                </a:lnTo>
                <a:lnTo>
                  <a:pt x="1355" y="1582"/>
                </a:lnTo>
                <a:lnTo>
                  <a:pt x="1384" y="1559"/>
                </a:lnTo>
                <a:lnTo>
                  <a:pt x="1441" y="1514"/>
                </a:lnTo>
                <a:lnTo>
                  <a:pt x="1494" y="1469"/>
                </a:lnTo>
                <a:lnTo>
                  <a:pt x="1542" y="1420"/>
                </a:lnTo>
                <a:lnTo>
                  <a:pt x="1590" y="1366"/>
                </a:lnTo>
                <a:lnTo>
                  <a:pt x="1628" y="1312"/>
                </a:lnTo>
                <a:lnTo>
                  <a:pt x="1666" y="1258"/>
                </a:lnTo>
                <a:lnTo>
                  <a:pt x="1695" y="1200"/>
                </a:lnTo>
                <a:lnTo>
                  <a:pt x="1724" y="1146"/>
                </a:lnTo>
                <a:lnTo>
                  <a:pt x="1748" y="1088"/>
                </a:lnTo>
                <a:lnTo>
                  <a:pt x="1767" y="1034"/>
                </a:lnTo>
                <a:lnTo>
                  <a:pt x="1786" y="975"/>
                </a:lnTo>
                <a:lnTo>
                  <a:pt x="1801" y="921"/>
                </a:lnTo>
                <a:lnTo>
                  <a:pt x="1810" y="867"/>
                </a:lnTo>
                <a:lnTo>
                  <a:pt x="1815" y="818"/>
                </a:lnTo>
                <a:lnTo>
                  <a:pt x="1820" y="741"/>
                </a:lnTo>
                <a:lnTo>
                  <a:pt x="2117" y="741"/>
                </a:lnTo>
                <a:lnTo>
                  <a:pt x="1422" y="0"/>
                </a:lnTo>
                <a:lnTo>
                  <a:pt x="728" y="741"/>
                </a:lnTo>
                <a:close/>
              </a:path>
            </a:pathLst>
          </a:custGeom>
          <a:gradFill flip="none" rotWithShape="1">
            <a:gsLst>
              <a:gs pos="8000">
                <a:srgbClr val="008080"/>
              </a:gs>
              <a:gs pos="75000">
                <a:schemeClr val="tx2">
                  <a:lumMod val="60000"/>
                  <a:lumOff val="40000"/>
                </a:schemeClr>
              </a:gs>
            </a:gsLst>
            <a:lin ang="5400000" scaled="1"/>
            <a:tileRect/>
          </a:gradFill>
          <a:ln w="9525">
            <a:solidFill>
              <a:schemeClr val="tx1"/>
            </a:solidFill>
            <a:round/>
            <a:headEnd/>
            <a:tailEnd/>
          </a:ln>
        </p:spPr>
        <p:txBody>
          <a:bodyPr/>
          <a:lstStyle/>
          <a:p>
            <a:endParaRPr lang="zh-CN" altLang="en-US"/>
          </a:p>
        </p:txBody>
      </p:sp>
      <p:sp>
        <p:nvSpPr>
          <p:cNvPr id="8" name="Freeform 6"/>
          <p:cNvSpPr>
            <a:spLocks/>
          </p:cNvSpPr>
          <p:nvPr/>
        </p:nvSpPr>
        <p:spPr bwMode="auto">
          <a:xfrm>
            <a:off x="4233749" y="2242069"/>
            <a:ext cx="2645387" cy="2553291"/>
          </a:xfrm>
          <a:custGeom>
            <a:avLst/>
            <a:gdLst>
              <a:gd name="T0" fmla="*/ 1364239 w 2117"/>
              <a:gd name="T1" fmla="*/ 1487038 h 1775"/>
              <a:gd name="T2" fmla="*/ 1364239 w 2117"/>
              <a:gd name="T3" fmla="*/ 1461151 h 1775"/>
              <a:gd name="T4" fmla="*/ 1364239 w 2117"/>
              <a:gd name="T5" fmla="*/ 1376301 h 1775"/>
              <a:gd name="T6" fmla="*/ 1376732 w 2117"/>
              <a:gd name="T7" fmla="*/ 1292889 h 1775"/>
              <a:gd name="T8" fmla="*/ 1387976 w 2117"/>
              <a:gd name="T9" fmla="*/ 1208038 h 1775"/>
              <a:gd name="T10" fmla="*/ 1417959 w 2117"/>
              <a:gd name="T11" fmla="*/ 1117435 h 1775"/>
              <a:gd name="T12" fmla="*/ 1454189 w 2117"/>
              <a:gd name="T13" fmla="*/ 1034023 h 1775"/>
              <a:gd name="T14" fmla="*/ 1496665 w 2117"/>
              <a:gd name="T15" fmla="*/ 937668 h 1775"/>
              <a:gd name="T16" fmla="*/ 1556632 w 2117"/>
              <a:gd name="T17" fmla="*/ 839874 h 1775"/>
              <a:gd name="T18" fmla="*/ 1610352 w 2117"/>
              <a:gd name="T19" fmla="*/ 769405 h 1775"/>
              <a:gd name="T20" fmla="*/ 1681562 w 2117"/>
              <a:gd name="T21" fmla="*/ 684555 h 1775"/>
              <a:gd name="T22" fmla="*/ 1789002 w 2117"/>
              <a:gd name="T23" fmla="*/ 588200 h 1775"/>
              <a:gd name="T24" fmla="*/ 1902689 w 2117"/>
              <a:gd name="T25" fmla="*/ 497597 h 1775"/>
              <a:gd name="T26" fmla="*/ 2028868 w 2117"/>
              <a:gd name="T27" fmla="*/ 427128 h 1775"/>
              <a:gd name="T28" fmla="*/ 2166291 w 2117"/>
              <a:gd name="T29" fmla="*/ 375355 h 1775"/>
              <a:gd name="T30" fmla="*/ 2303715 w 2117"/>
              <a:gd name="T31" fmla="*/ 336525 h 1775"/>
              <a:gd name="T32" fmla="*/ 2453631 w 2117"/>
              <a:gd name="T33" fmla="*/ 316391 h 1775"/>
              <a:gd name="T34" fmla="*/ 2644775 w 2117"/>
              <a:gd name="T35" fmla="*/ 323582 h 1775"/>
              <a:gd name="T36" fmla="*/ 2597301 w 2117"/>
              <a:gd name="T37" fmla="*/ 284752 h 1775"/>
              <a:gd name="T38" fmla="*/ 2399911 w 2117"/>
              <a:gd name="T39" fmla="*/ 148129 h 1775"/>
              <a:gd name="T40" fmla="*/ 2183782 w 2117"/>
              <a:gd name="T41" fmla="*/ 57526 h 1775"/>
              <a:gd name="T42" fmla="*/ 1956409 w 2117"/>
              <a:gd name="T43" fmla="*/ 12943 h 1775"/>
              <a:gd name="T44" fmla="*/ 1735282 w 2117"/>
              <a:gd name="T45" fmla="*/ 0 h 1775"/>
              <a:gd name="T46" fmla="*/ 1507909 w 2117"/>
              <a:gd name="T47" fmla="*/ 25887 h 1775"/>
              <a:gd name="T48" fmla="*/ 1293029 w 2117"/>
              <a:gd name="T49" fmla="*/ 90603 h 1775"/>
              <a:gd name="T50" fmla="*/ 1089392 w 2117"/>
              <a:gd name="T51" fmla="*/ 186958 h 1775"/>
              <a:gd name="T52" fmla="*/ 951969 w 2117"/>
              <a:gd name="T53" fmla="*/ 277561 h 1775"/>
              <a:gd name="T54" fmla="*/ 838282 w 2117"/>
              <a:gd name="T55" fmla="*/ 375355 h 1775"/>
              <a:gd name="T56" fmla="*/ 712103 w 2117"/>
              <a:gd name="T57" fmla="*/ 510540 h 1775"/>
              <a:gd name="T58" fmla="*/ 610909 w 2117"/>
              <a:gd name="T59" fmla="*/ 665859 h 1775"/>
              <a:gd name="T60" fmla="*/ 520959 w 2117"/>
              <a:gd name="T61" fmla="*/ 826931 h 1775"/>
              <a:gd name="T62" fmla="*/ 460993 w 2117"/>
              <a:gd name="T63" fmla="*/ 988003 h 1775"/>
              <a:gd name="T64" fmla="*/ 413519 w 2117"/>
              <a:gd name="T65" fmla="*/ 1150513 h 1775"/>
              <a:gd name="T66" fmla="*/ 383536 w 2117"/>
              <a:gd name="T67" fmla="*/ 1305832 h 1775"/>
              <a:gd name="T68" fmla="*/ 371043 w 2117"/>
              <a:gd name="T69" fmla="*/ 1487038 h 1775"/>
              <a:gd name="T70" fmla="*/ 868266 w 2117"/>
              <a:gd name="T71" fmla="*/ 2552700 h 17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17"/>
              <a:gd name="T109" fmla="*/ 0 h 1775"/>
              <a:gd name="T110" fmla="*/ 2117 w 2117"/>
              <a:gd name="T111" fmla="*/ 1775 h 17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17" h="1775">
                <a:moveTo>
                  <a:pt x="1389" y="1034"/>
                </a:moveTo>
                <a:lnTo>
                  <a:pt x="1092" y="1034"/>
                </a:lnTo>
                <a:lnTo>
                  <a:pt x="1092" y="1016"/>
                </a:lnTo>
                <a:lnTo>
                  <a:pt x="1092" y="989"/>
                </a:lnTo>
                <a:lnTo>
                  <a:pt x="1092" y="957"/>
                </a:lnTo>
                <a:lnTo>
                  <a:pt x="1097" y="930"/>
                </a:lnTo>
                <a:lnTo>
                  <a:pt x="1102" y="899"/>
                </a:lnTo>
                <a:lnTo>
                  <a:pt x="1107" y="872"/>
                </a:lnTo>
                <a:lnTo>
                  <a:pt x="1111" y="840"/>
                </a:lnTo>
                <a:lnTo>
                  <a:pt x="1121" y="809"/>
                </a:lnTo>
                <a:lnTo>
                  <a:pt x="1135" y="777"/>
                </a:lnTo>
                <a:lnTo>
                  <a:pt x="1145" y="750"/>
                </a:lnTo>
                <a:lnTo>
                  <a:pt x="1164" y="719"/>
                </a:lnTo>
                <a:lnTo>
                  <a:pt x="1178" y="683"/>
                </a:lnTo>
                <a:lnTo>
                  <a:pt x="1198" y="652"/>
                </a:lnTo>
                <a:lnTo>
                  <a:pt x="1222" y="620"/>
                </a:lnTo>
                <a:lnTo>
                  <a:pt x="1246" y="584"/>
                </a:lnTo>
                <a:lnTo>
                  <a:pt x="1289" y="535"/>
                </a:lnTo>
                <a:lnTo>
                  <a:pt x="1308" y="517"/>
                </a:lnTo>
                <a:lnTo>
                  <a:pt x="1346" y="476"/>
                </a:lnTo>
                <a:lnTo>
                  <a:pt x="1389" y="440"/>
                </a:lnTo>
                <a:lnTo>
                  <a:pt x="1432" y="409"/>
                </a:lnTo>
                <a:lnTo>
                  <a:pt x="1475" y="377"/>
                </a:lnTo>
                <a:lnTo>
                  <a:pt x="1523" y="346"/>
                </a:lnTo>
                <a:lnTo>
                  <a:pt x="1571" y="324"/>
                </a:lnTo>
                <a:lnTo>
                  <a:pt x="1624" y="297"/>
                </a:lnTo>
                <a:lnTo>
                  <a:pt x="1677" y="279"/>
                </a:lnTo>
                <a:lnTo>
                  <a:pt x="1734" y="261"/>
                </a:lnTo>
                <a:lnTo>
                  <a:pt x="1787" y="247"/>
                </a:lnTo>
                <a:lnTo>
                  <a:pt x="1844" y="234"/>
                </a:lnTo>
                <a:lnTo>
                  <a:pt x="1902" y="225"/>
                </a:lnTo>
                <a:lnTo>
                  <a:pt x="1964" y="220"/>
                </a:lnTo>
                <a:lnTo>
                  <a:pt x="2026" y="220"/>
                </a:lnTo>
                <a:lnTo>
                  <a:pt x="2117" y="225"/>
                </a:lnTo>
                <a:lnTo>
                  <a:pt x="2079" y="198"/>
                </a:lnTo>
                <a:lnTo>
                  <a:pt x="2002" y="144"/>
                </a:lnTo>
                <a:lnTo>
                  <a:pt x="1921" y="103"/>
                </a:lnTo>
                <a:lnTo>
                  <a:pt x="1835" y="67"/>
                </a:lnTo>
                <a:lnTo>
                  <a:pt x="1748" y="40"/>
                </a:lnTo>
                <a:lnTo>
                  <a:pt x="1657" y="18"/>
                </a:lnTo>
                <a:lnTo>
                  <a:pt x="1566" y="9"/>
                </a:lnTo>
                <a:lnTo>
                  <a:pt x="1480" y="0"/>
                </a:lnTo>
                <a:lnTo>
                  <a:pt x="1389" y="0"/>
                </a:lnTo>
                <a:lnTo>
                  <a:pt x="1298" y="4"/>
                </a:lnTo>
                <a:lnTo>
                  <a:pt x="1207" y="18"/>
                </a:lnTo>
                <a:lnTo>
                  <a:pt x="1121" y="36"/>
                </a:lnTo>
                <a:lnTo>
                  <a:pt x="1035" y="63"/>
                </a:lnTo>
                <a:lnTo>
                  <a:pt x="953" y="94"/>
                </a:lnTo>
                <a:lnTo>
                  <a:pt x="872" y="130"/>
                </a:lnTo>
                <a:lnTo>
                  <a:pt x="762" y="193"/>
                </a:lnTo>
                <a:lnTo>
                  <a:pt x="728" y="216"/>
                </a:lnTo>
                <a:lnTo>
                  <a:pt x="671" y="261"/>
                </a:lnTo>
                <a:lnTo>
                  <a:pt x="618" y="306"/>
                </a:lnTo>
                <a:lnTo>
                  <a:pt x="570" y="355"/>
                </a:lnTo>
                <a:lnTo>
                  <a:pt x="527" y="409"/>
                </a:lnTo>
                <a:lnTo>
                  <a:pt x="489" y="463"/>
                </a:lnTo>
                <a:lnTo>
                  <a:pt x="451" y="517"/>
                </a:lnTo>
                <a:lnTo>
                  <a:pt x="417" y="575"/>
                </a:lnTo>
                <a:lnTo>
                  <a:pt x="393" y="629"/>
                </a:lnTo>
                <a:lnTo>
                  <a:pt x="369" y="687"/>
                </a:lnTo>
                <a:lnTo>
                  <a:pt x="345" y="741"/>
                </a:lnTo>
                <a:lnTo>
                  <a:pt x="331" y="800"/>
                </a:lnTo>
                <a:lnTo>
                  <a:pt x="316" y="854"/>
                </a:lnTo>
                <a:lnTo>
                  <a:pt x="307" y="908"/>
                </a:lnTo>
                <a:lnTo>
                  <a:pt x="302" y="957"/>
                </a:lnTo>
                <a:lnTo>
                  <a:pt x="297" y="1034"/>
                </a:lnTo>
                <a:lnTo>
                  <a:pt x="0" y="1034"/>
                </a:lnTo>
                <a:lnTo>
                  <a:pt x="695" y="1775"/>
                </a:lnTo>
                <a:lnTo>
                  <a:pt x="1389" y="1034"/>
                </a:lnTo>
                <a:close/>
              </a:path>
            </a:pathLst>
          </a:custGeom>
          <a:gradFill rotWithShape="0">
            <a:gsLst>
              <a:gs pos="0">
                <a:srgbClr val="FBEAC7"/>
              </a:gs>
              <a:gs pos="59000">
                <a:schemeClr val="accent1"/>
              </a:gs>
              <a:gs pos="98000">
                <a:srgbClr val="FBA97D"/>
              </a:gs>
              <a:gs pos="100000">
                <a:schemeClr val="accent1"/>
              </a:gs>
            </a:gsLst>
            <a:lin ang="5400000" scaled="0"/>
          </a:gradFill>
          <a:ln w="9525">
            <a:solidFill>
              <a:schemeClr val="tx1"/>
            </a:solidFill>
            <a:round/>
            <a:headEnd/>
            <a:tailEnd/>
          </a:ln>
        </p:spPr>
        <p:txBody>
          <a:bodyPr/>
          <a:lstStyle/>
          <a:p>
            <a:endParaRPr lang="zh-CN" altLang="en-US" dirty="0"/>
          </a:p>
        </p:txBody>
      </p:sp>
      <p:sp>
        <p:nvSpPr>
          <p:cNvPr id="5" name="文本占位符 4"/>
          <p:cNvSpPr>
            <a:spLocks noGrp="1"/>
          </p:cNvSpPr>
          <p:nvPr>
            <p:ph type="body" sz="quarter" idx="10"/>
          </p:nvPr>
        </p:nvSpPr>
        <p:spPr>
          <a:xfrm rot="18845452">
            <a:off x="3909959" y="2150902"/>
            <a:ext cx="2034379" cy="549207"/>
          </a:xfrm>
        </p:spPr>
        <p:txBody>
          <a:bodyPr/>
          <a:lstStyle/>
          <a:p>
            <a:r>
              <a:rPr lang="zh-CN" altLang="en-US" sz="2400" dirty="0">
                <a:solidFill>
                  <a:srgbClr val="FF0000"/>
                </a:solidFill>
                <a:latin typeface="微软雅黑" panose="020B0503020204020204" pitchFamily="34" charset="-122"/>
                <a:ea typeface="微软雅黑" panose="020B0503020204020204" pitchFamily="34" charset="-122"/>
              </a:rPr>
              <a:t>从应用到平台</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9" name="文本占位符 4"/>
          <p:cNvSpPr txBox="1">
            <a:spLocks/>
          </p:cNvSpPr>
          <p:nvPr/>
        </p:nvSpPr>
        <p:spPr bwMode="gray">
          <a:xfrm rot="18845452">
            <a:off x="6639937" y="4648069"/>
            <a:ext cx="2034379" cy="54920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solidFill>
                  <a:srgbClr val="FF0000"/>
                </a:solidFill>
                <a:latin typeface="微软雅黑" panose="020B0503020204020204" pitchFamily="34" charset="-122"/>
                <a:ea typeface="微软雅黑" panose="020B0503020204020204" pitchFamily="34" charset="-122"/>
              </a:rPr>
              <a:t>从平台到应用</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905617" y="1646302"/>
            <a:ext cx="2424301" cy="1847086"/>
          </a:xfrm>
          <a:prstGeom prst="rect">
            <a:avLst/>
          </a:prstGeom>
          <a:noFill/>
        </p:spPr>
        <p:txBody>
          <a:bodyPr wrap="none" lIns="0" tIns="0" rIns="0" bIns="0" rtlCol="0">
            <a:spAutoFit/>
          </a:bodyPr>
          <a:lstStyle/>
          <a:p>
            <a:pPr fontAlgn="base">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itchFamily="34" charset="-128"/>
              </a:rPr>
              <a:t>平台到应用无缝衔接</a:t>
            </a:r>
            <a:endParaRPr lang="en-US" altLang="zh-CN"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itchFamily="34" charset="-128"/>
              </a:rPr>
              <a:t>业务价值点</a:t>
            </a:r>
            <a:endParaRPr lang="en-US"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itchFamily="34" charset="-128"/>
              </a:rPr>
              <a:t>客户应用</a:t>
            </a:r>
            <a:endParaRPr lang="en-US" altLang="zh-CN"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业务功能完整</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最终用户体验</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en-US" altLang="zh-CN" kern="0" dirty="0">
                <a:latin typeface="微软雅黑" panose="020B0503020204020204" pitchFamily="34" charset="-122"/>
                <a:ea typeface="微软雅黑" panose="020B0503020204020204" pitchFamily="34" charset="-122"/>
                <a:cs typeface="Arial Unicode MS" pitchFamily="34" charset="-128"/>
              </a:rPr>
              <a:t>……</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11" name="文本框 10"/>
          <p:cNvSpPr txBox="1"/>
          <p:nvPr/>
        </p:nvSpPr>
        <p:spPr>
          <a:xfrm>
            <a:off x="8124976" y="4908417"/>
            <a:ext cx="1646301" cy="1200607"/>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itchFamily="34" charset="-128"/>
              </a:rPr>
              <a:t>传统技术</a:t>
            </a:r>
            <a:endParaRPr lang="en-US" altLang="zh-CN"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数据安全保护</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平台通用完整</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a:p>
            <a:pPr fontAlgn="base">
              <a:spcAft>
                <a:spcPct val="0"/>
              </a:spcAft>
              <a:buClr>
                <a:srgbClr val="F0AB00"/>
              </a:buClr>
              <a:buSzPct val="80000"/>
            </a:pPr>
            <a:r>
              <a:rPr lang="en-US" altLang="zh-CN" kern="0" dirty="0">
                <a:latin typeface="微软雅黑" panose="020B0503020204020204" pitchFamily="34" charset="-122"/>
                <a:ea typeface="微软雅黑" panose="020B0503020204020204" pitchFamily="34" charset="-122"/>
                <a:cs typeface="Arial Unicode MS" pitchFamily="34" charset="-128"/>
              </a:rPr>
              <a:t>……</a:t>
            </a:r>
            <a:endParaRPr lang="en-US" altLang="zh-CN" sz="1800" kern="0" dirty="0">
              <a:latin typeface="微软雅黑" panose="020B0503020204020204" pitchFamily="34" charset="-122"/>
              <a:ea typeface="微软雅黑" panose="020B0503020204020204" pitchFamily="34" charset="-122"/>
              <a:cs typeface="Arial Unicode MS" pitchFamily="34" charset="-128"/>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7340" y="1539596"/>
            <a:ext cx="888062" cy="439994"/>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892" y="5289504"/>
            <a:ext cx="1151732" cy="647850"/>
          </a:xfrm>
          <a:prstGeom prst="rect">
            <a:avLst/>
          </a:prstGeom>
        </p:spPr>
      </p:pic>
      <p:sp>
        <p:nvSpPr>
          <p:cNvPr id="14" name="文本占位符 2"/>
          <p:cNvSpPr txBox="1">
            <a:spLocks/>
          </p:cNvSpPr>
          <p:nvPr/>
        </p:nvSpPr>
        <p:spPr bwMode="gray">
          <a:xfrm>
            <a:off x="2058053" y="3826126"/>
            <a:ext cx="2560912" cy="259140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应用与平台越来越紧密</a:t>
            </a:r>
            <a:endParaRPr lang="en-US" altLang="zh-CN" sz="1600" dirty="0">
              <a:latin typeface="微软雅黑" panose="020B0503020204020204" pitchFamily="34" charset="-122"/>
              <a:ea typeface="微软雅黑" panose="020B0503020204020204" pitchFamily="34" charset="-122"/>
            </a:endParaRPr>
          </a:p>
          <a:p>
            <a:pPr marL="285807" indent="-285807">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应用离不开平台</a:t>
            </a:r>
            <a:endParaRPr lang="en-US" altLang="zh-CN" sz="16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应用逻辑下沉</a:t>
            </a:r>
            <a:endParaRPr lang="en-US" altLang="zh-CN" sz="14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应用持续使用</a:t>
            </a:r>
            <a:endParaRPr lang="en-US" altLang="zh-CN" sz="14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应用性能提升</a:t>
            </a:r>
            <a:endParaRPr lang="en-US" altLang="zh-CN" sz="1400" dirty="0">
              <a:latin typeface="微软雅黑" panose="020B0503020204020204" pitchFamily="34" charset="-122"/>
              <a:ea typeface="微软雅黑" panose="020B0503020204020204" pitchFamily="34" charset="-122"/>
            </a:endParaRPr>
          </a:p>
          <a:p>
            <a:pPr marL="285807" lvl="1" indent="-285807">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平台离不开应用</a:t>
            </a:r>
            <a:endParaRPr lang="en-US" altLang="zh-CN" sz="1600" b="1"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数据存储方式</a:t>
            </a:r>
            <a:endParaRPr lang="en-US" altLang="zh-CN" sz="14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硬件环境配置</a:t>
            </a:r>
            <a:endParaRPr lang="en-US" altLang="zh-CN" sz="14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HA</a:t>
            </a:r>
            <a:r>
              <a:rPr lang="zh-CN" altLang="en-US" sz="1400" dirty="0">
                <a:latin typeface="微软雅黑" panose="020B0503020204020204" pitchFamily="34" charset="-122"/>
                <a:ea typeface="微软雅黑" panose="020B0503020204020204" pitchFamily="34" charset="-122"/>
              </a:rPr>
              <a:t>与灾备</a:t>
            </a:r>
            <a:endParaRPr lang="en-US" altLang="zh-CN" sz="1400" dirty="0">
              <a:latin typeface="微软雅黑" panose="020B0503020204020204" pitchFamily="34" charset="-122"/>
              <a:ea typeface="微软雅黑" panose="020B0503020204020204" pitchFamily="34" charset="-122"/>
            </a:endParaRPr>
          </a:p>
          <a:p>
            <a:pPr marL="465843" lvl="2" indent="-285807">
              <a:buFont typeface="Arial" panose="020B0604020202020204" pitchFamily="34" charset="0"/>
              <a:buChar char="•"/>
            </a:pPr>
            <a:endParaRPr 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105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1" y="2813091"/>
            <a:ext cx="11545200" cy="923330"/>
          </a:xfrm>
        </p:spPr>
        <p:txBody>
          <a:bodyPr/>
          <a:lstStyle/>
          <a:p>
            <a:pPr marL="408291" indent="-408291"/>
            <a:r>
              <a:rPr lang="en-US" altLang="zh-CN" sz="3600" kern="0" dirty="0">
                <a:solidFill>
                  <a:srgbClr val="000000"/>
                </a:solidFill>
                <a:latin typeface="微软雅黑" pitchFamily="34" charset="-122"/>
                <a:ea typeface="微软雅黑" pitchFamily="34" charset="-122"/>
              </a:rPr>
              <a:t>SAP HANA</a:t>
            </a:r>
            <a:r>
              <a:rPr lang="zh-CN" altLang="en-US" sz="3600" kern="0" dirty="0">
                <a:solidFill>
                  <a:srgbClr val="000000"/>
                </a:solidFill>
                <a:latin typeface="微软雅黑" pitchFamily="34" charset="-122"/>
                <a:ea typeface="微软雅黑" pitchFamily="34" charset="-122"/>
              </a:rPr>
              <a:t>关键技术原理</a:t>
            </a:r>
            <a:endParaRPr lang="en-US" altLang="zh-CN" sz="3600" kern="0" dirty="0">
              <a:solidFill>
                <a:srgbClr val="000000"/>
              </a:solidFill>
              <a:latin typeface="微软雅黑" pitchFamily="34" charset="-122"/>
              <a:ea typeface="微软雅黑" pitchFamily="34" charset="-122"/>
            </a:endParaRPr>
          </a:p>
        </p:txBody>
      </p:sp>
      <p:sp>
        <p:nvSpPr>
          <p:cNvPr id="2" name="Picture Placeholder 1"/>
          <p:cNvSpPr>
            <a:spLocks noGrp="1"/>
          </p:cNvSpPr>
          <p:nvPr>
            <p:ph type="pic" sz="quarter" idx="11"/>
          </p:nvPr>
        </p:nvSpPr>
        <p:spPr/>
      </p:sp>
      <p:pic>
        <p:nvPicPr>
          <p:cNvPr id="8" name="Picture Placeholder 5" descr="275295_l_srgb_s_gl.jpg"/>
          <p:cNvPicPr>
            <a:picLocks noChangeAspect="1"/>
          </p:cNvPicPr>
          <p:nvPr/>
        </p:nvPicPr>
        <p:blipFill rotWithShape="1">
          <a:blip r:embed="rId3" cstate="screen">
            <a:extLst>
              <a:ext uri="{28A0092B-C50C-407E-A947-70E740481C1C}">
                <a14:useLocalDpi xmlns:a14="http://schemas.microsoft.com/office/drawing/2010/main"/>
              </a:ext>
            </a:extLst>
          </a:blip>
          <a:srcRect r="-220"/>
          <a:stretch/>
        </p:blipFill>
        <p:spPr bwMode="gray">
          <a:xfrm>
            <a:off x="321735" y="162038"/>
            <a:ext cx="11572867" cy="2135294"/>
          </a:xfrm>
          <a:prstGeom prst="rect">
            <a:avLst/>
          </a:prstGeom>
          <a:noFill/>
          <a:ln>
            <a:noFill/>
          </a:ln>
        </p:spPr>
      </p:pic>
      <p:pic>
        <p:nvPicPr>
          <p:cNvPr id="10" name="Picture 9"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t="14324" r="7690" b="27763"/>
          <a:stretch/>
        </p:blipFill>
        <p:spPr>
          <a:xfrm>
            <a:off x="6762750" y="162037"/>
            <a:ext cx="5108576" cy="2136663"/>
          </a:xfrm>
          <a:prstGeom prst="rect">
            <a:avLst/>
          </a:prstGeom>
        </p:spPr>
      </p:pic>
    </p:spTree>
    <p:extLst>
      <p:ext uri="{BB962C8B-B14F-4D97-AF65-F5344CB8AC3E}">
        <p14:creationId xmlns:p14="http://schemas.microsoft.com/office/powerpoint/2010/main" val="4208243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1" dirty="0">
                <a:latin typeface="微软雅黑" panose="020B0503020204020204" pitchFamily="34" charset="-122"/>
                <a:ea typeface="微软雅黑" panose="020B0503020204020204" pitchFamily="34" charset="-122"/>
                <a:cs typeface="Arial" pitchFamily="34" charset="0"/>
              </a:rPr>
              <a:t>SAP HANA</a:t>
            </a:r>
            <a:r>
              <a:rPr lang="zh-CN" altLang="en-US" sz="2801" dirty="0">
                <a:latin typeface="微软雅黑" panose="020B0503020204020204" pitchFamily="34" charset="-122"/>
                <a:ea typeface="微软雅黑" panose="020B0503020204020204" pitchFamily="34" charset="-122"/>
                <a:cs typeface="Arial" pitchFamily="34" charset="0"/>
              </a:rPr>
              <a:t>的关键核心技术</a:t>
            </a:r>
            <a:endParaRPr lang="en-GB" sz="2000" b="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253" y="3980288"/>
            <a:ext cx="621320" cy="644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077" y="5098386"/>
            <a:ext cx="707555" cy="787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2874" y="5237160"/>
            <a:ext cx="870892" cy="63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5850" y="1323003"/>
            <a:ext cx="1278079" cy="65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560963" y="2100337"/>
            <a:ext cx="1032334" cy="369332"/>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en-GB" dirty="0">
                <a:latin typeface="微软雅黑" panose="020B0503020204020204" pitchFamily="34" charset="-122"/>
                <a:ea typeface="微软雅黑" panose="020B0503020204020204" pitchFamily="34" charset="-122"/>
              </a:rPr>
              <a:t>MAP REDUCE</a:t>
            </a:r>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6967" y="2613917"/>
            <a:ext cx="851453" cy="489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0282" y="2576513"/>
            <a:ext cx="881975" cy="729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058" y="2653213"/>
            <a:ext cx="568346" cy="901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8455" y="1281286"/>
            <a:ext cx="717551" cy="740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5750" y="5249848"/>
            <a:ext cx="1008062" cy="67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69162" y="5893141"/>
            <a:ext cx="2073688"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冷热数据存储</a:t>
            </a:r>
            <a:endParaRPr lang="en-GB" dirty="0">
              <a:latin typeface="微软雅黑" panose="020B0503020204020204" pitchFamily="34" charset="-122"/>
              <a:ea typeface="微软雅黑" panose="020B0503020204020204" pitchFamily="34" charset="-122"/>
            </a:endParaRPr>
          </a:p>
        </p:txBody>
      </p:sp>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3185" y="1383144"/>
            <a:ext cx="1143624" cy="596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885" y="2653213"/>
            <a:ext cx="766014" cy="633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2425" y="1409705"/>
            <a:ext cx="887882" cy="43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641" y="3980958"/>
            <a:ext cx="1245919" cy="67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66541" y="4689027"/>
            <a:ext cx="2137146"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历史数据的直接分析</a:t>
            </a:r>
            <a:endParaRPr lang="en-GB" dirty="0">
              <a:latin typeface="微软雅黑" panose="020B0503020204020204" pitchFamily="34" charset="-122"/>
              <a:ea typeface="微软雅黑" panose="020B0503020204020204" pitchFamily="34" charset="-122"/>
            </a:endParaRPr>
          </a:p>
        </p:txBody>
      </p:sp>
      <p:pic>
        <p:nvPicPr>
          <p:cNvPr id="104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5813" y="3824763"/>
            <a:ext cx="884519" cy="752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69400" y="1261232"/>
            <a:ext cx="869129" cy="81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98965" y="5191704"/>
            <a:ext cx="961880" cy="59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446535" y="5893141"/>
            <a:ext cx="197614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单用户与多租户</a:t>
            </a:r>
            <a:endParaRPr lang="en-GB" dirty="0">
              <a:latin typeface="微软雅黑" panose="020B0503020204020204" pitchFamily="34" charset="-122"/>
              <a:ea typeface="微软雅黑" panose="020B0503020204020204" pitchFamily="34" charset="-122"/>
            </a:endParaRPr>
          </a:p>
        </p:txBody>
      </p:sp>
      <p:pic>
        <p:nvPicPr>
          <p:cNvPr id="1043"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20517" y="1323003"/>
            <a:ext cx="713812" cy="71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6905154" y="2100337"/>
            <a:ext cx="1487357"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架构层次缩减</a:t>
            </a:r>
            <a:endParaRPr lang="en-GB" dirty="0">
              <a:latin typeface="微软雅黑" panose="020B0503020204020204" pitchFamily="34" charset="-122"/>
              <a:ea typeface="微软雅黑" panose="020B0503020204020204" pitchFamily="34" charset="-122"/>
            </a:endParaRPr>
          </a:p>
        </p:txBody>
      </p:sp>
      <p:pic>
        <p:nvPicPr>
          <p:cNvPr id="1044"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80222" y="2640249"/>
            <a:ext cx="914913" cy="52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3738" y="2619475"/>
            <a:ext cx="806983" cy="76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8344273" y="3942520"/>
            <a:ext cx="761243" cy="688692"/>
            <a:chOff x="12442441" y="5461001"/>
            <a:chExt cx="714374" cy="777875"/>
          </a:xfrm>
        </p:grpSpPr>
        <p:pic>
          <p:nvPicPr>
            <p:cNvPr id="1047" name="Picture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42441" y="5461001"/>
              <a:ext cx="714374"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673929" y="5572125"/>
              <a:ext cx="350581" cy="32949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1400" b="1" kern="0" dirty="0">
                  <a:ea typeface="Arial Unicode MS" pitchFamily="34" charset="-128"/>
                  <a:cs typeface="Arial Unicode MS" pitchFamily="34" charset="-128"/>
                </a:rPr>
                <a:t>3D</a:t>
              </a:r>
            </a:p>
          </p:txBody>
        </p:sp>
      </p:grpSp>
      <p:grpSp>
        <p:nvGrpSpPr>
          <p:cNvPr id="9" name="Group 8"/>
          <p:cNvGrpSpPr/>
          <p:nvPr/>
        </p:nvGrpSpPr>
        <p:grpSpPr>
          <a:xfrm>
            <a:off x="6262741" y="3942520"/>
            <a:ext cx="1924369" cy="597250"/>
            <a:chOff x="11691301" y="4901359"/>
            <a:chExt cx="2345440" cy="727933"/>
          </a:xfrm>
        </p:grpSpPr>
        <p:sp>
          <p:nvSpPr>
            <p:cNvPr id="38" name="Freeform 236"/>
            <p:cNvSpPr>
              <a:spLocks/>
            </p:cNvSpPr>
            <p:nvPr/>
          </p:nvSpPr>
          <p:spPr bwMode="auto">
            <a:xfrm>
              <a:off x="12053630" y="4901359"/>
              <a:ext cx="192562" cy="174625"/>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9" name="Right Arrow 38"/>
            <p:cNvSpPr/>
            <p:nvPr/>
          </p:nvSpPr>
          <p:spPr bwMode="gray">
            <a:xfrm>
              <a:off x="13378536" y="5229370"/>
              <a:ext cx="129460" cy="139299"/>
            </a:xfrm>
            <a:prstGeom prst="rightArrow">
              <a:avLst/>
            </a:prstGeom>
            <a:solidFill>
              <a:schemeClr val="bg1">
                <a:lumMod val="85000"/>
              </a:schemeClr>
            </a:solidFill>
            <a:ln w="2540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GB" sz="2400" dirty="0"/>
            </a:p>
          </p:txBody>
        </p:sp>
        <p:sp>
          <p:nvSpPr>
            <p:cNvPr id="40" name="Freeform 236"/>
            <p:cNvSpPr>
              <a:spLocks/>
            </p:cNvSpPr>
            <p:nvPr/>
          </p:nvSpPr>
          <p:spPr bwMode="auto">
            <a:xfrm>
              <a:off x="11844878" y="5213988"/>
              <a:ext cx="189295" cy="174967"/>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41" name="Freeform 236"/>
            <p:cNvSpPr>
              <a:spLocks/>
            </p:cNvSpPr>
            <p:nvPr/>
          </p:nvSpPr>
          <p:spPr bwMode="auto">
            <a:xfrm>
              <a:off x="11691301" y="5452002"/>
              <a:ext cx="188053" cy="174624"/>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42" name="Freeform 236"/>
            <p:cNvSpPr>
              <a:spLocks/>
            </p:cNvSpPr>
            <p:nvPr/>
          </p:nvSpPr>
          <p:spPr bwMode="auto">
            <a:xfrm>
              <a:off x="12252577" y="5213988"/>
              <a:ext cx="182873" cy="178339"/>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43" name="Freeform 236"/>
            <p:cNvSpPr>
              <a:spLocks/>
            </p:cNvSpPr>
            <p:nvPr/>
          </p:nvSpPr>
          <p:spPr bwMode="auto">
            <a:xfrm>
              <a:off x="12433021" y="5454668"/>
              <a:ext cx="188053" cy="174624"/>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45" name="Freeform 238"/>
            <p:cNvSpPr>
              <a:spLocks/>
            </p:cNvSpPr>
            <p:nvPr/>
          </p:nvSpPr>
          <p:spPr bwMode="auto">
            <a:xfrm>
              <a:off x="13157348" y="5144126"/>
              <a:ext cx="175929" cy="295609"/>
            </a:xfrm>
            <a:custGeom>
              <a:avLst/>
              <a:gdLst>
                <a:gd name="T0" fmla="*/ 791 w 791"/>
                <a:gd name="T1" fmla="*/ 0 h 123"/>
                <a:gd name="T2" fmla="*/ 791 w 791"/>
                <a:gd name="T3" fmla="*/ 0 h 123"/>
                <a:gd name="T4" fmla="*/ 791 w 791"/>
                <a:gd name="T5" fmla="*/ 123 h 123"/>
                <a:gd name="T6" fmla="*/ 0 w 791"/>
                <a:gd name="T7" fmla="*/ 123 h 123"/>
                <a:gd name="T8" fmla="*/ 0 w 791"/>
                <a:gd name="T9" fmla="*/ 0 h 123"/>
                <a:gd name="T10" fmla="*/ 791 w 791"/>
                <a:gd name="T11" fmla="*/ 0 h 123"/>
              </a:gdLst>
              <a:ahLst/>
              <a:cxnLst>
                <a:cxn ang="0">
                  <a:pos x="T0" y="T1"/>
                </a:cxn>
                <a:cxn ang="0">
                  <a:pos x="T2" y="T3"/>
                </a:cxn>
                <a:cxn ang="0">
                  <a:pos x="T4" y="T5"/>
                </a:cxn>
                <a:cxn ang="0">
                  <a:pos x="T6" y="T7"/>
                </a:cxn>
                <a:cxn ang="0">
                  <a:pos x="T8" y="T9"/>
                </a:cxn>
                <a:cxn ang="0">
                  <a:pos x="T10" y="T11"/>
                </a:cxn>
              </a:cxnLst>
              <a:rect l="0" t="0" r="r" b="b"/>
              <a:pathLst>
                <a:path w="791" h="123">
                  <a:moveTo>
                    <a:pt x="791" y="0"/>
                  </a:moveTo>
                  <a:lnTo>
                    <a:pt x="791" y="0"/>
                  </a:lnTo>
                  <a:lnTo>
                    <a:pt x="791" y="123"/>
                  </a:lnTo>
                  <a:lnTo>
                    <a:pt x="0" y="123"/>
                  </a:lnTo>
                  <a:lnTo>
                    <a:pt x="0" y="0"/>
                  </a:lnTo>
                  <a:lnTo>
                    <a:pt x="791" y="0"/>
                  </a:lnTo>
                  <a:close/>
                </a:path>
              </a:pathLst>
            </a:custGeom>
            <a:noFill/>
            <a:ln w="2540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46" name="Freeform 238"/>
            <p:cNvSpPr>
              <a:spLocks/>
            </p:cNvSpPr>
            <p:nvPr/>
          </p:nvSpPr>
          <p:spPr bwMode="auto">
            <a:xfrm>
              <a:off x="13568673" y="5238859"/>
              <a:ext cx="233749" cy="139947"/>
            </a:xfrm>
            <a:custGeom>
              <a:avLst/>
              <a:gdLst>
                <a:gd name="T0" fmla="*/ 791 w 791"/>
                <a:gd name="T1" fmla="*/ 0 h 123"/>
                <a:gd name="T2" fmla="*/ 791 w 791"/>
                <a:gd name="T3" fmla="*/ 0 h 123"/>
                <a:gd name="T4" fmla="*/ 791 w 791"/>
                <a:gd name="T5" fmla="*/ 123 h 123"/>
                <a:gd name="T6" fmla="*/ 0 w 791"/>
                <a:gd name="T7" fmla="*/ 123 h 123"/>
                <a:gd name="T8" fmla="*/ 0 w 791"/>
                <a:gd name="T9" fmla="*/ 0 h 123"/>
                <a:gd name="T10" fmla="*/ 791 w 791"/>
                <a:gd name="T11" fmla="*/ 0 h 123"/>
              </a:gdLst>
              <a:ahLst/>
              <a:cxnLst>
                <a:cxn ang="0">
                  <a:pos x="T0" y="T1"/>
                </a:cxn>
                <a:cxn ang="0">
                  <a:pos x="T2" y="T3"/>
                </a:cxn>
                <a:cxn ang="0">
                  <a:pos x="T4" y="T5"/>
                </a:cxn>
                <a:cxn ang="0">
                  <a:pos x="T6" y="T7"/>
                </a:cxn>
                <a:cxn ang="0">
                  <a:pos x="T8" y="T9"/>
                </a:cxn>
                <a:cxn ang="0">
                  <a:pos x="T10" y="T11"/>
                </a:cxn>
              </a:cxnLst>
              <a:rect l="0" t="0" r="r" b="b"/>
              <a:pathLst>
                <a:path w="791" h="123">
                  <a:moveTo>
                    <a:pt x="791" y="0"/>
                  </a:moveTo>
                  <a:lnTo>
                    <a:pt x="791" y="0"/>
                  </a:lnTo>
                  <a:lnTo>
                    <a:pt x="791" y="123"/>
                  </a:lnTo>
                  <a:lnTo>
                    <a:pt x="0" y="123"/>
                  </a:lnTo>
                  <a:lnTo>
                    <a:pt x="0" y="0"/>
                  </a:lnTo>
                  <a:lnTo>
                    <a:pt x="791" y="0"/>
                  </a:lnTo>
                  <a:close/>
                </a:path>
              </a:pathLst>
            </a:custGeom>
            <a:solidFill>
              <a:schemeClr val="bg1">
                <a:lumMod val="65000"/>
              </a:schemeClr>
            </a:solidFill>
            <a:ln w="2540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7" name="TextBox 46"/>
            <p:cNvSpPr txBox="1"/>
            <p:nvPr/>
          </p:nvSpPr>
          <p:spPr>
            <a:xfrm>
              <a:off x="13384021" y="4976015"/>
              <a:ext cx="652720" cy="262585"/>
            </a:xfrm>
            <a:prstGeom prst="rect">
              <a:avLst/>
            </a:prstGeom>
            <a:noFill/>
            <a:ln w="25400">
              <a:noFill/>
            </a:ln>
          </p:spPr>
          <p:txBody>
            <a:bodyPr wrap="square" rtlCol="0">
              <a:spAutoFit/>
            </a:bodyPr>
            <a:lstStyle/>
            <a:p>
              <a:pPr fontAlgn="base">
                <a:spcBef>
                  <a:spcPct val="50000"/>
                </a:spcBef>
                <a:spcAft>
                  <a:spcPct val="0"/>
                </a:spcAft>
                <a:buClr>
                  <a:srgbClr val="F0AB00"/>
                </a:buClr>
                <a:buSzPct val="80000"/>
              </a:pPr>
              <a:r>
                <a:rPr lang="en-GB" sz="800" b="1" kern="0" dirty="0">
                  <a:ea typeface="Arial Unicode MS" pitchFamily="34" charset="-128"/>
                  <a:cs typeface="Arial Unicode MS" pitchFamily="34" charset="-128"/>
                </a:rPr>
                <a:t>CALL</a:t>
              </a:r>
            </a:p>
          </p:txBody>
        </p:sp>
        <p:sp>
          <p:nvSpPr>
            <p:cNvPr id="48" name="TextBox 47"/>
            <p:cNvSpPr txBox="1"/>
            <p:nvPr/>
          </p:nvSpPr>
          <p:spPr>
            <a:xfrm>
              <a:off x="12495630" y="5136027"/>
              <a:ext cx="155141" cy="318853"/>
            </a:xfrm>
            <a:prstGeom prst="rect">
              <a:avLst/>
            </a:prstGeom>
            <a:noFill/>
            <a:ln w="25400">
              <a:noFill/>
            </a:ln>
          </p:spPr>
          <p:txBody>
            <a:bodyPr wrap="square"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a:t>
              </a:r>
            </a:p>
          </p:txBody>
        </p:sp>
        <p:sp>
          <p:nvSpPr>
            <p:cNvPr id="49" name="Freeform 48"/>
            <p:cNvSpPr/>
            <p:nvPr/>
          </p:nvSpPr>
          <p:spPr bwMode="gray">
            <a:xfrm>
              <a:off x="12252577" y="5102914"/>
              <a:ext cx="128017" cy="115228"/>
            </a:xfrm>
            <a:custGeom>
              <a:avLst/>
              <a:gdLst>
                <a:gd name="connsiteX0" fmla="*/ 0 w 131037"/>
                <a:gd name="connsiteY0" fmla="*/ 0 h 162385"/>
                <a:gd name="connsiteX1" fmla="*/ 125338 w 131037"/>
                <a:gd name="connsiteY1" fmla="*/ 0 h 162385"/>
                <a:gd name="connsiteX2" fmla="*/ 131035 w 131037"/>
                <a:gd name="connsiteY2" fmla="*/ 150975 h 162385"/>
                <a:gd name="connsiteX3" fmla="*/ 125338 w 131037"/>
                <a:gd name="connsiteY3" fmla="*/ 162370 h 162385"/>
                <a:gd name="connsiteX0" fmla="*/ 0 w 131037"/>
                <a:gd name="connsiteY0" fmla="*/ 0 h 165501"/>
                <a:gd name="connsiteX1" fmla="*/ 125338 w 131037"/>
                <a:gd name="connsiteY1" fmla="*/ 0 h 165501"/>
                <a:gd name="connsiteX2" fmla="*/ 131035 w 131037"/>
                <a:gd name="connsiteY2" fmla="*/ 150975 h 165501"/>
                <a:gd name="connsiteX3" fmla="*/ 125338 w 131037"/>
                <a:gd name="connsiteY3" fmla="*/ 159521 h 165501"/>
                <a:gd name="connsiteX0" fmla="*/ 0 w 132152"/>
                <a:gd name="connsiteY0" fmla="*/ 0 h 163157"/>
                <a:gd name="connsiteX1" fmla="*/ 125338 w 132152"/>
                <a:gd name="connsiteY1" fmla="*/ 0 h 163157"/>
                <a:gd name="connsiteX2" fmla="*/ 131035 w 132152"/>
                <a:gd name="connsiteY2" fmla="*/ 150975 h 163157"/>
                <a:gd name="connsiteX3" fmla="*/ 99639 w 132152"/>
                <a:gd name="connsiteY3" fmla="*/ 153824 h 163157"/>
                <a:gd name="connsiteX0" fmla="*/ 0 w 132152"/>
                <a:gd name="connsiteY0" fmla="*/ 0 h 150975"/>
                <a:gd name="connsiteX1" fmla="*/ 125338 w 132152"/>
                <a:gd name="connsiteY1" fmla="*/ 0 h 150975"/>
                <a:gd name="connsiteX2" fmla="*/ 131035 w 132152"/>
                <a:gd name="connsiteY2" fmla="*/ 150975 h 150975"/>
                <a:gd name="connsiteX0" fmla="*/ 0 w 125828"/>
                <a:gd name="connsiteY0" fmla="*/ 0 h 156672"/>
                <a:gd name="connsiteX1" fmla="*/ 125338 w 125828"/>
                <a:gd name="connsiteY1" fmla="*/ 0 h 156672"/>
                <a:gd name="connsiteX2" fmla="*/ 122468 w 125828"/>
                <a:gd name="connsiteY2" fmla="*/ 156672 h 156672"/>
                <a:gd name="connsiteX0" fmla="*/ 0 w 125443"/>
                <a:gd name="connsiteY0" fmla="*/ 0 h 162369"/>
                <a:gd name="connsiteX1" fmla="*/ 125338 w 125443"/>
                <a:gd name="connsiteY1" fmla="*/ 0 h 162369"/>
                <a:gd name="connsiteX2" fmla="*/ 119612 w 125443"/>
                <a:gd name="connsiteY2" fmla="*/ 162369 h 162369"/>
              </a:gdLst>
              <a:ahLst/>
              <a:cxnLst>
                <a:cxn ang="0">
                  <a:pos x="connsiteX0" y="connsiteY0"/>
                </a:cxn>
                <a:cxn ang="0">
                  <a:pos x="connsiteX1" y="connsiteY1"/>
                </a:cxn>
                <a:cxn ang="0">
                  <a:pos x="connsiteX2" y="connsiteY2"/>
                </a:cxn>
              </a:cxnLst>
              <a:rect l="l" t="t" r="r" b="b"/>
              <a:pathLst>
                <a:path w="125443" h="162369">
                  <a:moveTo>
                    <a:pt x="0" y="0"/>
                  </a:moveTo>
                  <a:lnTo>
                    <a:pt x="125338" y="0"/>
                  </a:lnTo>
                  <a:cubicBezTo>
                    <a:pt x="125950" y="15300"/>
                    <a:pt x="123895" y="136732"/>
                    <a:pt x="119612" y="162369"/>
                  </a:cubicBezTo>
                </a:path>
              </a:pathLst>
            </a:custGeom>
            <a:noFill/>
            <a:ln w="25400">
              <a:solidFill>
                <a:schemeClr val="tx1"/>
              </a:solidFill>
            </a:ln>
          </p:spPr>
          <p:txBody>
            <a:bodyPr rtlCol="0" anchor="ctr"/>
            <a:lstStyle/>
            <a:p>
              <a:pPr algn="ctr"/>
              <a:endParaRPr lang="en-GB" sz="2400" dirty="0"/>
            </a:p>
          </p:txBody>
        </p:sp>
        <p:sp>
          <p:nvSpPr>
            <p:cNvPr id="50" name="Freeform 49"/>
            <p:cNvSpPr/>
            <p:nvPr/>
          </p:nvSpPr>
          <p:spPr bwMode="gray">
            <a:xfrm>
              <a:off x="12442791" y="5336447"/>
              <a:ext cx="85337" cy="115228"/>
            </a:xfrm>
            <a:custGeom>
              <a:avLst/>
              <a:gdLst>
                <a:gd name="connsiteX0" fmla="*/ 0 w 131037"/>
                <a:gd name="connsiteY0" fmla="*/ 0 h 162385"/>
                <a:gd name="connsiteX1" fmla="*/ 125338 w 131037"/>
                <a:gd name="connsiteY1" fmla="*/ 0 h 162385"/>
                <a:gd name="connsiteX2" fmla="*/ 131035 w 131037"/>
                <a:gd name="connsiteY2" fmla="*/ 150975 h 162385"/>
                <a:gd name="connsiteX3" fmla="*/ 125338 w 131037"/>
                <a:gd name="connsiteY3" fmla="*/ 162370 h 162385"/>
                <a:gd name="connsiteX0" fmla="*/ 0 w 131037"/>
                <a:gd name="connsiteY0" fmla="*/ 0 h 165501"/>
                <a:gd name="connsiteX1" fmla="*/ 125338 w 131037"/>
                <a:gd name="connsiteY1" fmla="*/ 0 h 165501"/>
                <a:gd name="connsiteX2" fmla="*/ 131035 w 131037"/>
                <a:gd name="connsiteY2" fmla="*/ 150975 h 165501"/>
                <a:gd name="connsiteX3" fmla="*/ 125338 w 131037"/>
                <a:gd name="connsiteY3" fmla="*/ 159521 h 165501"/>
                <a:gd name="connsiteX0" fmla="*/ 0 w 132152"/>
                <a:gd name="connsiteY0" fmla="*/ 0 h 163157"/>
                <a:gd name="connsiteX1" fmla="*/ 125338 w 132152"/>
                <a:gd name="connsiteY1" fmla="*/ 0 h 163157"/>
                <a:gd name="connsiteX2" fmla="*/ 131035 w 132152"/>
                <a:gd name="connsiteY2" fmla="*/ 150975 h 163157"/>
                <a:gd name="connsiteX3" fmla="*/ 99639 w 132152"/>
                <a:gd name="connsiteY3" fmla="*/ 153824 h 163157"/>
                <a:gd name="connsiteX0" fmla="*/ 0 w 132152"/>
                <a:gd name="connsiteY0" fmla="*/ 0 h 150975"/>
                <a:gd name="connsiteX1" fmla="*/ 125338 w 132152"/>
                <a:gd name="connsiteY1" fmla="*/ 0 h 150975"/>
                <a:gd name="connsiteX2" fmla="*/ 131035 w 132152"/>
                <a:gd name="connsiteY2" fmla="*/ 150975 h 150975"/>
                <a:gd name="connsiteX0" fmla="*/ 0 w 125828"/>
                <a:gd name="connsiteY0" fmla="*/ 0 h 156672"/>
                <a:gd name="connsiteX1" fmla="*/ 125338 w 125828"/>
                <a:gd name="connsiteY1" fmla="*/ 0 h 156672"/>
                <a:gd name="connsiteX2" fmla="*/ 122468 w 125828"/>
                <a:gd name="connsiteY2" fmla="*/ 156672 h 156672"/>
                <a:gd name="connsiteX0" fmla="*/ 0 w 125443"/>
                <a:gd name="connsiteY0" fmla="*/ 0 h 162369"/>
                <a:gd name="connsiteX1" fmla="*/ 125338 w 125443"/>
                <a:gd name="connsiteY1" fmla="*/ 0 h 162369"/>
                <a:gd name="connsiteX2" fmla="*/ 119612 w 125443"/>
                <a:gd name="connsiteY2" fmla="*/ 162369 h 162369"/>
              </a:gdLst>
              <a:ahLst/>
              <a:cxnLst>
                <a:cxn ang="0">
                  <a:pos x="connsiteX0" y="connsiteY0"/>
                </a:cxn>
                <a:cxn ang="0">
                  <a:pos x="connsiteX1" y="connsiteY1"/>
                </a:cxn>
                <a:cxn ang="0">
                  <a:pos x="connsiteX2" y="connsiteY2"/>
                </a:cxn>
              </a:cxnLst>
              <a:rect l="l" t="t" r="r" b="b"/>
              <a:pathLst>
                <a:path w="125443" h="162369">
                  <a:moveTo>
                    <a:pt x="0" y="0"/>
                  </a:moveTo>
                  <a:lnTo>
                    <a:pt x="125338" y="0"/>
                  </a:lnTo>
                  <a:cubicBezTo>
                    <a:pt x="125950" y="15300"/>
                    <a:pt x="123895" y="136732"/>
                    <a:pt x="119612" y="162369"/>
                  </a:cubicBezTo>
                </a:path>
              </a:pathLst>
            </a:custGeom>
            <a:noFill/>
            <a:ln w="25400">
              <a:solidFill>
                <a:schemeClr val="tx1"/>
              </a:solidFill>
            </a:ln>
          </p:spPr>
          <p:txBody>
            <a:bodyPr rtlCol="0" anchor="ctr"/>
            <a:lstStyle/>
            <a:p>
              <a:pPr algn="ctr"/>
              <a:endParaRPr lang="en-GB" sz="2400" dirty="0"/>
            </a:p>
          </p:txBody>
        </p:sp>
        <p:sp>
          <p:nvSpPr>
            <p:cNvPr id="51" name="Freeform 50"/>
            <p:cNvSpPr/>
            <p:nvPr/>
          </p:nvSpPr>
          <p:spPr bwMode="gray">
            <a:xfrm flipH="1">
              <a:off x="11761739" y="5335066"/>
              <a:ext cx="85337" cy="115228"/>
            </a:xfrm>
            <a:custGeom>
              <a:avLst/>
              <a:gdLst>
                <a:gd name="connsiteX0" fmla="*/ 0 w 131037"/>
                <a:gd name="connsiteY0" fmla="*/ 0 h 162385"/>
                <a:gd name="connsiteX1" fmla="*/ 125338 w 131037"/>
                <a:gd name="connsiteY1" fmla="*/ 0 h 162385"/>
                <a:gd name="connsiteX2" fmla="*/ 131035 w 131037"/>
                <a:gd name="connsiteY2" fmla="*/ 150975 h 162385"/>
                <a:gd name="connsiteX3" fmla="*/ 125338 w 131037"/>
                <a:gd name="connsiteY3" fmla="*/ 162370 h 162385"/>
                <a:gd name="connsiteX0" fmla="*/ 0 w 131037"/>
                <a:gd name="connsiteY0" fmla="*/ 0 h 165501"/>
                <a:gd name="connsiteX1" fmla="*/ 125338 w 131037"/>
                <a:gd name="connsiteY1" fmla="*/ 0 h 165501"/>
                <a:gd name="connsiteX2" fmla="*/ 131035 w 131037"/>
                <a:gd name="connsiteY2" fmla="*/ 150975 h 165501"/>
                <a:gd name="connsiteX3" fmla="*/ 125338 w 131037"/>
                <a:gd name="connsiteY3" fmla="*/ 159521 h 165501"/>
                <a:gd name="connsiteX0" fmla="*/ 0 w 132152"/>
                <a:gd name="connsiteY0" fmla="*/ 0 h 163157"/>
                <a:gd name="connsiteX1" fmla="*/ 125338 w 132152"/>
                <a:gd name="connsiteY1" fmla="*/ 0 h 163157"/>
                <a:gd name="connsiteX2" fmla="*/ 131035 w 132152"/>
                <a:gd name="connsiteY2" fmla="*/ 150975 h 163157"/>
                <a:gd name="connsiteX3" fmla="*/ 99639 w 132152"/>
                <a:gd name="connsiteY3" fmla="*/ 153824 h 163157"/>
                <a:gd name="connsiteX0" fmla="*/ 0 w 132152"/>
                <a:gd name="connsiteY0" fmla="*/ 0 h 150975"/>
                <a:gd name="connsiteX1" fmla="*/ 125338 w 132152"/>
                <a:gd name="connsiteY1" fmla="*/ 0 h 150975"/>
                <a:gd name="connsiteX2" fmla="*/ 131035 w 132152"/>
                <a:gd name="connsiteY2" fmla="*/ 150975 h 150975"/>
                <a:gd name="connsiteX0" fmla="*/ 0 w 125828"/>
                <a:gd name="connsiteY0" fmla="*/ 0 h 156672"/>
                <a:gd name="connsiteX1" fmla="*/ 125338 w 125828"/>
                <a:gd name="connsiteY1" fmla="*/ 0 h 156672"/>
                <a:gd name="connsiteX2" fmla="*/ 122468 w 125828"/>
                <a:gd name="connsiteY2" fmla="*/ 156672 h 156672"/>
                <a:gd name="connsiteX0" fmla="*/ 0 w 125443"/>
                <a:gd name="connsiteY0" fmla="*/ 0 h 162369"/>
                <a:gd name="connsiteX1" fmla="*/ 125338 w 125443"/>
                <a:gd name="connsiteY1" fmla="*/ 0 h 162369"/>
                <a:gd name="connsiteX2" fmla="*/ 119612 w 125443"/>
                <a:gd name="connsiteY2" fmla="*/ 162369 h 162369"/>
              </a:gdLst>
              <a:ahLst/>
              <a:cxnLst>
                <a:cxn ang="0">
                  <a:pos x="connsiteX0" y="connsiteY0"/>
                </a:cxn>
                <a:cxn ang="0">
                  <a:pos x="connsiteX1" y="connsiteY1"/>
                </a:cxn>
                <a:cxn ang="0">
                  <a:pos x="connsiteX2" y="connsiteY2"/>
                </a:cxn>
              </a:cxnLst>
              <a:rect l="l" t="t" r="r" b="b"/>
              <a:pathLst>
                <a:path w="125443" h="162369">
                  <a:moveTo>
                    <a:pt x="0" y="0"/>
                  </a:moveTo>
                  <a:lnTo>
                    <a:pt x="125338" y="0"/>
                  </a:lnTo>
                  <a:cubicBezTo>
                    <a:pt x="125950" y="15300"/>
                    <a:pt x="123895" y="136732"/>
                    <a:pt x="119612" y="162369"/>
                  </a:cubicBezTo>
                </a:path>
              </a:pathLst>
            </a:custGeom>
            <a:noFill/>
            <a:ln w="25400">
              <a:solidFill>
                <a:schemeClr val="tx1"/>
              </a:solidFill>
            </a:ln>
          </p:spPr>
          <p:txBody>
            <a:bodyPr rtlCol="0" anchor="ctr"/>
            <a:lstStyle/>
            <a:p>
              <a:pPr algn="ctr"/>
              <a:endParaRPr lang="en-GB" sz="2400" dirty="0"/>
            </a:p>
          </p:txBody>
        </p:sp>
        <p:sp>
          <p:nvSpPr>
            <p:cNvPr id="52" name="Freeform 51"/>
            <p:cNvSpPr/>
            <p:nvPr/>
          </p:nvSpPr>
          <p:spPr bwMode="gray">
            <a:xfrm flipH="1">
              <a:off x="11935885" y="5095840"/>
              <a:ext cx="114235" cy="115228"/>
            </a:xfrm>
            <a:custGeom>
              <a:avLst/>
              <a:gdLst>
                <a:gd name="connsiteX0" fmla="*/ 0 w 131037"/>
                <a:gd name="connsiteY0" fmla="*/ 0 h 162385"/>
                <a:gd name="connsiteX1" fmla="*/ 125338 w 131037"/>
                <a:gd name="connsiteY1" fmla="*/ 0 h 162385"/>
                <a:gd name="connsiteX2" fmla="*/ 131035 w 131037"/>
                <a:gd name="connsiteY2" fmla="*/ 150975 h 162385"/>
                <a:gd name="connsiteX3" fmla="*/ 125338 w 131037"/>
                <a:gd name="connsiteY3" fmla="*/ 162370 h 162385"/>
                <a:gd name="connsiteX0" fmla="*/ 0 w 131037"/>
                <a:gd name="connsiteY0" fmla="*/ 0 h 165501"/>
                <a:gd name="connsiteX1" fmla="*/ 125338 w 131037"/>
                <a:gd name="connsiteY1" fmla="*/ 0 h 165501"/>
                <a:gd name="connsiteX2" fmla="*/ 131035 w 131037"/>
                <a:gd name="connsiteY2" fmla="*/ 150975 h 165501"/>
                <a:gd name="connsiteX3" fmla="*/ 125338 w 131037"/>
                <a:gd name="connsiteY3" fmla="*/ 159521 h 165501"/>
                <a:gd name="connsiteX0" fmla="*/ 0 w 132152"/>
                <a:gd name="connsiteY0" fmla="*/ 0 h 163157"/>
                <a:gd name="connsiteX1" fmla="*/ 125338 w 132152"/>
                <a:gd name="connsiteY1" fmla="*/ 0 h 163157"/>
                <a:gd name="connsiteX2" fmla="*/ 131035 w 132152"/>
                <a:gd name="connsiteY2" fmla="*/ 150975 h 163157"/>
                <a:gd name="connsiteX3" fmla="*/ 99639 w 132152"/>
                <a:gd name="connsiteY3" fmla="*/ 153824 h 163157"/>
                <a:gd name="connsiteX0" fmla="*/ 0 w 132152"/>
                <a:gd name="connsiteY0" fmla="*/ 0 h 150975"/>
                <a:gd name="connsiteX1" fmla="*/ 125338 w 132152"/>
                <a:gd name="connsiteY1" fmla="*/ 0 h 150975"/>
                <a:gd name="connsiteX2" fmla="*/ 131035 w 132152"/>
                <a:gd name="connsiteY2" fmla="*/ 150975 h 150975"/>
                <a:gd name="connsiteX0" fmla="*/ 0 w 125828"/>
                <a:gd name="connsiteY0" fmla="*/ 0 h 156672"/>
                <a:gd name="connsiteX1" fmla="*/ 125338 w 125828"/>
                <a:gd name="connsiteY1" fmla="*/ 0 h 156672"/>
                <a:gd name="connsiteX2" fmla="*/ 122468 w 125828"/>
                <a:gd name="connsiteY2" fmla="*/ 156672 h 156672"/>
                <a:gd name="connsiteX0" fmla="*/ 0 w 125443"/>
                <a:gd name="connsiteY0" fmla="*/ 0 h 162369"/>
                <a:gd name="connsiteX1" fmla="*/ 125338 w 125443"/>
                <a:gd name="connsiteY1" fmla="*/ 0 h 162369"/>
                <a:gd name="connsiteX2" fmla="*/ 119612 w 125443"/>
                <a:gd name="connsiteY2" fmla="*/ 162369 h 162369"/>
              </a:gdLst>
              <a:ahLst/>
              <a:cxnLst>
                <a:cxn ang="0">
                  <a:pos x="connsiteX0" y="connsiteY0"/>
                </a:cxn>
                <a:cxn ang="0">
                  <a:pos x="connsiteX1" y="connsiteY1"/>
                </a:cxn>
                <a:cxn ang="0">
                  <a:pos x="connsiteX2" y="connsiteY2"/>
                </a:cxn>
              </a:cxnLst>
              <a:rect l="l" t="t" r="r" b="b"/>
              <a:pathLst>
                <a:path w="125443" h="162369">
                  <a:moveTo>
                    <a:pt x="0" y="0"/>
                  </a:moveTo>
                  <a:lnTo>
                    <a:pt x="125338" y="0"/>
                  </a:lnTo>
                  <a:cubicBezTo>
                    <a:pt x="125950" y="15300"/>
                    <a:pt x="123895" y="136732"/>
                    <a:pt x="119612" y="162369"/>
                  </a:cubicBezTo>
                </a:path>
              </a:pathLst>
            </a:custGeom>
            <a:noFill/>
            <a:ln w="25400">
              <a:solidFill>
                <a:schemeClr val="tx1"/>
              </a:solidFill>
            </a:ln>
          </p:spPr>
          <p:txBody>
            <a:bodyPr rtlCol="0" anchor="ctr"/>
            <a:lstStyle/>
            <a:p>
              <a:pPr algn="ctr"/>
              <a:endParaRPr lang="en-GB" sz="2400" dirty="0"/>
            </a:p>
          </p:txBody>
        </p:sp>
        <p:sp>
          <p:nvSpPr>
            <p:cNvPr id="53" name="Freeform 236"/>
            <p:cNvSpPr>
              <a:spLocks/>
            </p:cNvSpPr>
            <p:nvPr/>
          </p:nvSpPr>
          <p:spPr bwMode="auto">
            <a:xfrm>
              <a:off x="12702371" y="5125348"/>
              <a:ext cx="283264" cy="300750"/>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200" i="1" dirty="0"/>
                <a:t>T</a:t>
              </a:r>
            </a:p>
          </p:txBody>
        </p:sp>
        <p:sp>
          <p:nvSpPr>
            <p:cNvPr id="54" name="TextBox 53"/>
            <p:cNvSpPr txBox="1"/>
            <p:nvPr/>
          </p:nvSpPr>
          <p:spPr>
            <a:xfrm>
              <a:off x="12955170" y="5144918"/>
              <a:ext cx="149892" cy="318853"/>
            </a:xfrm>
            <a:prstGeom prst="rect">
              <a:avLst/>
            </a:prstGeom>
            <a:noFill/>
            <a:ln w="25400">
              <a:noFill/>
            </a:ln>
          </p:spPr>
          <p:txBody>
            <a:bodyPr wrap="square" rtlCol="0">
              <a:spAutoFit/>
            </a:bodyPr>
            <a:lstStyle/>
            <a:p>
              <a:pPr fontAlgn="base">
                <a:spcBef>
                  <a:spcPct val="50000"/>
                </a:spcBef>
                <a:spcAft>
                  <a:spcPct val="0"/>
                </a:spcAft>
                <a:buClr>
                  <a:srgbClr val="F0AB00"/>
                </a:buClr>
                <a:buSzPct val="80000"/>
              </a:pPr>
              <a:r>
                <a:rPr lang="en-GB" sz="1100" kern="0" dirty="0">
                  <a:ea typeface="Arial Unicode MS" pitchFamily="34" charset="-128"/>
                  <a:cs typeface="Arial Unicode MS" pitchFamily="34" charset="-128"/>
                </a:rPr>
                <a:t>+</a:t>
              </a:r>
            </a:p>
          </p:txBody>
        </p:sp>
      </p:grpSp>
      <p:grpSp>
        <p:nvGrpSpPr>
          <p:cNvPr id="14" name="Group 13"/>
          <p:cNvGrpSpPr/>
          <p:nvPr/>
        </p:nvGrpSpPr>
        <p:grpSpPr>
          <a:xfrm>
            <a:off x="10996084" y="3933357"/>
            <a:ext cx="456936" cy="539798"/>
            <a:chOff x="8316032" y="4977242"/>
            <a:chExt cx="585473" cy="676449"/>
          </a:xfrm>
        </p:grpSpPr>
        <p:sp>
          <p:nvSpPr>
            <p:cNvPr id="10" name="Snip Single Corner Rectangle 9"/>
            <p:cNvSpPr/>
            <p:nvPr/>
          </p:nvSpPr>
          <p:spPr bwMode="gray">
            <a:xfrm>
              <a:off x="8573696" y="4977242"/>
              <a:ext cx="327809" cy="441201"/>
            </a:xfrm>
            <a:prstGeom prst="snip1Rect">
              <a:avLst/>
            </a:prstGeom>
            <a:solidFill>
              <a:schemeClr val="bg1"/>
            </a:solidFill>
            <a:ln w="2540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sz="1200" i="1" dirty="0" err="1"/>
            </a:p>
          </p:txBody>
        </p:sp>
        <p:sp>
          <p:nvSpPr>
            <p:cNvPr id="58" name="Snip Single Corner Rectangle 57"/>
            <p:cNvSpPr/>
            <p:nvPr/>
          </p:nvSpPr>
          <p:spPr bwMode="gray">
            <a:xfrm>
              <a:off x="8509280" y="5036054"/>
              <a:ext cx="327809" cy="441201"/>
            </a:xfrm>
            <a:prstGeom prst="snip1Rect">
              <a:avLst/>
            </a:prstGeom>
            <a:solidFill>
              <a:schemeClr val="bg1"/>
            </a:solidFill>
            <a:ln w="2540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sz="1200" i="1" dirty="0" err="1"/>
            </a:p>
          </p:txBody>
        </p:sp>
        <p:sp>
          <p:nvSpPr>
            <p:cNvPr id="59" name="Snip Single Corner Rectangle 58"/>
            <p:cNvSpPr/>
            <p:nvPr/>
          </p:nvSpPr>
          <p:spPr bwMode="gray">
            <a:xfrm>
              <a:off x="8444864" y="5094866"/>
              <a:ext cx="327809" cy="441201"/>
            </a:xfrm>
            <a:prstGeom prst="snip1Rect">
              <a:avLst/>
            </a:prstGeom>
            <a:solidFill>
              <a:schemeClr val="bg1"/>
            </a:solidFill>
            <a:ln w="2540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sz="1200" i="1" dirty="0" err="1"/>
            </a:p>
          </p:txBody>
        </p:sp>
        <p:sp>
          <p:nvSpPr>
            <p:cNvPr id="60" name="Snip Single Corner Rectangle 59"/>
            <p:cNvSpPr/>
            <p:nvPr/>
          </p:nvSpPr>
          <p:spPr bwMode="gray">
            <a:xfrm>
              <a:off x="8380448" y="5153678"/>
              <a:ext cx="327809" cy="441201"/>
            </a:xfrm>
            <a:prstGeom prst="snip1Rect">
              <a:avLst/>
            </a:prstGeom>
            <a:solidFill>
              <a:schemeClr val="bg1"/>
            </a:solidFill>
            <a:ln w="2540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sz="1200" i="1" dirty="0" err="1"/>
            </a:p>
          </p:txBody>
        </p:sp>
        <p:sp>
          <p:nvSpPr>
            <p:cNvPr id="61" name="Snip Single Corner Rectangle 60"/>
            <p:cNvSpPr/>
            <p:nvPr/>
          </p:nvSpPr>
          <p:spPr bwMode="gray">
            <a:xfrm>
              <a:off x="8316032" y="5212490"/>
              <a:ext cx="327809" cy="441201"/>
            </a:xfrm>
            <a:prstGeom prst="snip1Rect">
              <a:avLst/>
            </a:prstGeom>
            <a:solidFill>
              <a:schemeClr val="bg1"/>
            </a:solidFill>
            <a:ln w="2540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sz="1200" i="1" dirty="0" err="1"/>
            </a:p>
          </p:txBody>
        </p:sp>
      </p:grpSp>
      <p:grpSp>
        <p:nvGrpSpPr>
          <p:cNvPr id="11" name="Group 10"/>
          <p:cNvGrpSpPr/>
          <p:nvPr/>
        </p:nvGrpSpPr>
        <p:grpSpPr>
          <a:xfrm>
            <a:off x="10331803" y="5194029"/>
            <a:ext cx="994129" cy="692150"/>
            <a:chOff x="6965655" y="2794663"/>
            <a:chExt cx="994129" cy="692150"/>
          </a:xfrm>
        </p:grpSpPr>
        <p:pic>
          <p:nvPicPr>
            <p:cNvPr id="1048" name="Picture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65655" y="2794663"/>
              <a:ext cx="8715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33701" y="2974903"/>
              <a:ext cx="426083" cy="41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Box 11"/>
          <p:cNvSpPr txBox="1"/>
          <p:nvPr/>
        </p:nvSpPr>
        <p:spPr>
          <a:xfrm>
            <a:off x="257033" y="2100337"/>
            <a:ext cx="2118842" cy="18466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1200" b="1" kern="0" dirty="0">
                <a:solidFill>
                  <a:schemeClr val="tx2">
                    <a:lumMod val="75000"/>
                  </a:schemeClr>
                </a:solidFill>
                <a:latin typeface="微软雅黑" panose="020B0503020204020204" pitchFamily="34" charset="-122"/>
                <a:ea typeface="微软雅黑" panose="020B0503020204020204" pitchFamily="34" charset="-122"/>
                <a:cs typeface="Arial Unicode MS" pitchFamily="34" charset="-128"/>
              </a:rPr>
              <a:t>多核计算</a:t>
            </a:r>
            <a:r>
              <a:rPr lang="en-GB" sz="1200" b="1" kern="0" dirty="0">
                <a:solidFill>
                  <a:schemeClr val="tx2">
                    <a:lumMod val="75000"/>
                  </a:schemeClr>
                </a:solidFill>
                <a:latin typeface="微软雅黑" panose="020B0503020204020204" pitchFamily="34" charset="-122"/>
                <a:ea typeface="微软雅黑" panose="020B0503020204020204" pitchFamily="34" charset="-122"/>
                <a:cs typeface="Arial Unicode MS" pitchFamily="34" charset="-128"/>
              </a:rPr>
              <a:t> / </a:t>
            </a:r>
            <a:r>
              <a:rPr lang="zh-CN" altLang="en-US" sz="1200" b="1" kern="0" dirty="0">
                <a:solidFill>
                  <a:schemeClr val="tx2">
                    <a:lumMod val="75000"/>
                  </a:schemeClr>
                </a:solidFill>
                <a:latin typeface="微软雅黑" panose="020B0503020204020204" pitchFamily="34" charset="-122"/>
                <a:ea typeface="微软雅黑" panose="020B0503020204020204" pitchFamily="34" charset="-122"/>
                <a:cs typeface="Arial Unicode MS" pitchFamily="34" charset="-128"/>
              </a:rPr>
              <a:t>并行化</a:t>
            </a:r>
            <a:endParaRPr lang="en-GB" sz="1200" b="1" kern="0" dirty="0">
              <a:solidFill>
                <a:schemeClr val="tx2">
                  <a:lumMod val="75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66" name="TextBox 65"/>
          <p:cNvSpPr txBox="1"/>
          <p:nvPr/>
        </p:nvSpPr>
        <p:spPr>
          <a:xfrm>
            <a:off x="2135518" y="2100337"/>
            <a:ext cx="2118842"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动态多线程</a:t>
            </a:r>
            <a:endParaRPr lang="en-GB" dirty="0">
              <a:latin typeface="微软雅黑" panose="020B0503020204020204" pitchFamily="34" charset="-122"/>
              <a:ea typeface="微软雅黑" panose="020B0503020204020204" pitchFamily="34" charset="-122"/>
            </a:endParaRPr>
          </a:p>
        </p:txBody>
      </p:sp>
      <p:sp>
        <p:nvSpPr>
          <p:cNvPr id="67" name="TextBox 66"/>
          <p:cNvSpPr txBox="1"/>
          <p:nvPr/>
        </p:nvSpPr>
        <p:spPr>
          <a:xfrm>
            <a:off x="4496215" y="2100337"/>
            <a:ext cx="2118842"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虚拟聚合</a:t>
            </a:r>
            <a:endParaRPr lang="en-GB" dirty="0">
              <a:latin typeface="微软雅黑" panose="020B0503020204020204" pitchFamily="34" charset="-122"/>
              <a:ea typeface="微软雅黑" panose="020B0503020204020204" pitchFamily="34" charset="-122"/>
            </a:endParaRPr>
          </a:p>
        </p:txBody>
      </p:sp>
      <p:sp>
        <p:nvSpPr>
          <p:cNvPr id="68" name="TextBox 67"/>
          <p:cNvSpPr txBox="1"/>
          <p:nvPr/>
        </p:nvSpPr>
        <p:spPr>
          <a:xfrm>
            <a:off x="8551683" y="2100337"/>
            <a:ext cx="1478032"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表分区</a:t>
            </a:r>
            <a:endParaRPr lang="en-GB" dirty="0">
              <a:latin typeface="微软雅黑" panose="020B0503020204020204" pitchFamily="34" charset="-122"/>
              <a:ea typeface="微软雅黑" panose="020B0503020204020204" pitchFamily="34" charset="-122"/>
            </a:endParaRPr>
          </a:p>
        </p:txBody>
      </p:sp>
      <p:sp>
        <p:nvSpPr>
          <p:cNvPr id="69" name="TextBox 68"/>
          <p:cNvSpPr txBox="1"/>
          <p:nvPr/>
        </p:nvSpPr>
        <p:spPr>
          <a:xfrm>
            <a:off x="10331803" y="3435430"/>
            <a:ext cx="1328563"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最小化投影</a:t>
            </a:r>
            <a:endParaRPr lang="en-GB" dirty="0">
              <a:latin typeface="微软雅黑" panose="020B0503020204020204" pitchFamily="34" charset="-122"/>
              <a:ea typeface="微软雅黑" panose="020B0503020204020204" pitchFamily="34" charset="-122"/>
            </a:endParaRPr>
          </a:p>
        </p:txBody>
      </p:sp>
      <p:sp>
        <p:nvSpPr>
          <p:cNvPr id="70" name="TextBox 69"/>
          <p:cNvSpPr txBox="1"/>
          <p:nvPr/>
        </p:nvSpPr>
        <p:spPr>
          <a:xfrm>
            <a:off x="485371" y="3435430"/>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无磁盘操作</a:t>
            </a:r>
            <a:endParaRPr lang="en-GB" dirty="0">
              <a:latin typeface="微软雅黑" panose="020B0503020204020204" pitchFamily="34" charset="-122"/>
              <a:ea typeface="微软雅黑" panose="020B0503020204020204" pitchFamily="34" charset="-122"/>
            </a:endParaRPr>
          </a:p>
        </p:txBody>
      </p:sp>
      <p:sp>
        <p:nvSpPr>
          <p:cNvPr id="71" name="TextBox 70"/>
          <p:cNvSpPr txBox="1"/>
          <p:nvPr/>
        </p:nvSpPr>
        <p:spPr>
          <a:xfrm>
            <a:off x="2419858" y="3435430"/>
            <a:ext cx="1928746"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仅仅插入策略</a:t>
            </a:r>
            <a:endParaRPr lang="en-GB"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0005714" y="5893141"/>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实时复制</a:t>
            </a:r>
            <a:endParaRPr lang="en-GB" dirty="0">
              <a:latin typeface="微软雅黑" panose="020B0503020204020204" pitchFamily="34" charset="-122"/>
              <a:ea typeface="微软雅黑" panose="020B0503020204020204" pitchFamily="34" charset="-122"/>
            </a:endParaRPr>
          </a:p>
        </p:txBody>
      </p:sp>
      <p:sp>
        <p:nvSpPr>
          <p:cNvPr id="73" name="TextBox 72"/>
          <p:cNvSpPr txBox="1"/>
          <p:nvPr/>
        </p:nvSpPr>
        <p:spPr>
          <a:xfrm>
            <a:off x="6424577" y="3435430"/>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任何属性作为索引</a:t>
            </a:r>
            <a:endParaRPr lang="en-GB" dirty="0">
              <a:latin typeface="微软雅黑" panose="020B0503020204020204" pitchFamily="34" charset="-122"/>
              <a:ea typeface="微软雅黑" panose="020B0503020204020204" pitchFamily="34" charset="-122"/>
            </a:endParaRPr>
          </a:p>
        </p:txBody>
      </p:sp>
      <p:sp>
        <p:nvSpPr>
          <p:cNvPr id="74" name="TextBox 73"/>
          <p:cNvSpPr txBox="1"/>
          <p:nvPr/>
        </p:nvSpPr>
        <p:spPr>
          <a:xfrm>
            <a:off x="9422680" y="4689027"/>
            <a:ext cx="1096717"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文本分析支持</a:t>
            </a:r>
            <a:endParaRPr lang="en-GB" dirty="0">
              <a:latin typeface="微软雅黑" panose="020B0503020204020204" pitchFamily="34" charset="-122"/>
              <a:ea typeface="微软雅黑" panose="020B0503020204020204" pitchFamily="34" charset="-122"/>
            </a:endParaRPr>
          </a:p>
        </p:txBody>
      </p:sp>
      <p:sp>
        <p:nvSpPr>
          <p:cNvPr id="75" name="TextBox 74"/>
          <p:cNvSpPr txBox="1"/>
          <p:nvPr/>
        </p:nvSpPr>
        <p:spPr>
          <a:xfrm>
            <a:off x="2903827" y="5893141"/>
            <a:ext cx="2192054"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对象关系映射</a:t>
            </a:r>
            <a:endParaRPr lang="en-GB" dirty="0">
              <a:latin typeface="微软雅黑" panose="020B0503020204020204" pitchFamily="34" charset="-122"/>
              <a:ea typeface="微软雅黑" panose="020B0503020204020204" pitchFamily="34" charset="-122"/>
            </a:endParaRPr>
          </a:p>
        </p:txBody>
      </p:sp>
      <p:sp>
        <p:nvSpPr>
          <p:cNvPr id="76" name="TextBox 75"/>
          <p:cNvSpPr txBox="1"/>
          <p:nvPr/>
        </p:nvSpPr>
        <p:spPr>
          <a:xfrm>
            <a:off x="5245075" y="5893141"/>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组键</a:t>
            </a:r>
            <a:endParaRPr lang="en-GB" dirty="0">
              <a:latin typeface="微软雅黑" panose="020B0503020204020204" pitchFamily="34" charset="-122"/>
              <a:ea typeface="微软雅黑" panose="020B0503020204020204" pitchFamily="34" charset="-122"/>
            </a:endParaRPr>
          </a:p>
        </p:txBody>
      </p:sp>
      <p:sp>
        <p:nvSpPr>
          <p:cNvPr id="77" name="TextBox 76"/>
          <p:cNvSpPr txBox="1"/>
          <p:nvPr/>
        </p:nvSpPr>
        <p:spPr>
          <a:xfrm>
            <a:off x="4547198" y="3435430"/>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轻量级压缩</a:t>
            </a:r>
            <a:endParaRPr lang="en-GB" dirty="0">
              <a:latin typeface="微软雅黑" panose="020B0503020204020204" pitchFamily="34" charset="-122"/>
              <a:ea typeface="微软雅黑" panose="020B0503020204020204" pitchFamily="34" charset="-122"/>
            </a:endParaRPr>
          </a:p>
        </p:txBody>
      </p:sp>
      <p:sp>
        <p:nvSpPr>
          <p:cNvPr id="78" name="TextBox 77"/>
          <p:cNvSpPr txBox="1"/>
          <p:nvPr/>
        </p:nvSpPr>
        <p:spPr>
          <a:xfrm>
            <a:off x="8315582" y="3435430"/>
            <a:ext cx="1523715"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动态扩展表</a:t>
            </a:r>
            <a:endParaRPr lang="en-GB" dirty="0">
              <a:latin typeface="微软雅黑" panose="020B0503020204020204" pitchFamily="34" charset="-122"/>
              <a:ea typeface="微软雅黑" panose="020B0503020204020204" pitchFamily="34" charset="-122"/>
            </a:endParaRPr>
          </a:p>
        </p:txBody>
      </p:sp>
      <p:sp>
        <p:nvSpPr>
          <p:cNvPr id="79" name="TextBox 78"/>
          <p:cNvSpPr txBox="1"/>
          <p:nvPr/>
        </p:nvSpPr>
        <p:spPr>
          <a:xfrm>
            <a:off x="8187110" y="4689027"/>
            <a:ext cx="1299641"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空间数据支持</a:t>
            </a:r>
            <a:endParaRPr lang="en-GB" dirty="0">
              <a:latin typeface="微软雅黑" panose="020B0503020204020204" pitchFamily="34" charset="-122"/>
              <a:ea typeface="微软雅黑" panose="020B0503020204020204" pitchFamily="34" charset="-122"/>
            </a:endParaRPr>
          </a:p>
        </p:txBody>
      </p:sp>
      <p:sp>
        <p:nvSpPr>
          <p:cNvPr id="80" name="TextBox 79"/>
          <p:cNvSpPr txBox="1"/>
          <p:nvPr/>
        </p:nvSpPr>
        <p:spPr>
          <a:xfrm>
            <a:off x="2342289" y="4689027"/>
            <a:ext cx="1685137"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支持事务的列式表</a:t>
            </a:r>
            <a:endParaRPr lang="en-GB" dirty="0">
              <a:latin typeface="微软雅黑" panose="020B0503020204020204" pitchFamily="34" charset="-122"/>
              <a:ea typeface="微软雅黑" panose="020B0503020204020204" pitchFamily="34" charset="-122"/>
            </a:endParaRPr>
          </a:p>
        </p:txBody>
      </p:sp>
      <p:sp>
        <p:nvSpPr>
          <p:cNvPr id="81" name="TextBox 80"/>
          <p:cNvSpPr txBox="1"/>
          <p:nvPr/>
        </p:nvSpPr>
        <p:spPr>
          <a:xfrm>
            <a:off x="4353632" y="4689027"/>
            <a:ext cx="1743807"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支持行式表与列式表</a:t>
            </a:r>
            <a:endParaRPr lang="en-GB" dirty="0">
              <a:latin typeface="微软雅黑" panose="020B0503020204020204" pitchFamily="34" charset="-122"/>
              <a:ea typeface="微软雅黑" panose="020B0503020204020204" pitchFamily="34" charset="-122"/>
            </a:endParaRPr>
          </a:p>
        </p:txBody>
      </p:sp>
      <p:sp>
        <p:nvSpPr>
          <p:cNvPr id="82" name="TextBox 81"/>
          <p:cNvSpPr txBox="1"/>
          <p:nvPr/>
        </p:nvSpPr>
        <p:spPr>
          <a:xfrm>
            <a:off x="10599087" y="4596694"/>
            <a:ext cx="1221276" cy="369332"/>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统计、预测与业务分析库</a:t>
            </a:r>
            <a:endParaRPr lang="en-GB" dirty="0">
              <a:latin typeface="微软雅黑" panose="020B0503020204020204" pitchFamily="34" charset="-122"/>
              <a:ea typeface="微软雅黑" panose="020B0503020204020204" pitchFamily="34" charset="-122"/>
            </a:endParaRPr>
          </a:p>
        </p:txBody>
      </p:sp>
      <p:sp>
        <p:nvSpPr>
          <p:cNvPr id="83" name="TextBox 82"/>
          <p:cNvSpPr txBox="1"/>
          <p:nvPr/>
        </p:nvSpPr>
        <p:spPr>
          <a:xfrm>
            <a:off x="6263155" y="4689027"/>
            <a:ext cx="1685137" cy="184666"/>
          </a:xfrm>
          <a:prstGeom prst="rect">
            <a:avLst/>
          </a:prstGeom>
          <a:noFill/>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200" b="1" kern="0">
                <a:solidFill>
                  <a:schemeClr val="tx2">
                    <a:lumMod val="75000"/>
                  </a:schemeClr>
                </a:solidFill>
                <a:ea typeface="Arial Unicode MS" pitchFamily="34" charset="-128"/>
                <a:cs typeface="Arial Unicode MS" pitchFamily="34" charset="-128"/>
              </a:defRPr>
            </a:lvl1pPr>
          </a:lstStyle>
          <a:p>
            <a:r>
              <a:rPr lang="zh-CN" altLang="en-US" dirty="0">
                <a:latin typeface="微软雅黑" panose="020B0503020204020204" pitchFamily="34" charset="-122"/>
                <a:ea typeface="微软雅黑" panose="020B0503020204020204" pitchFamily="34" charset="-122"/>
              </a:rPr>
              <a:t>超出</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的接口</a:t>
            </a:r>
            <a:endParaRPr lang="en-GB" dirty="0">
              <a:latin typeface="微软雅黑" panose="020B0503020204020204" pitchFamily="34" charset="-122"/>
              <a:ea typeface="微软雅黑" panose="020B0503020204020204" pitchFamily="34" charset="-122"/>
            </a:endParaRPr>
          </a:p>
        </p:txBody>
      </p:sp>
      <p:sp>
        <p:nvSpPr>
          <p:cNvPr id="13" name="TextBox 12"/>
          <p:cNvSpPr txBox="1"/>
          <p:nvPr/>
        </p:nvSpPr>
        <p:spPr>
          <a:xfrm>
            <a:off x="497424" y="6312931"/>
            <a:ext cx="9688550"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zh-CN" altLang="en-US" sz="1200" kern="0" dirty="0">
                <a:latin typeface="微软雅黑" panose="020B0503020204020204" pitchFamily="34" charset="-122"/>
                <a:ea typeface="微软雅黑" panose="020B0503020204020204" pitchFamily="34" charset="-122"/>
                <a:cs typeface="Arial Unicode MS" pitchFamily="34" charset="-128"/>
              </a:rPr>
              <a:t>全球化研发</a:t>
            </a:r>
            <a:r>
              <a:rPr lang="en-GB" sz="1200" kern="0" dirty="0">
                <a:latin typeface="微软雅黑" panose="020B0503020204020204" pitchFamily="34" charset="-122"/>
                <a:ea typeface="微软雅黑" panose="020B0503020204020204" pitchFamily="34" charset="-122"/>
                <a:cs typeface="Arial Unicode MS" pitchFamily="34" charset="-128"/>
              </a:rPr>
              <a:t>, </a:t>
            </a:r>
            <a:r>
              <a:rPr lang="zh-CN" altLang="en-US" sz="1200" kern="0" dirty="0">
                <a:latin typeface="微软雅黑" panose="020B0503020204020204" pitchFamily="34" charset="-122"/>
                <a:ea typeface="微软雅黑" panose="020B0503020204020204" pitchFamily="34" charset="-122"/>
                <a:cs typeface="Arial Unicode MS" pitchFamily="34" charset="-128"/>
              </a:rPr>
              <a:t>始于</a:t>
            </a:r>
            <a:r>
              <a:rPr lang="en-GB" sz="1200" kern="0" dirty="0">
                <a:latin typeface="微软雅黑" panose="020B0503020204020204" pitchFamily="34" charset="-122"/>
                <a:ea typeface="微软雅黑" panose="020B0503020204020204" pitchFamily="34" charset="-122"/>
                <a:cs typeface="Arial Unicode MS" pitchFamily="34" charset="-128"/>
              </a:rPr>
              <a:t>2007</a:t>
            </a:r>
            <a:r>
              <a:rPr lang="zh-CN" altLang="en-US" sz="1200" kern="0" dirty="0">
                <a:latin typeface="微软雅黑" panose="020B0503020204020204" pitchFamily="34" charset="-122"/>
                <a:ea typeface="微软雅黑" panose="020B0503020204020204" pitchFamily="34" charset="-122"/>
                <a:cs typeface="Arial Unicode MS" pitchFamily="34" charset="-128"/>
              </a:rPr>
              <a:t>年</a:t>
            </a:r>
            <a:r>
              <a:rPr lang="en-GB" sz="1200" kern="0" dirty="0">
                <a:latin typeface="微软雅黑" panose="020B0503020204020204" pitchFamily="34" charset="-122"/>
                <a:ea typeface="微软雅黑" panose="020B0503020204020204" pitchFamily="34" charset="-122"/>
                <a:cs typeface="Arial Unicode MS" pitchFamily="34" charset="-128"/>
              </a:rPr>
              <a:t>:    </a:t>
            </a:r>
            <a:r>
              <a:rPr lang="zh-CN" altLang="en-US" sz="1200" kern="0" dirty="0">
                <a:latin typeface="微软雅黑" panose="020B0503020204020204" pitchFamily="34" charset="-122"/>
                <a:ea typeface="微软雅黑" panose="020B0503020204020204" pitchFamily="34" charset="-122"/>
                <a:cs typeface="Arial Unicode MS" pitchFamily="34" charset="-128"/>
              </a:rPr>
              <a:t>首尔，上海，胡志明市，班加罗尔，特拉维夫，柏林，瓦尔多夫，巴黎，多伦多，温哥华，都柏林，帕洛阿尔托</a:t>
            </a:r>
            <a:endParaRPr lang="en-GB" sz="12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87" name="Group 86"/>
          <p:cNvGrpSpPr/>
          <p:nvPr/>
        </p:nvGrpSpPr>
        <p:grpSpPr>
          <a:xfrm>
            <a:off x="2560210" y="4022566"/>
            <a:ext cx="1415107" cy="549104"/>
            <a:chOff x="1972546" y="2708920"/>
            <a:chExt cx="1415107" cy="549104"/>
          </a:xfrm>
        </p:grpSpPr>
        <p:sp>
          <p:nvSpPr>
            <p:cNvPr id="88" name="Freeform 233"/>
            <p:cNvSpPr>
              <a:spLocks/>
            </p:cNvSpPr>
            <p:nvPr/>
          </p:nvSpPr>
          <p:spPr bwMode="auto">
            <a:xfrm>
              <a:off x="3166417" y="2708920"/>
              <a:ext cx="221236" cy="50308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solidFill>
              <a:schemeClr val="bg1"/>
            </a:solidFill>
            <a:ln w="1905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33"/>
            <p:cNvSpPr>
              <a:spLocks/>
            </p:cNvSpPr>
            <p:nvPr/>
          </p:nvSpPr>
          <p:spPr bwMode="auto">
            <a:xfrm>
              <a:off x="3135434" y="2725788"/>
              <a:ext cx="221236" cy="50308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solidFill>
              <a:schemeClr val="bg1"/>
            </a:solidFill>
            <a:ln w="1905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30"/>
            <p:cNvSpPr>
              <a:spLocks/>
            </p:cNvSpPr>
            <p:nvPr/>
          </p:nvSpPr>
          <p:spPr bwMode="auto">
            <a:xfrm>
              <a:off x="2568117" y="2725788"/>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1"/>
            <p:cNvSpPr>
              <a:spLocks/>
            </p:cNvSpPr>
            <p:nvPr/>
          </p:nvSpPr>
          <p:spPr bwMode="auto">
            <a:xfrm>
              <a:off x="2607276" y="2725788"/>
              <a:ext cx="39159" cy="117871"/>
            </a:xfrm>
            <a:custGeom>
              <a:avLst/>
              <a:gdLst>
                <a:gd name="T0" fmla="*/ 0 w 120"/>
                <a:gd name="T1" fmla="*/ 0 h 440"/>
                <a:gd name="T2" fmla="*/ 0 w 120"/>
                <a:gd name="T3" fmla="*/ 0 h 440"/>
                <a:gd name="T4" fmla="*/ 120 w 120"/>
                <a:gd name="T5" fmla="*/ 0 h 440"/>
                <a:gd name="T6" fmla="*/ 120 w 120"/>
                <a:gd name="T7" fmla="*/ 440 h 440"/>
                <a:gd name="T8" fmla="*/ 0 w 120"/>
                <a:gd name="T9" fmla="*/ 440 h 440"/>
                <a:gd name="T10" fmla="*/ 0 w 120"/>
                <a:gd name="T11" fmla="*/ 0 h 440"/>
              </a:gdLst>
              <a:ahLst/>
              <a:cxnLst>
                <a:cxn ang="0">
                  <a:pos x="T0" y="T1"/>
                </a:cxn>
                <a:cxn ang="0">
                  <a:pos x="T2" y="T3"/>
                </a:cxn>
                <a:cxn ang="0">
                  <a:pos x="T4" y="T5"/>
                </a:cxn>
                <a:cxn ang="0">
                  <a:pos x="T6" y="T7"/>
                </a:cxn>
                <a:cxn ang="0">
                  <a:pos x="T8" y="T9"/>
                </a:cxn>
                <a:cxn ang="0">
                  <a:pos x="T10" y="T11"/>
                </a:cxn>
              </a:cxnLst>
              <a:rect l="0" t="0" r="r" b="b"/>
              <a:pathLst>
                <a:path w="120" h="440">
                  <a:moveTo>
                    <a:pt x="0" y="0"/>
                  </a:moveTo>
                  <a:lnTo>
                    <a:pt x="0" y="0"/>
                  </a:lnTo>
                  <a:lnTo>
                    <a:pt x="120" y="0"/>
                  </a:lnTo>
                  <a:lnTo>
                    <a:pt x="120" y="440"/>
                  </a:lnTo>
                  <a:lnTo>
                    <a:pt x="0" y="44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2"/>
            <p:cNvSpPr>
              <a:spLocks/>
            </p:cNvSpPr>
            <p:nvPr/>
          </p:nvSpPr>
          <p:spPr bwMode="auto">
            <a:xfrm>
              <a:off x="2646436" y="2725788"/>
              <a:ext cx="39159" cy="213291"/>
            </a:xfrm>
            <a:custGeom>
              <a:avLst/>
              <a:gdLst>
                <a:gd name="T0" fmla="*/ 0 w 120"/>
                <a:gd name="T1" fmla="*/ 0 h 800"/>
                <a:gd name="T2" fmla="*/ 0 w 120"/>
                <a:gd name="T3" fmla="*/ 0 h 800"/>
                <a:gd name="T4" fmla="*/ 120 w 120"/>
                <a:gd name="T5" fmla="*/ 0 h 800"/>
                <a:gd name="T6" fmla="*/ 120 w 120"/>
                <a:gd name="T7" fmla="*/ 800 h 800"/>
                <a:gd name="T8" fmla="*/ 0 w 120"/>
                <a:gd name="T9" fmla="*/ 800 h 800"/>
                <a:gd name="T10" fmla="*/ 0 w 120"/>
                <a:gd name="T11" fmla="*/ 0 h 800"/>
              </a:gdLst>
              <a:ahLst/>
              <a:cxnLst>
                <a:cxn ang="0">
                  <a:pos x="T0" y="T1"/>
                </a:cxn>
                <a:cxn ang="0">
                  <a:pos x="T2" y="T3"/>
                </a:cxn>
                <a:cxn ang="0">
                  <a:pos x="T4" y="T5"/>
                </a:cxn>
                <a:cxn ang="0">
                  <a:pos x="T6" y="T7"/>
                </a:cxn>
                <a:cxn ang="0">
                  <a:pos x="T8" y="T9"/>
                </a:cxn>
                <a:cxn ang="0">
                  <a:pos x="T10" y="T11"/>
                </a:cxn>
              </a:cxnLst>
              <a:rect l="0" t="0" r="r" b="b"/>
              <a:pathLst>
                <a:path w="120" h="800">
                  <a:moveTo>
                    <a:pt x="0" y="0"/>
                  </a:moveTo>
                  <a:lnTo>
                    <a:pt x="0" y="0"/>
                  </a:lnTo>
                  <a:lnTo>
                    <a:pt x="120" y="0"/>
                  </a:lnTo>
                  <a:lnTo>
                    <a:pt x="120" y="800"/>
                  </a:lnTo>
                  <a:lnTo>
                    <a:pt x="0" y="80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33"/>
            <p:cNvSpPr>
              <a:spLocks/>
            </p:cNvSpPr>
            <p:nvPr/>
          </p:nvSpPr>
          <p:spPr bwMode="auto">
            <a:xfrm>
              <a:off x="2685595" y="2725788"/>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36"/>
            <p:cNvSpPr>
              <a:spLocks/>
            </p:cNvSpPr>
            <p:nvPr/>
          </p:nvSpPr>
          <p:spPr bwMode="auto">
            <a:xfrm>
              <a:off x="1980442" y="2738980"/>
              <a:ext cx="259142" cy="32742"/>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37"/>
            <p:cNvSpPr>
              <a:spLocks/>
            </p:cNvSpPr>
            <p:nvPr/>
          </p:nvSpPr>
          <p:spPr bwMode="auto">
            <a:xfrm>
              <a:off x="1980442" y="2771722"/>
              <a:ext cx="259141" cy="37419"/>
            </a:xfrm>
            <a:custGeom>
              <a:avLst/>
              <a:gdLst>
                <a:gd name="T0" fmla="*/ 795 w 795"/>
                <a:gd name="T1" fmla="*/ 0 h 140"/>
                <a:gd name="T2" fmla="*/ 795 w 795"/>
                <a:gd name="T3" fmla="*/ 0 h 140"/>
                <a:gd name="T4" fmla="*/ 795 w 795"/>
                <a:gd name="T5" fmla="*/ 140 h 140"/>
                <a:gd name="T6" fmla="*/ 0 w 795"/>
                <a:gd name="T7" fmla="*/ 140 h 140"/>
                <a:gd name="T8" fmla="*/ 0 w 795"/>
                <a:gd name="T9" fmla="*/ 0 h 140"/>
                <a:gd name="T10" fmla="*/ 795 w 795"/>
                <a:gd name="T11" fmla="*/ 0 h 140"/>
              </a:gdLst>
              <a:ahLst/>
              <a:cxnLst>
                <a:cxn ang="0">
                  <a:pos x="T0" y="T1"/>
                </a:cxn>
                <a:cxn ang="0">
                  <a:pos x="T2" y="T3"/>
                </a:cxn>
                <a:cxn ang="0">
                  <a:pos x="T4" y="T5"/>
                </a:cxn>
                <a:cxn ang="0">
                  <a:pos x="T6" y="T7"/>
                </a:cxn>
                <a:cxn ang="0">
                  <a:pos x="T8" y="T9"/>
                </a:cxn>
                <a:cxn ang="0">
                  <a:pos x="T10" y="T11"/>
                </a:cxn>
              </a:cxnLst>
              <a:rect l="0" t="0" r="r" b="b"/>
              <a:pathLst>
                <a:path w="795" h="140">
                  <a:moveTo>
                    <a:pt x="795" y="0"/>
                  </a:moveTo>
                  <a:lnTo>
                    <a:pt x="795" y="0"/>
                  </a:lnTo>
                  <a:lnTo>
                    <a:pt x="795" y="140"/>
                  </a:lnTo>
                  <a:lnTo>
                    <a:pt x="0" y="140"/>
                  </a:lnTo>
                  <a:lnTo>
                    <a:pt x="0" y="0"/>
                  </a:lnTo>
                  <a:lnTo>
                    <a:pt x="795"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38"/>
            <p:cNvSpPr>
              <a:spLocks/>
            </p:cNvSpPr>
            <p:nvPr/>
          </p:nvSpPr>
          <p:spPr bwMode="auto">
            <a:xfrm>
              <a:off x="1980442" y="2809142"/>
              <a:ext cx="259142" cy="32742"/>
            </a:xfrm>
            <a:custGeom>
              <a:avLst/>
              <a:gdLst>
                <a:gd name="T0" fmla="*/ 791 w 791"/>
                <a:gd name="T1" fmla="*/ 0 h 123"/>
                <a:gd name="T2" fmla="*/ 791 w 791"/>
                <a:gd name="T3" fmla="*/ 0 h 123"/>
                <a:gd name="T4" fmla="*/ 791 w 791"/>
                <a:gd name="T5" fmla="*/ 123 h 123"/>
                <a:gd name="T6" fmla="*/ 0 w 791"/>
                <a:gd name="T7" fmla="*/ 123 h 123"/>
                <a:gd name="T8" fmla="*/ 0 w 791"/>
                <a:gd name="T9" fmla="*/ 0 h 123"/>
                <a:gd name="T10" fmla="*/ 791 w 791"/>
                <a:gd name="T11" fmla="*/ 0 h 123"/>
              </a:gdLst>
              <a:ahLst/>
              <a:cxnLst>
                <a:cxn ang="0">
                  <a:pos x="T0" y="T1"/>
                </a:cxn>
                <a:cxn ang="0">
                  <a:pos x="T2" y="T3"/>
                </a:cxn>
                <a:cxn ang="0">
                  <a:pos x="T4" y="T5"/>
                </a:cxn>
                <a:cxn ang="0">
                  <a:pos x="T6" y="T7"/>
                </a:cxn>
                <a:cxn ang="0">
                  <a:pos x="T8" y="T9"/>
                </a:cxn>
                <a:cxn ang="0">
                  <a:pos x="T10" y="T11"/>
                </a:cxn>
              </a:cxnLst>
              <a:rect l="0" t="0" r="r" b="b"/>
              <a:pathLst>
                <a:path w="791" h="123">
                  <a:moveTo>
                    <a:pt x="791" y="0"/>
                  </a:moveTo>
                  <a:lnTo>
                    <a:pt x="791" y="0"/>
                  </a:lnTo>
                  <a:lnTo>
                    <a:pt x="791" y="123"/>
                  </a:lnTo>
                  <a:lnTo>
                    <a:pt x="0" y="123"/>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39"/>
            <p:cNvSpPr>
              <a:spLocks/>
            </p:cNvSpPr>
            <p:nvPr/>
          </p:nvSpPr>
          <p:spPr bwMode="auto">
            <a:xfrm>
              <a:off x="1980442" y="2841884"/>
              <a:ext cx="259142" cy="32742"/>
            </a:xfrm>
            <a:custGeom>
              <a:avLst/>
              <a:gdLst>
                <a:gd name="T0" fmla="*/ 791 w 791"/>
                <a:gd name="T1" fmla="*/ 0 h 122"/>
                <a:gd name="T2" fmla="*/ 791 w 791"/>
                <a:gd name="T3" fmla="*/ 0 h 122"/>
                <a:gd name="T4" fmla="*/ 791 w 791"/>
                <a:gd name="T5" fmla="*/ 122 h 122"/>
                <a:gd name="T6" fmla="*/ 0 w 791"/>
                <a:gd name="T7" fmla="*/ 122 h 122"/>
                <a:gd name="T8" fmla="*/ 0 w 791"/>
                <a:gd name="T9" fmla="*/ 0 h 122"/>
                <a:gd name="T10" fmla="*/ 791 w 791"/>
                <a:gd name="T11" fmla="*/ 0 h 122"/>
              </a:gdLst>
              <a:ahLst/>
              <a:cxnLst>
                <a:cxn ang="0">
                  <a:pos x="T0" y="T1"/>
                </a:cxn>
                <a:cxn ang="0">
                  <a:pos x="T2" y="T3"/>
                </a:cxn>
                <a:cxn ang="0">
                  <a:pos x="T4" y="T5"/>
                </a:cxn>
                <a:cxn ang="0">
                  <a:pos x="T6" y="T7"/>
                </a:cxn>
                <a:cxn ang="0">
                  <a:pos x="T8" y="T9"/>
                </a:cxn>
                <a:cxn ang="0">
                  <a:pos x="T10" y="T11"/>
                </a:cxn>
              </a:cxnLst>
              <a:rect l="0" t="0" r="r" b="b"/>
              <a:pathLst>
                <a:path w="791" h="122">
                  <a:moveTo>
                    <a:pt x="791" y="0"/>
                  </a:moveTo>
                  <a:lnTo>
                    <a:pt x="791" y="0"/>
                  </a:lnTo>
                  <a:lnTo>
                    <a:pt x="791" y="122"/>
                  </a:lnTo>
                  <a:lnTo>
                    <a:pt x="0" y="122"/>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6"/>
            <p:cNvSpPr>
              <a:spLocks/>
            </p:cNvSpPr>
            <p:nvPr/>
          </p:nvSpPr>
          <p:spPr bwMode="auto">
            <a:xfrm>
              <a:off x="2142336" y="2923046"/>
              <a:ext cx="259142" cy="32742"/>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37"/>
            <p:cNvSpPr>
              <a:spLocks/>
            </p:cNvSpPr>
            <p:nvPr/>
          </p:nvSpPr>
          <p:spPr bwMode="auto">
            <a:xfrm>
              <a:off x="2142336" y="2955788"/>
              <a:ext cx="259141" cy="37419"/>
            </a:xfrm>
            <a:custGeom>
              <a:avLst/>
              <a:gdLst>
                <a:gd name="T0" fmla="*/ 795 w 795"/>
                <a:gd name="T1" fmla="*/ 0 h 140"/>
                <a:gd name="T2" fmla="*/ 795 w 795"/>
                <a:gd name="T3" fmla="*/ 0 h 140"/>
                <a:gd name="T4" fmla="*/ 795 w 795"/>
                <a:gd name="T5" fmla="*/ 140 h 140"/>
                <a:gd name="T6" fmla="*/ 0 w 795"/>
                <a:gd name="T7" fmla="*/ 140 h 140"/>
                <a:gd name="T8" fmla="*/ 0 w 795"/>
                <a:gd name="T9" fmla="*/ 0 h 140"/>
                <a:gd name="T10" fmla="*/ 795 w 795"/>
                <a:gd name="T11" fmla="*/ 0 h 140"/>
              </a:gdLst>
              <a:ahLst/>
              <a:cxnLst>
                <a:cxn ang="0">
                  <a:pos x="T0" y="T1"/>
                </a:cxn>
                <a:cxn ang="0">
                  <a:pos x="T2" y="T3"/>
                </a:cxn>
                <a:cxn ang="0">
                  <a:pos x="T4" y="T5"/>
                </a:cxn>
                <a:cxn ang="0">
                  <a:pos x="T6" y="T7"/>
                </a:cxn>
                <a:cxn ang="0">
                  <a:pos x="T8" y="T9"/>
                </a:cxn>
                <a:cxn ang="0">
                  <a:pos x="T10" y="T11"/>
                </a:cxn>
              </a:cxnLst>
              <a:rect l="0" t="0" r="r" b="b"/>
              <a:pathLst>
                <a:path w="795" h="140">
                  <a:moveTo>
                    <a:pt x="795" y="0"/>
                  </a:moveTo>
                  <a:lnTo>
                    <a:pt x="795" y="0"/>
                  </a:lnTo>
                  <a:lnTo>
                    <a:pt x="795" y="140"/>
                  </a:lnTo>
                  <a:lnTo>
                    <a:pt x="0" y="140"/>
                  </a:lnTo>
                  <a:lnTo>
                    <a:pt x="0" y="0"/>
                  </a:lnTo>
                  <a:lnTo>
                    <a:pt x="795"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8"/>
            <p:cNvSpPr>
              <a:spLocks/>
            </p:cNvSpPr>
            <p:nvPr/>
          </p:nvSpPr>
          <p:spPr bwMode="auto">
            <a:xfrm>
              <a:off x="2142336" y="2993207"/>
              <a:ext cx="259142" cy="32742"/>
            </a:xfrm>
            <a:custGeom>
              <a:avLst/>
              <a:gdLst>
                <a:gd name="T0" fmla="*/ 791 w 791"/>
                <a:gd name="T1" fmla="*/ 0 h 123"/>
                <a:gd name="T2" fmla="*/ 791 w 791"/>
                <a:gd name="T3" fmla="*/ 0 h 123"/>
                <a:gd name="T4" fmla="*/ 791 w 791"/>
                <a:gd name="T5" fmla="*/ 123 h 123"/>
                <a:gd name="T6" fmla="*/ 0 w 791"/>
                <a:gd name="T7" fmla="*/ 123 h 123"/>
                <a:gd name="T8" fmla="*/ 0 w 791"/>
                <a:gd name="T9" fmla="*/ 0 h 123"/>
                <a:gd name="T10" fmla="*/ 791 w 791"/>
                <a:gd name="T11" fmla="*/ 0 h 123"/>
              </a:gdLst>
              <a:ahLst/>
              <a:cxnLst>
                <a:cxn ang="0">
                  <a:pos x="T0" y="T1"/>
                </a:cxn>
                <a:cxn ang="0">
                  <a:pos x="T2" y="T3"/>
                </a:cxn>
                <a:cxn ang="0">
                  <a:pos x="T4" y="T5"/>
                </a:cxn>
                <a:cxn ang="0">
                  <a:pos x="T6" y="T7"/>
                </a:cxn>
                <a:cxn ang="0">
                  <a:pos x="T8" y="T9"/>
                </a:cxn>
                <a:cxn ang="0">
                  <a:pos x="T10" y="T11"/>
                </a:cxn>
              </a:cxnLst>
              <a:rect l="0" t="0" r="r" b="b"/>
              <a:pathLst>
                <a:path w="791" h="123">
                  <a:moveTo>
                    <a:pt x="791" y="0"/>
                  </a:moveTo>
                  <a:lnTo>
                    <a:pt x="791" y="0"/>
                  </a:lnTo>
                  <a:lnTo>
                    <a:pt x="791" y="123"/>
                  </a:lnTo>
                  <a:lnTo>
                    <a:pt x="0" y="123"/>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239"/>
            <p:cNvSpPr>
              <a:spLocks/>
            </p:cNvSpPr>
            <p:nvPr/>
          </p:nvSpPr>
          <p:spPr bwMode="auto">
            <a:xfrm>
              <a:off x="2142336" y="3025949"/>
              <a:ext cx="259142" cy="32742"/>
            </a:xfrm>
            <a:custGeom>
              <a:avLst/>
              <a:gdLst>
                <a:gd name="T0" fmla="*/ 791 w 791"/>
                <a:gd name="T1" fmla="*/ 0 h 122"/>
                <a:gd name="T2" fmla="*/ 791 w 791"/>
                <a:gd name="T3" fmla="*/ 0 h 122"/>
                <a:gd name="T4" fmla="*/ 791 w 791"/>
                <a:gd name="T5" fmla="*/ 122 h 122"/>
                <a:gd name="T6" fmla="*/ 0 w 791"/>
                <a:gd name="T7" fmla="*/ 122 h 122"/>
                <a:gd name="T8" fmla="*/ 0 w 791"/>
                <a:gd name="T9" fmla="*/ 0 h 122"/>
                <a:gd name="T10" fmla="*/ 791 w 791"/>
                <a:gd name="T11" fmla="*/ 0 h 122"/>
              </a:gdLst>
              <a:ahLst/>
              <a:cxnLst>
                <a:cxn ang="0">
                  <a:pos x="T0" y="T1"/>
                </a:cxn>
                <a:cxn ang="0">
                  <a:pos x="T2" y="T3"/>
                </a:cxn>
                <a:cxn ang="0">
                  <a:pos x="T4" y="T5"/>
                </a:cxn>
                <a:cxn ang="0">
                  <a:pos x="T6" y="T7"/>
                </a:cxn>
                <a:cxn ang="0">
                  <a:pos x="T8" y="T9"/>
                </a:cxn>
                <a:cxn ang="0">
                  <a:pos x="T10" y="T11"/>
                </a:cxn>
              </a:cxnLst>
              <a:rect l="0" t="0" r="r" b="b"/>
              <a:pathLst>
                <a:path w="791" h="122">
                  <a:moveTo>
                    <a:pt x="791" y="0"/>
                  </a:moveTo>
                  <a:lnTo>
                    <a:pt x="791" y="0"/>
                  </a:lnTo>
                  <a:lnTo>
                    <a:pt x="791" y="122"/>
                  </a:lnTo>
                  <a:lnTo>
                    <a:pt x="0" y="122"/>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236"/>
            <p:cNvSpPr>
              <a:spLocks/>
            </p:cNvSpPr>
            <p:nvPr/>
          </p:nvSpPr>
          <p:spPr bwMode="auto">
            <a:xfrm>
              <a:off x="1972546" y="3093140"/>
              <a:ext cx="259142" cy="32742"/>
            </a:xfrm>
            <a:custGeom>
              <a:avLst/>
              <a:gdLst>
                <a:gd name="T0" fmla="*/ 791 w 791"/>
                <a:gd name="T1" fmla="*/ 0 h 124"/>
                <a:gd name="T2" fmla="*/ 791 w 791"/>
                <a:gd name="T3" fmla="*/ 0 h 124"/>
                <a:gd name="T4" fmla="*/ 791 w 791"/>
                <a:gd name="T5" fmla="*/ 124 h 124"/>
                <a:gd name="T6" fmla="*/ 0 w 791"/>
                <a:gd name="T7" fmla="*/ 124 h 124"/>
                <a:gd name="T8" fmla="*/ 0 w 791"/>
                <a:gd name="T9" fmla="*/ 0 h 124"/>
                <a:gd name="T10" fmla="*/ 791 w 791"/>
                <a:gd name="T11" fmla="*/ 0 h 124"/>
              </a:gdLst>
              <a:ahLst/>
              <a:cxnLst>
                <a:cxn ang="0">
                  <a:pos x="T0" y="T1"/>
                </a:cxn>
                <a:cxn ang="0">
                  <a:pos x="T2" y="T3"/>
                </a:cxn>
                <a:cxn ang="0">
                  <a:pos x="T4" y="T5"/>
                </a:cxn>
                <a:cxn ang="0">
                  <a:pos x="T6" y="T7"/>
                </a:cxn>
                <a:cxn ang="0">
                  <a:pos x="T8" y="T9"/>
                </a:cxn>
                <a:cxn ang="0">
                  <a:pos x="T10" y="T11"/>
                </a:cxn>
              </a:cxnLst>
              <a:rect l="0" t="0" r="r" b="b"/>
              <a:pathLst>
                <a:path w="791" h="124">
                  <a:moveTo>
                    <a:pt x="791" y="0"/>
                  </a:moveTo>
                  <a:lnTo>
                    <a:pt x="791" y="0"/>
                  </a:lnTo>
                  <a:lnTo>
                    <a:pt x="791" y="124"/>
                  </a:lnTo>
                  <a:lnTo>
                    <a:pt x="0" y="124"/>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237"/>
            <p:cNvSpPr>
              <a:spLocks/>
            </p:cNvSpPr>
            <p:nvPr/>
          </p:nvSpPr>
          <p:spPr bwMode="auto">
            <a:xfrm>
              <a:off x="1972546" y="3125882"/>
              <a:ext cx="259141" cy="37419"/>
            </a:xfrm>
            <a:custGeom>
              <a:avLst/>
              <a:gdLst>
                <a:gd name="T0" fmla="*/ 795 w 795"/>
                <a:gd name="T1" fmla="*/ 0 h 140"/>
                <a:gd name="T2" fmla="*/ 795 w 795"/>
                <a:gd name="T3" fmla="*/ 0 h 140"/>
                <a:gd name="T4" fmla="*/ 795 w 795"/>
                <a:gd name="T5" fmla="*/ 140 h 140"/>
                <a:gd name="T6" fmla="*/ 0 w 795"/>
                <a:gd name="T7" fmla="*/ 140 h 140"/>
                <a:gd name="T8" fmla="*/ 0 w 795"/>
                <a:gd name="T9" fmla="*/ 0 h 140"/>
                <a:gd name="T10" fmla="*/ 795 w 795"/>
                <a:gd name="T11" fmla="*/ 0 h 140"/>
              </a:gdLst>
              <a:ahLst/>
              <a:cxnLst>
                <a:cxn ang="0">
                  <a:pos x="T0" y="T1"/>
                </a:cxn>
                <a:cxn ang="0">
                  <a:pos x="T2" y="T3"/>
                </a:cxn>
                <a:cxn ang="0">
                  <a:pos x="T4" y="T5"/>
                </a:cxn>
                <a:cxn ang="0">
                  <a:pos x="T6" y="T7"/>
                </a:cxn>
                <a:cxn ang="0">
                  <a:pos x="T8" y="T9"/>
                </a:cxn>
                <a:cxn ang="0">
                  <a:pos x="T10" y="T11"/>
                </a:cxn>
              </a:cxnLst>
              <a:rect l="0" t="0" r="r" b="b"/>
              <a:pathLst>
                <a:path w="795" h="140">
                  <a:moveTo>
                    <a:pt x="795" y="0"/>
                  </a:moveTo>
                  <a:lnTo>
                    <a:pt x="795" y="0"/>
                  </a:lnTo>
                  <a:lnTo>
                    <a:pt x="795" y="140"/>
                  </a:lnTo>
                  <a:lnTo>
                    <a:pt x="0" y="140"/>
                  </a:lnTo>
                  <a:lnTo>
                    <a:pt x="0" y="0"/>
                  </a:lnTo>
                  <a:lnTo>
                    <a:pt x="795"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238"/>
            <p:cNvSpPr>
              <a:spLocks/>
            </p:cNvSpPr>
            <p:nvPr/>
          </p:nvSpPr>
          <p:spPr bwMode="auto">
            <a:xfrm>
              <a:off x="1972546" y="3163301"/>
              <a:ext cx="259142" cy="32742"/>
            </a:xfrm>
            <a:custGeom>
              <a:avLst/>
              <a:gdLst>
                <a:gd name="T0" fmla="*/ 791 w 791"/>
                <a:gd name="T1" fmla="*/ 0 h 123"/>
                <a:gd name="T2" fmla="*/ 791 w 791"/>
                <a:gd name="T3" fmla="*/ 0 h 123"/>
                <a:gd name="T4" fmla="*/ 791 w 791"/>
                <a:gd name="T5" fmla="*/ 123 h 123"/>
                <a:gd name="T6" fmla="*/ 0 w 791"/>
                <a:gd name="T7" fmla="*/ 123 h 123"/>
                <a:gd name="T8" fmla="*/ 0 w 791"/>
                <a:gd name="T9" fmla="*/ 0 h 123"/>
                <a:gd name="T10" fmla="*/ 791 w 791"/>
                <a:gd name="T11" fmla="*/ 0 h 123"/>
              </a:gdLst>
              <a:ahLst/>
              <a:cxnLst>
                <a:cxn ang="0">
                  <a:pos x="T0" y="T1"/>
                </a:cxn>
                <a:cxn ang="0">
                  <a:pos x="T2" y="T3"/>
                </a:cxn>
                <a:cxn ang="0">
                  <a:pos x="T4" y="T5"/>
                </a:cxn>
                <a:cxn ang="0">
                  <a:pos x="T6" y="T7"/>
                </a:cxn>
                <a:cxn ang="0">
                  <a:pos x="T8" y="T9"/>
                </a:cxn>
                <a:cxn ang="0">
                  <a:pos x="T10" y="T11"/>
                </a:cxn>
              </a:cxnLst>
              <a:rect l="0" t="0" r="r" b="b"/>
              <a:pathLst>
                <a:path w="791" h="123">
                  <a:moveTo>
                    <a:pt x="791" y="0"/>
                  </a:moveTo>
                  <a:lnTo>
                    <a:pt x="791" y="0"/>
                  </a:lnTo>
                  <a:lnTo>
                    <a:pt x="791" y="123"/>
                  </a:lnTo>
                  <a:lnTo>
                    <a:pt x="0" y="123"/>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239"/>
            <p:cNvSpPr>
              <a:spLocks/>
            </p:cNvSpPr>
            <p:nvPr/>
          </p:nvSpPr>
          <p:spPr bwMode="auto">
            <a:xfrm>
              <a:off x="1972546" y="3196043"/>
              <a:ext cx="259142" cy="32742"/>
            </a:xfrm>
            <a:custGeom>
              <a:avLst/>
              <a:gdLst>
                <a:gd name="T0" fmla="*/ 791 w 791"/>
                <a:gd name="T1" fmla="*/ 0 h 122"/>
                <a:gd name="T2" fmla="*/ 791 w 791"/>
                <a:gd name="T3" fmla="*/ 0 h 122"/>
                <a:gd name="T4" fmla="*/ 791 w 791"/>
                <a:gd name="T5" fmla="*/ 122 h 122"/>
                <a:gd name="T6" fmla="*/ 0 w 791"/>
                <a:gd name="T7" fmla="*/ 122 h 122"/>
                <a:gd name="T8" fmla="*/ 0 w 791"/>
                <a:gd name="T9" fmla="*/ 0 h 122"/>
                <a:gd name="T10" fmla="*/ 791 w 791"/>
                <a:gd name="T11" fmla="*/ 0 h 122"/>
              </a:gdLst>
              <a:ahLst/>
              <a:cxnLst>
                <a:cxn ang="0">
                  <a:pos x="T0" y="T1"/>
                </a:cxn>
                <a:cxn ang="0">
                  <a:pos x="T2" y="T3"/>
                </a:cxn>
                <a:cxn ang="0">
                  <a:pos x="T4" y="T5"/>
                </a:cxn>
                <a:cxn ang="0">
                  <a:pos x="T6" y="T7"/>
                </a:cxn>
                <a:cxn ang="0">
                  <a:pos x="T8" y="T9"/>
                </a:cxn>
                <a:cxn ang="0">
                  <a:pos x="T10" y="T11"/>
                </a:cxn>
              </a:cxnLst>
              <a:rect l="0" t="0" r="r" b="b"/>
              <a:pathLst>
                <a:path w="791" h="122">
                  <a:moveTo>
                    <a:pt x="791" y="0"/>
                  </a:moveTo>
                  <a:lnTo>
                    <a:pt x="791" y="0"/>
                  </a:lnTo>
                  <a:lnTo>
                    <a:pt x="791" y="122"/>
                  </a:lnTo>
                  <a:lnTo>
                    <a:pt x="0" y="122"/>
                  </a:lnTo>
                  <a:lnTo>
                    <a:pt x="0" y="0"/>
                  </a:lnTo>
                  <a:lnTo>
                    <a:pt x="791"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230"/>
            <p:cNvSpPr>
              <a:spLocks/>
            </p:cNvSpPr>
            <p:nvPr/>
          </p:nvSpPr>
          <p:spPr bwMode="auto">
            <a:xfrm>
              <a:off x="2788889" y="2876180"/>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231"/>
            <p:cNvSpPr>
              <a:spLocks/>
            </p:cNvSpPr>
            <p:nvPr/>
          </p:nvSpPr>
          <p:spPr bwMode="auto">
            <a:xfrm>
              <a:off x="2828048" y="2876180"/>
              <a:ext cx="39159" cy="117871"/>
            </a:xfrm>
            <a:custGeom>
              <a:avLst/>
              <a:gdLst>
                <a:gd name="T0" fmla="*/ 0 w 120"/>
                <a:gd name="T1" fmla="*/ 0 h 440"/>
                <a:gd name="T2" fmla="*/ 0 w 120"/>
                <a:gd name="T3" fmla="*/ 0 h 440"/>
                <a:gd name="T4" fmla="*/ 120 w 120"/>
                <a:gd name="T5" fmla="*/ 0 h 440"/>
                <a:gd name="T6" fmla="*/ 120 w 120"/>
                <a:gd name="T7" fmla="*/ 440 h 440"/>
                <a:gd name="T8" fmla="*/ 0 w 120"/>
                <a:gd name="T9" fmla="*/ 440 h 440"/>
                <a:gd name="T10" fmla="*/ 0 w 120"/>
                <a:gd name="T11" fmla="*/ 0 h 440"/>
              </a:gdLst>
              <a:ahLst/>
              <a:cxnLst>
                <a:cxn ang="0">
                  <a:pos x="T0" y="T1"/>
                </a:cxn>
                <a:cxn ang="0">
                  <a:pos x="T2" y="T3"/>
                </a:cxn>
                <a:cxn ang="0">
                  <a:pos x="T4" y="T5"/>
                </a:cxn>
                <a:cxn ang="0">
                  <a:pos x="T6" y="T7"/>
                </a:cxn>
                <a:cxn ang="0">
                  <a:pos x="T8" y="T9"/>
                </a:cxn>
                <a:cxn ang="0">
                  <a:pos x="T10" y="T11"/>
                </a:cxn>
              </a:cxnLst>
              <a:rect l="0" t="0" r="r" b="b"/>
              <a:pathLst>
                <a:path w="120" h="440">
                  <a:moveTo>
                    <a:pt x="0" y="0"/>
                  </a:moveTo>
                  <a:lnTo>
                    <a:pt x="0" y="0"/>
                  </a:lnTo>
                  <a:lnTo>
                    <a:pt x="120" y="0"/>
                  </a:lnTo>
                  <a:lnTo>
                    <a:pt x="120" y="440"/>
                  </a:lnTo>
                  <a:lnTo>
                    <a:pt x="0" y="44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32"/>
            <p:cNvSpPr>
              <a:spLocks/>
            </p:cNvSpPr>
            <p:nvPr/>
          </p:nvSpPr>
          <p:spPr bwMode="auto">
            <a:xfrm>
              <a:off x="2867207" y="2876180"/>
              <a:ext cx="39159" cy="213291"/>
            </a:xfrm>
            <a:custGeom>
              <a:avLst/>
              <a:gdLst>
                <a:gd name="T0" fmla="*/ 0 w 120"/>
                <a:gd name="T1" fmla="*/ 0 h 800"/>
                <a:gd name="T2" fmla="*/ 0 w 120"/>
                <a:gd name="T3" fmla="*/ 0 h 800"/>
                <a:gd name="T4" fmla="*/ 120 w 120"/>
                <a:gd name="T5" fmla="*/ 0 h 800"/>
                <a:gd name="T6" fmla="*/ 120 w 120"/>
                <a:gd name="T7" fmla="*/ 800 h 800"/>
                <a:gd name="T8" fmla="*/ 0 w 120"/>
                <a:gd name="T9" fmla="*/ 800 h 800"/>
                <a:gd name="T10" fmla="*/ 0 w 120"/>
                <a:gd name="T11" fmla="*/ 0 h 800"/>
              </a:gdLst>
              <a:ahLst/>
              <a:cxnLst>
                <a:cxn ang="0">
                  <a:pos x="T0" y="T1"/>
                </a:cxn>
                <a:cxn ang="0">
                  <a:pos x="T2" y="T3"/>
                </a:cxn>
                <a:cxn ang="0">
                  <a:pos x="T4" y="T5"/>
                </a:cxn>
                <a:cxn ang="0">
                  <a:pos x="T6" y="T7"/>
                </a:cxn>
                <a:cxn ang="0">
                  <a:pos x="T8" y="T9"/>
                </a:cxn>
                <a:cxn ang="0">
                  <a:pos x="T10" y="T11"/>
                </a:cxn>
              </a:cxnLst>
              <a:rect l="0" t="0" r="r" b="b"/>
              <a:pathLst>
                <a:path w="120" h="800">
                  <a:moveTo>
                    <a:pt x="0" y="0"/>
                  </a:moveTo>
                  <a:lnTo>
                    <a:pt x="0" y="0"/>
                  </a:lnTo>
                  <a:lnTo>
                    <a:pt x="120" y="0"/>
                  </a:lnTo>
                  <a:lnTo>
                    <a:pt x="120" y="800"/>
                  </a:lnTo>
                  <a:lnTo>
                    <a:pt x="0" y="80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3"/>
            <p:cNvSpPr>
              <a:spLocks/>
            </p:cNvSpPr>
            <p:nvPr/>
          </p:nvSpPr>
          <p:spPr bwMode="auto">
            <a:xfrm>
              <a:off x="2906366" y="2876180"/>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30"/>
            <p:cNvSpPr>
              <a:spLocks/>
            </p:cNvSpPr>
            <p:nvPr/>
          </p:nvSpPr>
          <p:spPr bwMode="auto">
            <a:xfrm>
              <a:off x="2568116" y="3044733"/>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1"/>
            <p:cNvSpPr>
              <a:spLocks/>
            </p:cNvSpPr>
            <p:nvPr/>
          </p:nvSpPr>
          <p:spPr bwMode="auto">
            <a:xfrm>
              <a:off x="2607276" y="3044733"/>
              <a:ext cx="39159" cy="117871"/>
            </a:xfrm>
            <a:custGeom>
              <a:avLst/>
              <a:gdLst>
                <a:gd name="T0" fmla="*/ 0 w 120"/>
                <a:gd name="T1" fmla="*/ 0 h 440"/>
                <a:gd name="T2" fmla="*/ 0 w 120"/>
                <a:gd name="T3" fmla="*/ 0 h 440"/>
                <a:gd name="T4" fmla="*/ 120 w 120"/>
                <a:gd name="T5" fmla="*/ 0 h 440"/>
                <a:gd name="T6" fmla="*/ 120 w 120"/>
                <a:gd name="T7" fmla="*/ 440 h 440"/>
                <a:gd name="T8" fmla="*/ 0 w 120"/>
                <a:gd name="T9" fmla="*/ 440 h 440"/>
                <a:gd name="T10" fmla="*/ 0 w 120"/>
                <a:gd name="T11" fmla="*/ 0 h 440"/>
              </a:gdLst>
              <a:ahLst/>
              <a:cxnLst>
                <a:cxn ang="0">
                  <a:pos x="T0" y="T1"/>
                </a:cxn>
                <a:cxn ang="0">
                  <a:pos x="T2" y="T3"/>
                </a:cxn>
                <a:cxn ang="0">
                  <a:pos x="T4" y="T5"/>
                </a:cxn>
                <a:cxn ang="0">
                  <a:pos x="T6" y="T7"/>
                </a:cxn>
                <a:cxn ang="0">
                  <a:pos x="T8" y="T9"/>
                </a:cxn>
                <a:cxn ang="0">
                  <a:pos x="T10" y="T11"/>
                </a:cxn>
              </a:cxnLst>
              <a:rect l="0" t="0" r="r" b="b"/>
              <a:pathLst>
                <a:path w="120" h="440">
                  <a:moveTo>
                    <a:pt x="0" y="0"/>
                  </a:moveTo>
                  <a:lnTo>
                    <a:pt x="0" y="0"/>
                  </a:lnTo>
                  <a:lnTo>
                    <a:pt x="120" y="0"/>
                  </a:lnTo>
                  <a:lnTo>
                    <a:pt x="120" y="440"/>
                  </a:lnTo>
                  <a:lnTo>
                    <a:pt x="0" y="44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32"/>
            <p:cNvSpPr>
              <a:spLocks/>
            </p:cNvSpPr>
            <p:nvPr/>
          </p:nvSpPr>
          <p:spPr bwMode="auto">
            <a:xfrm>
              <a:off x="2646435" y="3044733"/>
              <a:ext cx="39159" cy="213291"/>
            </a:xfrm>
            <a:custGeom>
              <a:avLst/>
              <a:gdLst>
                <a:gd name="T0" fmla="*/ 0 w 120"/>
                <a:gd name="T1" fmla="*/ 0 h 800"/>
                <a:gd name="T2" fmla="*/ 0 w 120"/>
                <a:gd name="T3" fmla="*/ 0 h 800"/>
                <a:gd name="T4" fmla="*/ 120 w 120"/>
                <a:gd name="T5" fmla="*/ 0 h 800"/>
                <a:gd name="T6" fmla="*/ 120 w 120"/>
                <a:gd name="T7" fmla="*/ 800 h 800"/>
                <a:gd name="T8" fmla="*/ 0 w 120"/>
                <a:gd name="T9" fmla="*/ 800 h 800"/>
                <a:gd name="T10" fmla="*/ 0 w 120"/>
                <a:gd name="T11" fmla="*/ 0 h 800"/>
              </a:gdLst>
              <a:ahLst/>
              <a:cxnLst>
                <a:cxn ang="0">
                  <a:pos x="T0" y="T1"/>
                </a:cxn>
                <a:cxn ang="0">
                  <a:pos x="T2" y="T3"/>
                </a:cxn>
                <a:cxn ang="0">
                  <a:pos x="T4" y="T5"/>
                </a:cxn>
                <a:cxn ang="0">
                  <a:pos x="T6" y="T7"/>
                </a:cxn>
                <a:cxn ang="0">
                  <a:pos x="T8" y="T9"/>
                </a:cxn>
                <a:cxn ang="0">
                  <a:pos x="T10" y="T11"/>
                </a:cxn>
              </a:cxnLst>
              <a:rect l="0" t="0" r="r" b="b"/>
              <a:pathLst>
                <a:path w="120" h="800">
                  <a:moveTo>
                    <a:pt x="0" y="0"/>
                  </a:moveTo>
                  <a:lnTo>
                    <a:pt x="0" y="0"/>
                  </a:lnTo>
                  <a:lnTo>
                    <a:pt x="120" y="0"/>
                  </a:lnTo>
                  <a:lnTo>
                    <a:pt x="120" y="800"/>
                  </a:lnTo>
                  <a:lnTo>
                    <a:pt x="0" y="80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3"/>
            <p:cNvSpPr>
              <a:spLocks/>
            </p:cNvSpPr>
            <p:nvPr/>
          </p:nvSpPr>
          <p:spPr bwMode="auto">
            <a:xfrm>
              <a:off x="2685594" y="3044733"/>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0"/>
            <p:cNvSpPr>
              <a:spLocks/>
            </p:cNvSpPr>
            <p:nvPr/>
          </p:nvSpPr>
          <p:spPr bwMode="auto">
            <a:xfrm>
              <a:off x="3166418" y="2748475"/>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1"/>
            <p:cNvSpPr>
              <a:spLocks/>
            </p:cNvSpPr>
            <p:nvPr/>
          </p:nvSpPr>
          <p:spPr bwMode="auto">
            <a:xfrm>
              <a:off x="3205577" y="2748475"/>
              <a:ext cx="39159" cy="117871"/>
            </a:xfrm>
            <a:custGeom>
              <a:avLst/>
              <a:gdLst>
                <a:gd name="T0" fmla="*/ 0 w 120"/>
                <a:gd name="T1" fmla="*/ 0 h 440"/>
                <a:gd name="T2" fmla="*/ 0 w 120"/>
                <a:gd name="T3" fmla="*/ 0 h 440"/>
                <a:gd name="T4" fmla="*/ 120 w 120"/>
                <a:gd name="T5" fmla="*/ 0 h 440"/>
                <a:gd name="T6" fmla="*/ 120 w 120"/>
                <a:gd name="T7" fmla="*/ 440 h 440"/>
                <a:gd name="T8" fmla="*/ 0 w 120"/>
                <a:gd name="T9" fmla="*/ 440 h 440"/>
                <a:gd name="T10" fmla="*/ 0 w 120"/>
                <a:gd name="T11" fmla="*/ 0 h 440"/>
              </a:gdLst>
              <a:ahLst/>
              <a:cxnLst>
                <a:cxn ang="0">
                  <a:pos x="T0" y="T1"/>
                </a:cxn>
                <a:cxn ang="0">
                  <a:pos x="T2" y="T3"/>
                </a:cxn>
                <a:cxn ang="0">
                  <a:pos x="T4" y="T5"/>
                </a:cxn>
                <a:cxn ang="0">
                  <a:pos x="T6" y="T7"/>
                </a:cxn>
                <a:cxn ang="0">
                  <a:pos x="T8" y="T9"/>
                </a:cxn>
                <a:cxn ang="0">
                  <a:pos x="T10" y="T11"/>
                </a:cxn>
              </a:cxnLst>
              <a:rect l="0" t="0" r="r" b="b"/>
              <a:pathLst>
                <a:path w="120" h="440">
                  <a:moveTo>
                    <a:pt x="0" y="0"/>
                  </a:moveTo>
                  <a:lnTo>
                    <a:pt x="0" y="0"/>
                  </a:lnTo>
                  <a:lnTo>
                    <a:pt x="120" y="0"/>
                  </a:lnTo>
                  <a:lnTo>
                    <a:pt x="120" y="440"/>
                  </a:lnTo>
                  <a:lnTo>
                    <a:pt x="0" y="44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32"/>
            <p:cNvSpPr>
              <a:spLocks/>
            </p:cNvSpPr>
            <p:nvPr/>
          </p:nvSpPr>
          <p:spPr bwMode="auto">
            <a:xfrm>
              <a:off x="3244736" y="2748475"/>
              <a:ext cx="39159" cy="213291"/>
            </a:xfrm>
            <a:custGeom>
              <a:avLst/>
              <a:gdLst>
                <a:gd name="T0" fmla="*/ 0 w 120"/>
                <a:gd name="T1" fmla="*/ 0 h 800"/>
                <a:gd name="T2" fmla="*/ 0 w 120"/>
                <a:gd name="T3" fmla="*/ 0 h 800"/>
                <a:gd name="T4" fmla="*/ 120 w 120"/>
                <a:gd name="T5" fmla="*/ 0 h 800"/>
                <a:gd name="T6" fmla="*/ 120 w 120"/>
                <a:gd name="T7" fmla="*/ 800 h 800"/>
                <a:gd name="T8" fmla="*/ 0 w 120"/>
                <a:gd name="T9" fmla="*/ 800 h 800"/>
                <a:gd name="T10" fmla="*/ 0 w 120"/>
                <a:gd name="T11" fmla="*/ 0 h 800"/>
              </a:gdLst>
              <a:ahLst/>
              <a:cxnLst>
                <a:cxn ang="0">
                  <a:pos x="T0" y="T1"/>
                </a:cxn>
                <a:cxn ang="0">
                  <a:pos x="T2" y="T3"/>
                </a:cxn>
                <a:cxn ang="0">
                  <a:pos x="T4" y="T5"/>
                </a:cxn>
                <a:cxn ang="0">
                  <a:pos x="T6" y="T7"/>
                </a:cxn>
                <a:cxn ang="0">
                  <a:pos x="T8" y="T9"/>
                </a:cxn>
                <a:cxn ang="0">
                  <a:pos x="T10" y="T11"/>
                </a:cxn>
              </a:cxnLst>
              <a:rect l="0" t="0" r="r" b="b"/>
              <a:pathLst>
                <a:path w="120" h="800">
                  <a:moveTo>
                    <a:pt x="0" y="0"/>
                  </a:moveTo>
                  <a:lnTo>
                    <a:pt x="0" y="0"/>
                  </a:lnTo>
                  <a:lnTo>
                    <a:pt x="120" y="0"/>
                  </a:lnTo>
                  <a:lnTo>
                    <a:pt x="120" y="800"/>
                  </a:lnTo>
                  <a:lnTo>
                    <a:pt x="0" y="80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33"/>
            <p:cNvSpPr>
              <a:spLocks/>
            </p:cNvSpPr>
            <p:nvPr/>
          </p:nvSpPr>
          <p:spPr bwMode="auto">
            <a:xfrm>
              <a:off x="3283895" y="2748475"/>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0"/>
            <p:cNvSpPr>
              <a:spLocks/>
            </p:cNvSpPr>
            <p:nvPr/>
          </p:nvSpPr>
          <p:spPr bwMode="auto">
            <a:xfrm>
              <a:off x="3166417" y="2998714"/>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31"/>
            <p:cNvSpPr>
              <a:spLocks/>
            </p:cNvSpPr>
            <p:nvPr/>
          </p:nvSpPr>
          <p:spPr bwMode="auto">
            <a:xfrm>
              <a:off x="3205576" y="2998714"/>
              <a:ext cx="39159" cy="117871"/>
            </a:xfrm>
            <a:custGeom>
              <a:avLst/>
              <a:gdLst>
                <a:gd name="T0" fmla="*/ 0 w 120"/>
                <a:gd name="T1" fmla="*/ 0 h 440"/>
                <a:gd name="T2" fmla="*/ 0 w 120"/>
                <a:gd name="T3" fmla="*/ 0 h 440"/>
                <a:gd name="T4" fmla="*/ 120 w 120"/>
                <a:gd name="T5" fmla="*/ 0 h 440"/>
                <a:gd name="T6" fmla="*/ 120 w 120"/>
                <a:gd name="T7" fmla="*/ 440 h 440"/>
                <a:gd name="T8" fmla="*/ 0 w 120"/>
                <a:gd name="T9" fmla="*/ 440 h 440"/>
                <a:gd name="T10" fmla="*/ 0 w 120"/>
                <a:gd name="T11" fmla="*/ 0 h 440"/>
              </a:gdLst>
              <a:ahLst/>
              <a:cxnLst>
                <a:cxn ang="0">
                  <a:pos x="T0" y="T1"/>
                </a:cxn>
                <a:cxn ang="0">
                  <a:pos x="T2" y="T3"/>
                </a:cxn>
                <a:cxn ang="0">
                  <a:pos x="T4" y="T5"/>
                </a:cxn>
                <a:cxn ang="0">
                  <a:pos x="T6" y="T7"/>
                </a:cxn>
                <a:cxn ang="0">
                  <a:pos x="T8" y="T9"/>
                </a:cxn>
                <a:cxn ang="0">
                  <a:pos x="T10" y="T11"/>
                </a:cxn>
              </a:cxnLst>
              <a:rect l="0" t="0" r="r" b="b"/>
              <a:pathLst>
                <a:path w="120" h="440">
                  <a:moveTo>
                    <a:pt x="0" y="0"/>
                  </a:moveTo>
                  <a:lnTo>
                    <a:pt x="0" y="0"/>
                  </a:lnTo>
                  <a:lnTo>
                    <a:pt x="120" y="0"/>
                  </a:lnTo>
                  <a:lnTo>
                    <a:pt x="120" y="440"/>
                  </a:lnTo>
                  <a:lnTo>
                    <a:pt x="0" y="44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32"/>
            <p:cNvSpPr>
              <a:spLocks/>
            </p:cNvSpPr>
            <p:nvPr/>
          </p:nvSpPr>
          <p:spPr bwMode="auto">
            <a:xfrm>
              <a:off x="3244735" y="2998714"/>
              <a:ext cx="39159" cy="213291"/>
            </a:xfrm>
            <a:custGeom>
              <a:avLst/>
              <a:gdLst>
                <a:gd name="T0" fmla="*/ 0 w 120"/>
                <a:gd name="T1" fmla="*/ 0 h 800"/>
                <a:gd name="T2" fmla="*/ 0 w 120"/>
                <a:gd name="T3" fmla="*/ 0 h 800"/>
                <a:gd name="T4" fmla="*/ 120 w 120"/>
                <a:gd name="T5" fmla="*/ 0 h 800"/>
                <a:gd name="T6" fmla="*/ 120 w 120"/>
                <a:gd name="T7" fmla="*/ 800 h 800"/>
                <a:gd name="T8" fmla="*/ 0 w 120"/>
                <a:gd name="T9" fmla="*/ 800 h 800"/>
                <a:gd name="T10" fmla="*/ 0 w 120"/>
                <a:gd name="T11" fmla="*/ 0 h 800"/>
              </a:gdLst>
              <a:ahLst/>
              <a:cxnLst>
                <a:cxn ang="0">
                  <a:pos x="T0" y="T1"/>
                </a:cxn>
                <a:cxn ang="0">
                  <a:pos x="T2" y="T3"/>
                </a:cxn>
                <a:cxn ang="0">
                  <a:pos x="T4" y="T5"/>
                </a:cxn>
                <a:cxn ang="0">
                  <a:pos x="T6" y="T7"/>
                </a:cxn>
                <a:cxn ang="0">
                  <a:pos x="T8" y="T9"/>
                </a:cxn>
                <a:cxn ang="0">
                  <a:pos x="T10" y="T11"/>
                </a:cxn>
              </a:cxnLst>
              <a:rect l="0" t="0" r="r" b="b"/>
              <a:pathLst>
                <a:path w="120" h="800">
                  <a:moveTo>
                    <a:pt x="0" y="0"/>
                  </a:moveTo>
                  <a:lnTo>
                    <a:pt x="0" y="0"/>
                  </a:lnTo>
                  <a:lnTo>
                    <a:pt x="120" y="0"/>
                  </a:lnTo>
                  <a:lnTo>
                    <a:pt x="120" y="800"/>
                  </a:lnTo>
                  <a:lnTo>
                    <a:pt x="0" y="80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33"/>
            <p:cNvSpPr>
              <a:spLocks/>
            </p:cNvSpPr>
            <p:nvPr/>
          </p:nvSpPr>
          <p:spPr bwMode="auto">
            <a:xfrm>
              <a:off x="3283895" y="2998714"/>
              <a:ext cx="39159" cy="191775"/>
            </a:xfrm>
            <a:custGeom>
              <a:avLst/>
              <a:gdLst>
                <a:gd name="T0" fmla="*/ 0 w 120"/>
                <a:gd name="T1" fmla="*/ 0 h 720"/>
                <a:gd name="T2" fmla="*/ 0 w 120"/>
                <a:gd name="T3" fmla="*/ 0 h 720"/>
                <a:gd name="T4" fmla="*/ 120 w 120"/>
                <a:gd name="T5" fmla="*/ 0 h 720"/>
                <a:gd name="T6" fmla="*/ 120 w 120"/>
                <a:gd name="T7" fmla="*/ 720 h 720"/>
                <a:gd name="T8" fmla="*/ 0 w 120"/>
                <a:gd name="T9" fmla="*/ 720 h 720"/>
                <a:gd name="T10" fmla="*/ 0 w 120"/>
                <a:gd name="T11" fmla="*/ 0 h 720"/>
              </a:gdLst>
              <a:ahLst/>
              <a:cxnLst>
                <a:cxn ang="0">
                  <a:pos x="T0" y="T1"/>
                </a:cxn>
                <a:cxn ang="0">
                  <a:pos x="T2" y="T3"/>
                </a:cxn>
                <a:cxn ang="0">
                  <a:pos x="T4" y="T5"/>
                </a:cxn>
                <a:cxn ang="0">
                  <a:pos x="T6" y="T7"/>
                </a:cxn>
                <a:cxn ang="0">
                  <a:pos x="T8" y="T9"/>
                </a:cxn>
                <a:cxn ang="0">
                  <a:pos x="T10" y="T11"/>
                </a:cxn>
              </a:cxnLst>
              <a:rect l="0" t="0" r="r" b="b"/>
              <a:pathLst>
                <a:path w="120" h="720">
                  <a:moveTo>
                    <a:pt x="0" y="0"/>
                  </a:moveTo>
                  <a:lnTo>
                    <a:pt x="0" y="0"/>
                  </a:lnTo>
                  <a:lnTo>
                    <a:pt x="120" y="0"/>
                  </a:lnTo>
                  <a:lnTo>
                    <a:pt x="120" y="720"/>
                  </a:lnTo>
                  <a:lnTo>
                    <a:pt x="0" y="720"/>
                  </a:lnTo>
                  <a:lnTo>
                    <a:pt x="0" y="0"/>
                  </a:lnTo>
                  <a:close/>
                </a:path>
              </a:pathLst>
            </a:custGeom>
            <a:noFill/>
            <a:ln w="19050" cap="flat">
              <a:solidFill>
                <a:srgbClr val="3B3B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22" name="Straight Connector 121"/>
            <p:cNvCxnSpPr/>
            <p:nvPr/>
          </p:nvCxnSpPr>
          <p:spPr>
            <a:xfrm>
              <a:off x="2724754" y="2861349"/>
              <a:ext cx="64135" cy="86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724754" y="3005369"/>
              <a:ext cx="64135" cy="93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234656" y="3059593"/>
              <a:ext cx="64135" cy="93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243965" y="2832433"/>
              <a:ext cx="64135" cy="86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ight Arrow 125"/>
            <p:cNvSpPr/>
            <p:nvPr/>
          </p:nvSpPr>
          <p:spPr bwMode="gray">
            <a:xfrm>
              <a:off x="2436030" y="2882903"/>
              <a:ext cx="124741" cy="196287"/>
            </a:xfrm>
            <a:prstGeom prst="rightArrow">
              <a:avLst/>
            </a:prstGeom>
            <a:solidFill>
              <a:schemeClr val="bg1">
                <a:lumMod val="85000"/>
              </a:schemeClr>
            </a:solidFill>
            <a:ln w="1905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7" name="Right Arrow 126"/>
            <p:cNvSpPr/>
            <p:nvPr/>
          </p:nvSpPr>
          <p:spPr bwMode="gray">
            <a:xfrm>
              <a:off x="2996043" y="2878986"/>
              <a:ext cx="124741" cy="196287"/>
            </a:xfrm>
            <a:prstGeom prst="rightArrow">
              <a:avLst/>
            </a:prstGeom>
            <a:solidFill>
              <a:schemeClr val="bg1">
                <a:lumMod val="85000"/>
              </a:schemeClr>
            </a:solidFill>
            <a:ln w="19050" cap="flat">
              <a:solidFill>
                <a:srgbClr val="3B3B3B"/>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9008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Arial" charset="0"/>
              </a:rPr>
              <a:t>SAP HANA: </a:t>
            </a:r>
            <a:r>
              <a:rPr lang="zh-CN" altLang="en-US" dirty="0">
                <a:latin typeface="Arial" charset="0"/>
              </a:rPr>
              <a:t>列存储</a:t>
            </a:r>
            <a:endParaRPr lang="en-US" dirty="0"/>
          </a:p>
        </p:txBody>
      </p:sp>
      <p:sp>
        <p:nvSpPr>
          <p:cNvPr id="3" name="Text Placeholder 2"/>
          <p:cNvSpPr txBox="1">
            <a:spLocks/>
          </p:cNvSpPr>
          <p:nvPr/>
        </p:nvSpPr>
        <p:spPr>
          <a:xfrm>
            <a:off x="1252330" y="1370379"/>
            <a:ext cx="3768683" cy="303638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81011" lvl="2">
              <a:defRPr/>
            </a:pPr>
            <a:r>
              <a:rPr lang="zh-CN" altLang="en-US" dirty="0"/>
              <a:t>传统的数据库以行存储记录</a:t>
            </a:r>
          </a:p>
          <a:p>
            <a:pPr marL="181011" lvl="2">
              <a:defRPr/>
            </a:pPr>
            <a:r>
              <a:rPr lang="zh-CN" altLang="en-US" dirty="0"/>
              <a:t>列存储支持顺序内存访问</a:t>
            </a:r>
          </a:p>
          <a:p>
            <a:pPr marL="181011" lvl="2">
              <a:defRPr/>
            </a:pPr>
            <a:r>
              <a:rPr lang="zh-CN" altLang="en-US" dirty="0"/>
              <a:t>对不同的字段值进行字典编码，而表中的行只是指向编码索引的向量</a:t>
            </a:r>
          </a:p>
          <a:p>
            <a:pPr marL="181011" lvl="2">
              <a:defRPr/>
            </a:pPr>
            <a:r>
              <a:rPr lang="zh-CN" altLang="en-US" b="1" u="sng" dirty="0"/>
              <a:t>结果</a:t>
            </a:r>
            <a:r>
              <a:rPr lang="zh-CN" altLang="en-US" dirty="0"/>
              <a:t>：更快的数据访问（搜索），更好的压缩，快速聚集，更高效的连接操作</a:t>
            </a:r>
            <a:endParaRPr lang="hu-HU" dirty="0"/>
          </a:p>
        </p:txBody>
      </p:sp>
      <p:graphicFrame>
        <p:nvGraphicFramePr>
          <p:cNvPr id="4" name="Table 7"/>
          <p:cNvGraphicFramePr>
            <a:graphicFrameLocks noGrp="1"/>
          </p:cNvGraphicFramePr>
          <p:nvPr/>
        </p:nvGraphicFramePr>
        <p:xfrm>
          <a:off x="1851629" y="4773129"/>
          <a:ext cx="1740948" cy="1428780"/>
        </p:xfrm>
        <a:graphic>
          <a:graphicData uri="http://schemas.openxmlformats.org/drawingml/2006/table">
            <a:tbl>
              <a:tblPr firstRow="1" bandRow="1">
                <a:tableStyleId>{2D5ABB26-0587-4C30-8999-92F81FD0307C}</a:tableStyleId>
              </a:tblPr>
              <a:tblGrid>
                <a:gridCol w="580316">
                  <a:extLst>
                    <a:ext uri="{9D8B030D-6E8A-4147-A177-3AD203B41FA5}">
                      <a16:colId xmlns:a16="http://schemas.microsoft.com/office/drawing/2014/main" val="20000"/>
                    </a:ext>
                  </a:extLst>
                </a:gridCol>
                <a:gridCol w="580316">
                  <a:extLst>
                    <a:ext uri="{9D8B030D-6E8A-4147-A177-3AD203B41FA5}">
                      <a16:colId xmlns:a16="http://schemas.microsoft.com/office/drawing/2014/main" val="20001"/>
                    </a:ext>
                  </a:extLst>
                </a:gridCol>
                <a:gridCol w="580316">
                  <a:extLst>
                    <a:ext uri="{9D8B030D-6E8A-4147-A177-3AD203B41FA5}">
                      <a16:colId xmlns:a16="http://schemas.microsoft.com/office/drawing/2014/main" val="20002"/>
                    </a:ext>
                  </a:extLst>
                </a:gridCol>
              </a:tblGrid>
              <a:tr h="285756">
                <a:tc>
                  <a:txBody>
                    <a:bodyPr/>
                    <a:lstStyle/>
                    <a:p>
                      <a:pPr algn="r"/>
                      <a:r>
                        <a:rPr lang="en-US" sz="1300" dirty="0"/>
                        <a:t>A</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10</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0"/>
                  </a:ext>
                </a:extLst>
              </a:tr>
              <a:tr h="285756">
                <a:tc>
                  <a:txBody>
                    <a:bodyPr/>
                    <a:lstStyle/>
                    <a:p>
                      <a:pPr algn="r"/>
                      <a:r>
                        <a:rPr lang="en-US" sz="1300" dirty="0"/>
                        <a:t>B</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35</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1"/>
                  </a:ext>
                </a:extLst>
              </a:tr>
              <a:tr h="285756">
                <a:tc>
                  <a:txBody>
                    <a:bodyPr/>
                    <a:lstStyle/>
                    <a:p>
                      <a:pPr algn="r"/>
                      <a:r>
                        <a:rPr lang="en-US" sz="1300" dirty="0"/>
                        <a:t>C</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2</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2"/>
                  </a:ext>
                </a:extLst>
              </a:tr>
              <a:tr h="285756">
                <a:tc>
                  <a:txBody>
                    <a:bodyPr/>
                    <a:lstStyle/>
                    <a:p>
                      <a:pPr algn="r"/>
                      <a:r>
                        <a:rPr lang="en-US" sz="1300" dirty="0"/>
                        <a:t>D</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40</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3"/>
                  </a:ext>
                </a:extLst>
              </a:tr>
              <a:tr h="285756">
                <a:tc>
                  <a:txBody>
                    <a:bodyPr/>
                    <a:lstStyle/>
                    <a:p>
                      <a:pPr algn="r"/>
                      <a:r>
                        <a:rPr lang="en-US" sz="1300" dirty="0"/>
                        <a:t>E</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12</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r"/>
                      <a:r>
                        <a:rPr lang="en-US" sz="1300" dirty="0"/>
                        <a:t>$</a:t>
                      </a:r>
                    </a:p>
                  </a:txBody>
                  <a:tcPr marL="91461" marR="182922" marT="43795" marB="43795">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8"/>
          <p:cNvSpPr/>
          <p:nvPr/>
        </p:nvSpPr>
        <p:spPr bwMode="gray">
          <a:xfrm>
            <a:off x="1858163" y="4777038"/>
            <a:ext cx="91461" cy="1409114"/>
          </a:xfrm>
          <a:prstGeom prst="rect">
            <a:avLst/>
          </a:prstGeom>
          <a:solidFill>
            <a:srgbClr val="008FD3"/>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6" name="Rectangle 9"/>
          <p:cNvSpPr/>
          <p:nvPr/>
        </p:nvSpPr>
        <p:spPr bwMode="gray">
          <a:xfrm>
            <a:off x="2437986" y="4777038"/>
            <a:ext cx="91461" cy="1409114"/>
          </a:xfrm>
          <a:prstGeom prst="rect">
            <a:avLst/>
          </a:prstGeom>
          <a:solidFill>
            <a:srgbClr val="93C939"/>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7" name="Rectangle 10"/>
          <p:cNvSpPr/>
          <p:nvPr/>
        </p:nvSpPr>
        <p:spPr bwMode="gray">
          <a:xfrm>
            <a:off x="3019146" y="4777038"/>
            <a:ext cx="91461" cy="1409114"/>
          </a:xfrm>
          <a:prstGeom prst="rect">
            <a:avLst/>
          </a:prstGeom>
          <a:solidFill>
            <a:schemeClr val="accent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graphicFrame>
        <p:nvGraphicFramePr>
          <p:cNvPr id="8" name="Table 11"/>
          <p:cNvGraphicFramePr>
            <a:graphicFrameLocks noGrp="1"/>
          </p:cNvGraphicFramePr>
          <p:nvPr/>
        </p:nvGraphicFramePr>
        <p:xfrm>
          <a:off x="5192504" y="4773129"/>
          <a:ext cx="5154225" cy="376007"/>
        </p:xfrm>
        <a:graphic>
          <a:graphicData uri="http://schemas.openxmlformats.org/drawingml/2006/table">
            <a:tbl>
              <a:tblPr firstRow="1" bandRow="1">
                <a:tableStyleId>{2D5ABB26-0587-4C30-8999-92F81FD0307C}</a:tableStyleId>
              </a:tblPr>
              <a:tblGrid>
                <a:gridCol w="343615">
                  <a:extLst>
                    <a:ext uri="{9D8B030D-6E8A-4147-A177-3AD203B41FA5}">
                      <a16:colId xmlns:a16="http://schemas.microsoft.com/office/drawing/2014/main" val="20000"/>
                    </a:ext>
                  </a:extLst>
                </a:gridCol>
                <a:gridCol w="343615">
                  <a:extLst>
                    <a:ext uri="{9D8B030D-6E8A-4147-A177-3AD203B41FA5}">
                      <a16:colId xmlns:a16="http://schemas.microsoft.com/office/drawing/2014/main" val="20001"/>
                    </a:ext>
                  </a:extLst>
                </a:gridCol>
                <a:gridCol w="343615">
                  <a:extLst>
                    <a:ext uri="{9D8B030D-6E8A-4147-A177-3AD203B41FA5}">
                      <a16:colId xmlns:a16="http://schemas.microsoft.com/office/drawing/2014/main" val="20002"/>
                    </a:ext>
                  </a:extLst>
                </a:gridCol>
                <a:gridCol w="343615">
                  <a:extLst>
                    <a:ext uri="{9D8B030D-6E8A-4147-A177-3AD203B41FA5}">
                      <a16:colId xmlns:a16="http://schemas.microsoft.com/office/drawing/2014/main" val="20003"/>
                    </a:ext>
                  </a:extLst>
                </a:gridCol>
                <a:gridCol w="343615">
                  <a:extLst>
                    <a:ext uri="{9D8B030D-6E8A-4147-A177-3AD203B41FA5}">
                      <a16:colId xmlns:a16="http://schemas.microsoft.com/office/drawing/2014/main" val="20004"/>
                    </a:ext>
                  </a:extLst>
                </a:gridCol>
                <a:gridCol w="343615">
                  <a:extLst>
                    <a:ext uri="{9D8B030D-6E8A-4147-A177-3AD203B41FA5}">
                      <a16:colId xmlns:a16="http://schemas.microsoft.com/office/drawing/2014/main" val="20005"/>
                    </a:ext>
                  </a:extLst>
                </a:gridCol>
                <a:gridCol w="343615">
                  <a:extLst>
                    <a:ext uri="{9D8B030D-6E8A-4147-A177-3AD203B41FA5}">
                      <a16:colId xmlns:a16="http://schemas.microsoft.com/office/drawing/2014/main" val="20006"/>
                    </a:ext>
                  </a:extLst>
                </a:gridCol>
                <a:gridCol w="343615">
                  <a:extLst>
                    <a:ext uri="{9D8B030D-6E8A-4147-A177-3AD203B41FA5}">
                      <a16:colId xmlns:a16="http://schemas.microsoft.com/office/drawing/2014/main" val="20007"/>
                    </a:ext>
                  </a:extLst>
                </a:gridCol>
                <a:gridCol w="343615">
                  <a:extLst>
                    <a:ext uri="{9D8B030D-6E8A-4147-A177-3AD203B41FA5}">
                      <a16:colId xmlns:a16="http://schemas.microsoft.com/office/drawing/2014/main" val="20008"/>
                    </a:ext>
                  </a:extLst>
                </a:gridCol>
                <a:gridCol w="343615">
                  <a:extLst>
                    <a:ext uri="{9D8B030D-6E8A-4147-A177-3AD203B41FA5}">
                      <a16:colId xmlns:a16="http://schemas.microsoft.com/office/drawing/2014/main" val="20009"/>
                    </a:ext>
                  </a:extLst>
                </a:gridCol>
                <a:gridCol w="343615">
                  <a:extLst>
                    <a:ext uri="{9D8B030D-6E8A-4147-A177-3AD203B41FA5}">
                      <a16:colId xmlns:a16="http://schemas.microsoft.com/office/drawing/2014/main" val="20010"/>
                    </a:ext>
                  </a:extLst>
                </a:gridCol>
                <a:gridCol w="343615">
                  <a:extLst>
                    <a:ext uri="{9D8B030D-6E8A-4147-A177-3AD203B41FA5}">
                      <a16:colId xmlns:a16="http://schemas.microsoft.com/office/drawing/2014/main" val="20011"/>
                    </a:ext>
                  </a:extLst>
                </a:gridCol>
                <a:gridCol w="343615">
                  <a:extLst>
                    <a:ext uri="{9D8B030D-6E8A-4147-A177-3AD203B41FA5}">
                      <a16:colId xmlns:a16="http://schemas.microsoft.com/office/drawing/2014/main" val="20012"/>
                    </a:ext>
                  </a:extLst>
                </a:gridCol>
                <a:gridCol w="343615">
                  <a:extLst>
                    <a:ext uri="{9D8B030D-6E8A-4147-A177-3AD203B41FA5}">
                      <a16:colId xmlns:a16="http://schemas.microsoft.com/office/drawing/2014/main" val="20013"/>
                    </a:ext>
                  </a:extLst>
                </a:gridCol>
                <a:gridCol w="343615">
                  <a:extLst>
                    <a:ext uri="{9D8B030D-6E8A-4147-A177-3AD203B41FA5}">
                      <a16:colId xmlns:a16="http://schemas.microsoft.com/office/drawing/2014/main" val="20014"/>
                    </a:ext>
                  </a:extLst>
                </a:gridCol>
              </a:tblGrid>
              <a:tr h="259140">
                <a:tc>
                  <a:txBody>
                    <a:bodyPr/>
                    <a:lstStyle/>
                    <a:p>
                      <a:r>
                        <a:rPr lang="en-US" sz="1100" b="1" dirty="0"/>
                        <a:t>A</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10</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B</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35</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C</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2</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D</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40</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E</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12</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0"/>
                  </a:ext>
                </a:extLst>
              </a:tr>
              <a:tr h="116867">
                <a:tc>
                  <a:txBody>
                    <a:bodyPr/>
                    <a:lstStyle/>
                    <a:p>
                      <a:endParaRPr lang="en-US" sz="100" dirty="0"/>
                    </a:p>
                  </a:txBody>
                  <a:tcPr marL="91461" marR="91461" marT="45731" marB="45731">
                    <a:lnL w="12700" cap="flat" cmpd="sng" algn="ctr">
                      <a:solidFill>
                        <a:srgbClr val="6666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extLst>
                  <a:ext uri="{0D108BD9-81ED-4DB2-BD59-A6C34878D82A}">
                    <a16:rowId xmlns:a16="http://schemas.microsoft.com/office/drawing/2014/main" val="10001"/>
                  </a:ext>
                </a:extLst>
              </a:tr>
            </a:tbl>
          </a:graphicData>
        </a:graphic>
      </p:graphicFrame>
      <p:graphicFrame>
        <p:nvGraphicFramePr>
          <p:cNvPr id="9" name="Table 12"/>
          <p:cNvGraphicFramePr>
            <a:graphicFrameLocks noGrp="1"/>
          </p:cNvGraphicFramePr>
          <p:nvPr/>
        </p:nvGraphicFramePr>
        <p:xfrm>
          <a:off x="5192504" y="5825903"/>
          <a:ext cx="5154225" cy="376007"/>
        </p:xfrm>
        <a:graphic>
          <a:graphicData uri="http://schemas.openxmlformats.org/drawingml/2006/table">
            <a:tbl>
              <a:tblPr firstRow="1" bandRow="1">
                <a:tableStyleId>{2D5ABB26-0587-4C30-8999-92F81FD0307C}</a:tableStyleId>
              </a:tblPr>
              <a:tblGrid>
                <a:gridCol w="343615">
                  <a:extLst>
                    <a:ext uri="{9D8B030D-6E8A-4147-A177-3AD203B41FA5}">
                      <a16:colId xmlns:a16="http://schemas.microsoft.com/office/drawing/2014/main" val="20000"/>
                    </a:ext>
                  </a:extLst>
                </a:gridCol>
                <a:gridCol w="343615">
                  <a:extLst>
                    <a:ext uri="{9D8B030D-6E8A-4147-A177-3AD203B41FA5}">
                      <a16:colId xmlns:a16="http://schemas.microsoft.com/office/drawing/2014/main" val="20001"/>
                    </a:ext>
                  </a:extLst>
                </a:gridCol>
                <a:gridCol w="343615">
                  <a:extLst>
                    <a:ext uri="{9D8B030D-6E8A-4147-A177-3AD203B41FA5}">
                      <a16:colId xmlns:a16="http://schemas.microsoft.com/office/drawing/2014/main" val="20002"/>
                    </a:ext>
                  </a:extLst>
                </a:gridCol>
                <a:gridCol w="343615">
                  <a:extLst>
                    <a:ext uri="{9D8B030D-6E8A-4147-A177-3AD203B41FA5}">
                      <a16:colId xmlns:a16="http://schemas.microsoft.com/office/drawing/2014/main" val="20003"/>
                    </a:ext>
                  </a:extLst>
                </a:gridCol>
                <a:gridCol w="343615">
                  <a:extLst>
                    <a:ext uri="{9D8B030D-6E8A-4147-A177-3AD203B41FA5}">
                      <a16:colId xmlns:a16="http://schemas.microsoft.com/office/drawing/2014/main" val="20004"/>
                    </a:ext>
                  </a:extLst>
                </a:gridCol>
                <a:gridCol w="343615">
                  <a:extLst>
                    <a:ext uri="{9D8B030D-6E8A-4147-A177-3AD203B41FA5}">
                      <a16:colId xmlns:a16="http://schemas.microsoft.com/office/drawing/2014/main" val="20005"/>
                    </a:ext>
                  </a:extLst>
                </a:gridCol>
                <a:gridCol w="343615">
                  <a:extLst>
                    <a:ext uri="{9D8B030D-6E8A-4147-A177-3AD203B41FA5}">
                      <a16:colId xmlns:a16="http://schemas.microsoft.com/office/drawing/2014/main" val="20006"/>
                    </a:ext>
                  </a:extLst>
                </a:gridCol>
                <a:gridCol w="343615">
                  <a:extLst>
                    <a:ext uri="{9D8B030D-6E8A-4147-A177-3AD203B41FA5}">
                      <a16:colId xmlns:a16="http://schemas.microsoft.com/office/drawing/2014/main" val="20007"/>
                    </a:ext>
                  </a:extLst>
                </a:gridCol>
                <a:gridCol w="343615">
                  <a:extLst>
                    <a:ext uri="{9D8B030D-6E8A-4147-A177-3AD203B41FA5}">
                      <a16:colId xmlns:a16="http://schemas.microsoft.com/office/drawing/2014/main" val="20008"/>
                    </a:ext>
                  </a:extLst>
                </a:gridCol>
                <a:gridCol w="343615">
                  <a:extLst>
                    <a:ext uri="{9D8B030D-6E8A-4147-A177-3AD203B41FA5}">
                      <a16:colId xmlns:a16="http://schemas.microsoft.com/office/drawing/2014/main" val="20009"/>
                    </a:ext>
                  </a:extLst>
                </a:gridCol>
                <a:gridCol w="343615">
                  <a:extLst>
                    <a:ext uri="{9D8B030D-6E8A-4147-A177-3AD203B41FA5}">
                      <a16:colId xmlns:a16="http://schemas.microsoft.com/office/drawing/2014/main" val="20010"/>
                    </a:ext>
                  </a:extLst>
                </a:gridCol>
                <a:gridCol w="343615">
                  <a:extLst>
                    <a:ext uri="{9D8B030D-6E8A-4147-A177-3AD203B41FA5}">
                      <a16:colId xmlns:a16="http://schemas.microsoft.com/office/drawing/2014/main" val="20011"/>
                    </a:ext>
                  </a:extLst>
                </a:gridCol>
                <a:gridCol w="343615">
                  <a:extLst>
                    <a:ext uri="{9D8B030D-6E8A-4147-A177-3AD203B41FA5}">
                      <a16:colId xmlns:a16="http://schemas.microsoft.com/office/drawing/2014/main" val="20012"/>
                    </a:ext>
                  </a:extLst>
                </a:gridCol>
                <a:gridCol w="343615">
                  <a:extLst>
                    <a:ext uri="{9D8B030D-6E8A-4147-A177-3AD203B41FA5}">
                      <a16:colId xmlns:a16="http://schemas.microsoft.com/office/drawing/2014/main" val="20013"/>
                    </a:ext>
                  </a:extLst>
                </a:gridCol>
                <a:gridCol w="343615">
                  <a:extLst>
                    <a:ext uri="{9D8B030D-6E8A-4147-A177-3AD203B41FA5}">
                      <a16:colId xmlns:a16="http://schemas.microsoft.com/office/drawing/2014/main" val="20014"/>
                    </a:ext>
                  </a:extLst>
                </a:gridCol>
              </a:tblGrid>
              <a:tr h="259140">
                <a:tc>
                  <a:txBody>
                    <a:bodyPr/>
                    <a:lstStyle/>
                    <a:p>
                      <a:r>
                        <a:rPr lang="en-US" sz="1100" b="1" dirty="0"/>
                        <a:t>A</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B</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C</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D</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E</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10</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35</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2</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40</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12</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a:t>
                      </a:r>
                      <a:endParaRPr lang="en-US" sz="1100" b="1" dirty="0"/>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r>
                        <a:rPr lang="en-US" sz="1100" b="1" dirty="0"/>
                        <a:t>$</a:t>
                      </a:r>
                    </a:p>
                  </a:txBody>
                  <a:tcPr marL="91461" marR="91461" marT="45731" marB="45731"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0"/>
                  </a:ext>
                </a:extLst>
              </a:tr>
              <a:tr h="116867">
                <a:tc>
                  <a:txBody>
                    <a:bodyPr/>
                    <a:lstStyle/>
                    <a:p>
                      <a:endParaRPr lang="en-US" sz="100" dirty="0"/>
                    </a:p>
                  </a:txBody>
                  <a:tcPr marL="91461" marR="91461" marT="45731" marB="45731">
                    <a:lnL w="12700" cap="flat" cmpd="sng" algn="ctr">
                      <a:solidFill>
                        <a:srgbClr val="6666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008FD3"/>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93C939"/>
                    </a:solidFill>
                  </a:tcPr>
                </a:tc>
                <a:tc>
                  <a:txBody>
                    <a:bodyPr/>
                    <a:lstStyle/>
                    <a:p>
                      <a:endParaRPr lang="en-US" sz="100" dirty="0"/>
                    </a:p>
                  </a:txBody>
                  <a:tcPr marL="91461" marR="91461" marT="45731" marB="45731">
                    <a:lnL w="12700" cap="flat" cmpd="sng" algn="ctr">
                      <a:solidFill>
                        <a:schemeClr val="bg1"/>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noFill/>
                      <a:prstDash val="solid"/>
                      <a:round/>
                      <a:headEnd type="none" w="med" len="med"/>
                      <a:tailEnd type="none" w="med" len="med"/>
                    </a:lnB>
                    <a:solidFill>
                      <a:srgbClr val="F0AB00"/>
                    </a:solidFill>
                  </a:tcPr>
                </a:tc>
                <a:extLst>
                  <a:ext uri="{0D108BD9-81ED-4DB2-BD59-A6C34878D82A}">
                    <a16:rowId xmlns:a16="http://schemas.microsoft.com/office/drawing/2014/main" val="10001"/>
                  </a:ext>
                </a:extLst>
              </a:tr>
            </a:tbl>
          </a:graphicData>
        </a:graphic>
      </p:graphicFrame>
      <p:sp>
        <p:nvSpPr>
          <p:cNvPr id="10" name="Rectangle 13"/>
          <p:cNvSpPr/>
          <p:nvPr/>
        </p:nvSpPr>
        <p:spPr>
          <a:xfrm>
            <a:off x="5178215" y="5560196"/>
            <a:ext cx="608000" cy="261671"/>
          </a:xfrm>
          <a:prstGeom prst="rect">
            <a:avLst/>
          </a:prstGeom>
        </p:spPr>
        <p:txBody>
          <a:bodyPr wrap="none">
            <a:spAutoFit/>
          </a:bodyPr>
          <a:lstStyle/>
          <a:p>
            <a:pPr marL="157194" indent="-157194" defTabSz="914583">
              <a:spcBef>
                <a:spcPct val="50000"/>
              </a:spcBef>
              <a:buClr>
                <a:srgbClr val="F0AB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Unicode MS" pitchFamily="34" charset="-128"/>
              </a:rPr>
              <a:t>列存储</a:t>
            </a:r>
            <a:endParaRPr lang="en-US" sz="110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1" name="Rectangle 14"/>
          <p:cNvSpPr/>
          <p:nvPr/>
        </p:nvSpPr>
        <p:spPr>
          <a:xfrm>
            <a:off x="5178215" y="4512203"/>
            <a:ext cx="608000" cy="261671"/>
          </a:xfrm>
          <a:prstGeom prst="rect">
            <a:avLst/>
          </a:prstGeom>
        </p:spPr>
        <p:txBody>
          <a:bodyPr wrap="none">
            <a:spAutoFit/>
          </a:bodyPr>
          <a:lstStyle/>
          <a:p>
            <a:pPr marL="157194" indent="-157194" defTabSz="914583">
              <a:spcBef>
                <a:spcPct val="50000"/>
              </a:spcBef>
              <a:buClr>
                <a:srgbClr val="F0AB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Unicode MS" pitchFamily="34" charset="-128"/>
              </a:rPr>
              <a:t>行存储</a:t>
            </a:r>
            <a:endParaRPr lang="en-US" sz="1100" b="1"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cxnSp>
        <p:nvCxnSpPr>
          <p:cNvPr id="12" name="Straight Arrow Connector 15"/>
          <p:cNvCxnSpPr/>
          <p:nvPr/>
        </p:nvCxnSpPr>
        <p:spPr>
          <a:xfrm>
            <a:off x="5021014" y="5030364"/>
            <a:ext cx="5554360" cy="0"/>
          </a:xfrm>
          <a:prstGeom prst="straightConnector1">
            <a:avLst/>
          </a:prstGeom>
          <a:ln w="28575">
            <a:solidFill>
              <a:srgbClr val="6666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6"/>
          <p:cNvCxnSpPr/>
          <p:nvPr/>
        </p:nvCxnSpPr>
        <p:spPr>
          <a:xfrm>
            <a:off x="5021014" y="6087884"/>
            <a:ext cx="5554360" cy="0"/>
          </a:xfrm>
          <a:prstGeom prst="straightConnector1">
            <a:avLst/>
          </a:prstGeom>
          <a:ln w="28575">
            <a:solidFill>
              <a:srgbClr val="6666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7"/>
          <p:cNvCxnSpPr/>
          <p:nvPr/>
        </p:nvCxnSpPr>
        <p:spPr>
          <a:xfrm>
            <a:off x="3909037" y="5487519"/>
            <a:ext cx="952720"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8"/>
          <p:cNvSpPr/>
          <p:nvPr/>
        </p:nvSpPr>
        <p:spPr>
          <a:xfrm>
            <a:off x="3702873" y="5082765"/>
            <a:ext cx="1235101" cy="277063"/>
          </a:xfrm>
          <a:prstGeom prst="rect">
            <a:avLst/>
          </a:prstGeom>
        </p:spPr>
        <p:txBody>
          <a:bodyPr wrap="square">
            <a:spAutoFit/>
          </a:bodyPr>
          <a:lstStyle/>
          <a:p>
            <a:pPr marL="157194" indent="-157194" algn="ctr" defTabSz="914583">
              <a:spcBef>
                <a:spcPct val="50000"/>
              </a:spcBef>
              <a:buClr>
                <a:srgbClr val="F0AB00"/>
              </a:buClr>
              <a:buSzPct val="80000"/>
              <a:defRPr/>
            </a:pPr>
            <a:r>
              <a:rPr lang="zh-CN" altLang="en-US" sz="1200" kern="0" dirty="0">
                <a:solidFill>
                  <a:srgbClr val="000000"/>
                </a:solidFill>
                <a:latin typeface="微软雅黑" panose="020B0503020204020204" pitchFamily="34" charset="-122"/>
                <a:ea typeface="微软雅黑" panose="020B0503020204020204" pitchFamily="34" charset="-122"/>
                <a:cs typeface="Arial Unicode MS" pitchFamily="34" charset="-128"/>
              </a:rPr>
              <a:t>映射到内存中</a:t>
            </a:r>
            <a:endParaRPr lang="en-US" sz="12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pic>
        <p:nvPicPr>
          <p:cNvPr id="16" name="Picture 4"/>
          <p:cNvPicPr>
            <a:picLocks noChangeAspect="1" noChangeArrowheads="1"/>
          </p:cNvPicPr>
          <p:nvPr/>
        </p:nvPicPr>
        <p:blipFill>
          <a:blip r:embed="rId2" cstate="print"/>
          <a:srcRect/>
          <a:stretch>
            <a:fillRect/>
          </a:stretch>
        </p:blipFill>
        <p:spPr bwMode="auto">
          <a:xfrm>
            <a:off x="5155837" y="1343016"/>
            <a:ext cx="5423347" cy="2446586"/>
          </a:xfrm>
          <a:prstGeom prst="rect">
            <a:avLst/>
          </a:prstGeom>
          <a:noFill/>
          <a:ln w="9525">
            <a:noFill/>
            <a:miter lim="800000"/>
            <a:headEnd/>
            <a:tailEnd/>
          </a:ln>
        </p:spPr>
      </p:pic>
    </p:spTree>
    <p:extLst>
      <p:ext uri="{BB962C8B-B14F-4D97-AF65-F5344CB8AC3E}">
        <p14:creationId xmlns:p14="http://schemas.microsoft.com/office/powerpoint/2010/main" val="32116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childTnLst>
                                </p:cTn>
                              </p:par>
                            </p:childTnLst>
                          </p:cTn>
                        </p:par>
                        <p:par>
                          <p:cTn id="65" fill="hold">
                            <p:stCondLst>
                              <p:cond delay="1000"/>
                            </p:stCondLst>
                            <p:childTnLst>
                              <p:par>
                                <p:cTn id="66" presetID="3" presetClass="entr" presetSubtype="1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blinds(horizontal)">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10" grpId="0"/>
      <p:bldP spid="1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列式与行式存储</a:t>
            </a:r>
            <a:endParaRPr lang="en-US" dirty="0"/>
          </a:p>
        </p:txBody>
      </p:sp>
      <p:sp>
        <p:nvSpPr>
          <p:cNvPr id="5" name="Text Placeholder 2"/>
          <p:cNvSpPr txBox="1">
            <a:spLocks/>
          </p:cNvSpPr>
          <p:nvPr/>
        </p:nvSpPr>
        <p:spPr bwMode="gray">
          <a:xfrm>
            <a:off x="1829078" y="1316690"/>
            <a:ext cx="8496679" cy="504172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2000" dirty="0"/>
              <a:t>数据库通常使用行式存储</a:t>
            </a:r>
            <a:r>
              <a:rPr lang="en-US" sz="2000" dirty="0"/>
              <a:t>; SAP HANA </a:t>
            </a:r>
            <a:r>
              <a:rPr lang="zh-CN" altLang="en-US" sz="2000" dirty="0"/>
              <a:t>也支持行式存储</a:t>
            </a:r>
            <a:r>
              <a:rPr lang="en-US" sz="2000" dirty="0"/>
              <a:t>, </a:t>
            </a:r>
            <a:r>
              <a:rPr lang="zh-CN" altLang="en-US" sz="2000" dirty="0"/>
              <a:t>但是它是为列式存储而优化的</a:t>
            </a:r>
            <a:endParaRPr lang="en-US" dirty="0"/>
          </a:p>
        </p:txBody>
      </p:sp>
      <p:graphicFrame>
        <p:nvGraphicFramePr>
          <p:cNvPr id="6" name="Table 5"/>
          <p:cNvGraphicFramePr>
            <a:graphicFrameLocks noGrp="1"/>
          </p:cNvGraphicFramePr>
          <p:nvPr/>
        </p:nvGraphicFramePr>
        <p:xfrm>
          <a:off x="2016132" y="2206501"/>
          <a:ext cx="3018220" cy="1227105"/>
        </p:xfrm>
        <a:graphic>
          <a:graphicData uri="http://schemas.openxmlformats.org/drawingml/2006/table">
            <a:tbl>
              <a:tblPr/>
              <a:tblGrid>
                <a:gridCol w="788853">
                  <a:extLst>
                    <a:ext uri="{9D8B030D-6E8A-4147-A177-3AD203B41FA5}">
                      <a16:colId xmlns:a16="http://schemas.microsoft.com/office/drawing/2014/main" val="20000"/>
                    </a:ext>
                  </a:extLst>
                </a:gridCol>
                <a:gridCol w="788853">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algn="ctr">
                        <a:lnSpc>
                          <a:spcPct val="115000"/>
                        </a:lnSpc>
                        <a:spcAft>
                          <a:spcPts val="0"/>
                        </a:spcAft>
                      </a:pPr>
                      <a:r>
                        <a:rPr lang="en-US" sz="1400" b="1" dirty="0">
                          <a:solidFill>
                            <a:srgbClr val="FFFFFF"/>
                          </a:solidFill>
                          <a:latin typeface="Calibri"/>
                          <a:ea typeface="Calibri"/>
                          <a:cs typeface="Arial"/>
                        </a:rPr>
                        <a:t>Order</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Country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Product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Sales</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France</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wheat</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900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latin typeface="Calibri"/>
                          <a:ea typeface="Calibri"/>
                          <a:cs typeface="Arial"/>
                        </a:rPr>
                        <a:t>459</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Spain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6488202" y="2197933"/>
          <a:ext cx="3018220" cy="245421"/>
        </p:xfrm>
        <a:graphic>
          <a:graphicData uri="http://schemas.openxmlformats.org/drawingml/2006/table">
            <a:tbl>
              <a:tblPr/>
              <a:tblGrid>
                <a:gridCol w="788853">
                  <a:extLst>
                    <a:ext uri="{9D8B030D-6E8A-4147-A177-3AD203B41FA5}">
                      <a16:colId xmlns:a16="http://schemas.microsoft.com/office/drawing/2014/main" val="20000"/>
                    </a:ext>
                  </a:extLst>
                </a:gridCol>
                <a:gridCol w="788853">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algn="ctr">
                        <a:lnSpc>
                          <a:spcPct val="115000"/>
                        </a:lnSpc>
                        <a:spcAft>
                          <a:spcPts val="0"/>
                        </a:spcAft>
                      </a:pPr>
                      <a:r>
                        <a:rPr lang="en-US" sz="1400" dirty="0">
                          <a:latin typeface="Calibri"/>
                          <a:ea typeface="Calibri"/>
                          <a:cs typeface="Arial"/>
                        </a:rPr>
                        <a:t>456</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France</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corn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1000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6488202" y="2630307"/>
          <a:ext cx="3018220" cy="245421"/>
        </p:xfrm>
        <a:graphic>
          <a:graphicData uri="http://schemas.openxmlformats.org/drawingml/2006/table">
            <a:tbl>
              <a:tblPr/>
              <a:tblGrid>
                <a:gridCol w="788853">
                  <a:extLst>
                    <a:ext uri="{9D8B030D-6E8A-4147-A177-3AD203B41FA5}">
                      <a16:colId xmlns:a16="http://schemas.microsoft.com/office/drawing/2014/main" val="20000"/>
                    </a:ext>
                  </a:extLst>
                </a:gridCol>
                <a:gridCol w="788853">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algn="ctr">
                        <a:lnSpc>
                          <a:spcPct val="115000"/>
                        </a:lnSpc>
                        <a:spcAft>
                          <a:spcPts val="0"/>
                        </a:spcAft>
                      </a:pPr>
                      <a:r>
                        <a:rPr lang="en-US" sz="1400" dirty="0">
                          <a:latin typeface="Calibri"/>
                          <a:ea typeface="Calibri"/>
                          <a:cs typeface="Arial"/>
                        </a:rPr>
                        <a:t>457</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Italy</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wheat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900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488202" y="3083158"/>
          <a:ext cx="3018220" cy="245421"/>
        </p:xfrm>
        <a:graphic>
          <a:graphicData uri="http://schemas.openxmlformats.org/drawingml/2006/table">
            <a:tbl>
              <a:tblPr/>
              <a:tblGrid>
                <a:gridCol w="788853">
                  <a:extLst>
                    <a:ext uri="{9D8B030D-6E8A-4147-A177-3AD203B41FA5}">
                      <a16:colId xmlns:a16="http://schemas.microsoft.com/office/drawing/2014/main" val="20000"/>
                    </a:ext>
                  </a:extLst>
                </a:gridCol>
                <a:gridCol w="788853">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458</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Italy</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corn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600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6488202" y="3515532"/>
          <a:ext cx="3018220" cy="245421"/>
        </p:xfrm>
        <a:graphic>
          <a:graphicData uri="http://schemas.openxmlformats.org/drawingml/2006/table">
            <a:tbl>
              <a:tblPr/>
              <a:tblGrid>
                <a:gridCol w="788853">
                  <a:extLst>
                    <a:ext uri="{9D8B030D-6E8A-4147-A177-3AD203B41FA5}">
                      <a16:colId xmlns:a16="http://schemas.microsoft.com/office/drawing/2014/main" val="20000"/>
                    </a:ext>
                  </a:extLst>
                </a:gridCol>
                <a:gridCol w="788853">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459</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Spain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rice</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800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12" name="Rectangle 1"/>
          <p:cNvSpPr>
            <a:spLocks noChangeArrowheads="1"/>
          </p:cNvSpPr>
          <p:nvPr/>
        </p:nvSpPr>
        <p:spPr bwMode="auto">
          <a:xfrm>
            <a:off x="1524529" y="43945"/>
            <a:ext cx="184774" cy="369417"/>
          </a:xfrm>
          <a:prstGeom prst="rect">
            <a:avLst/>
          </a:prstGeom>
          <a:noFill/>
          <a:ln w="9525">
            <a:noFill/>
            <a:miter lim="800000"/>
            <a:headEnd/>
            <a:tailEnd/>
          </a:ln>
          <a:effectLst/>
        </p:spPr>
        <p:txBody>
          <a:bodyPr vert="horz" wrap="none" lIns="91461" tIns="45731" rIns="91461" bIns="45731" numCol="1" anchor="ctr" anchorCtr="0" compatLnSpc="1">
            <a:prstTxWarp prst="textNoShape">
              <a:avLst/>
            </a:prstTxWarp>
            <a:spAutoFit/>
          </a:bodyPr>
          <a:lstStyle/>
          <a:p>
            <a:pPr defTabSz="914583" fontAlgn="base">
              <a:spcBef>
                <a:spcPct val="0"/>
              </a:spcBef>
              <a:spcAft>
                <a:spcPct val="0"/>
              </a:spcAft>
            </a:pPr>
            <a:endParaRPr lang="en-US" sz="1800">
              <a:latin typeface="Arial" pitchFamily="34" charset="0"/>
              <a:cs typeface="Arial" pitchFamily="34" charset="0"/>
            </a:endParaRPr>
          </a:p>
        </p:txBody>
      </p:sp>
      <p:graphicFrame>
        <p:nvGraphicFramePr>
          <p:cNvPr id="13" name="Table 12"/>
          <p:cNvGraphicFramePr>
            <a:graphicFrameLocks noGrp="1"/>
          </p:cNvGraphicFramePr>
          <p:nvPr/>
        </p:nvGraphicFramePr>
        <p:xfrm>
          <a:off x="1886880" y="4739847"/>
          <a:ext cx="609106" cy="981684"/>
        </p:xfrm>
        <a:graphic>
          <a:graphicData uri="http://schemas.openxmlformats.org/drawingml/2006/table">
            <a:tbl>
              <a:tblPr/>
              <a:tblGrid>
                <a:gridCol w="60910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459</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2693199" y="4739847"/>
          <a:ext cx="788853" cy="981684"/>
        </p:xfrm>
        <a:graphic>
          <a:graphicData uri="http://schemas.openxmlformats.org/drawingml/2006/table">
            <a:tbl>
              <a:tblPr/>
              <a:tblGrid>
                <a:gridCol w="788853">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Spain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3679265" y="4711013"/>
          <a:ext cx="810448" cy="981684"/>
        </p:xfrm>
        <a:graphic>
          <a:graphicData uri="http://schemas.openxmlformats.org/drawingml/2006/table">
            <a:tbl>
              <a:tblPr/>
              <a:tblGrid>
                <a:gridCol w="810448">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wheat</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4686925" y="4739847"/>
          <a:ext cx="630066" cy="981684"/>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900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
        <p:nvSpPr>
          <p:cNvPr id="17" name="Rectangle 2"/>
          <p:cNvSpPr>
            <a:spLocks noChangeArrowheads="1"/>
          </p:cNvSpPr>
          <p:nvPr/>
        </p:nvSpPr>
        <p:spPr bwMode="auto">
          <a:xfrm>
            <a:off x="1524529" y="43945"/>
            <a:ext cx="184774" cy="369417"/>
          </a:xfrm>
          <a:prstGeom prst="rect">
            <a:avLst/>
          </a:prstGeom>
          <a:noFill/>
          <a:ln w="9525">
            <a:noFill/>
            <a:miter lim="800000"/>
            <a:headEnd/>
            <a:tailEnd/>
          </a:ln>
          <a:effectLst/>
        </p:spPr>
        <p:txBody>
          <a:bodyPr vert="horz" wrap="none" lIns="91461" tIns="45731" rIns="91461" bIns="45731" numCol="1" anchor="ctr" anchorCtr="0" compatLnSpc="1">
            <a:prstTxWarp prst="textNoShape">
              <a:avLst/>
            </a:prstTxWarp>
            <a:spAutoFit/>
          </a:bodyPr>
          <a:lstStyle/>
          <a:p>
            <a:pPr defTabSz="914583" fontAlgn="base">
              <a:spcBef>
                <a:spcPct val="0"/>
              </a:spcBef>
              <a:spcAft>
                <a:spcPct val="0"/>
              </a:spcAft>
            </a:pPr>
            <a:endParaRPr lang="en-US" sz="1800">
              <a:latin typeface="Arial" pitchFamily="34" charset="0"/>
              <a:cs typeface="Arial" pitchFamily="34" charset="0"/>
            </a:endParaRPr>
          </a:p>
        </p:txBody>
      </p:sp>
      <p:sp>
        <p:nvSpPr>
          <p:cNvPr id="18" name="Freeform 17"/>
          <p:cNvSpPr/>
          <p:nvPr/>
        </p:nvSpPr>
        <p:spPr>
          <a:xfrm rot="21480000">
            <a:off x="5897516" y="2332457"/>
            <a:ext cx="4172916" cy="314398"/>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rot="21480000">
            <a:off x="5897516" y="2819767"/>
            <a:ext cx="4163389" cy="314398"/>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rot="21480000">
            <a:off x="5897516" y="3248491"/>
            <a:ext cx="4172916" cy="314398"/>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wn Arrow 20"/>
          <p:cNvSpPr/>
          <p:nvPr/>
        </p:nvSpPr>
        <p:spPr bwMode="gray">
          <a:xfrm>
            <a:off x="3134627" y="3753719"/>
            <a:ext cx="676432" cy="504942"/>
          </a:xfrm>
          <a:prstGeom prst="downArrow">
            <a:avLst/>
          </a:prstGeom>
          <a:solidFill>
            <a:schemeClr val="accent3">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2" name="TextBox 21"/>
          <p:cNvSpPr txBox="1"/>
          <p:nvPr/>
        </p:nvSpPr>
        <p:spPr>
          <a:xfrm>
            <a:off x="6896153" y="3908641"/>
            <a:ext cx="2354938" cy="307825"/>
          </a:xfrm>
          <a:prstGeom prst="rect">
            <a:avLst/>
          </a:prstGeom>
          <a:noFill/>
        </p:spPr>
        <p:txBody>
          <a:bodyPr wrap="square" lIns="91437" tIns="45720" rIns="91437" bIns="45720" rtlCol="0">
            <a:spAutoFit/>
          </a:bodyPr>
          <a:lstStyle/>
          <a:p>
            <a:pPr algn="ctr"/>
            <a:r>
              <a:rPr lang="en-US" sz="1400" b="1" dirty="0"/>
              <a:t>Row order organization</a:t>
            </a:r>
          </a:p>
        </p:txBody>
      </p:sp>
      <p:sp>
        <p:nvSpPr>
          <p:cNvPr id="23" name="TextBox 22"/>
          <p:cNvSpPr txBox="1"/>
          <p:nvPr/>
        </p:nvSpPr>
        <p:spPr>
          <a:xfrm>
            <a:off x="2365470" y="5932246"/>
            <a:ext cx="2531689" cy="307825"/>
          </a:xfrm>
          <a:prstGeom prst="rect">
            <a:avLst/>
          </a:prstGeom>
          <a:noFill/>
        </p:spPr>
        <p:txBody>
          <a:bodyPr wrap="square" lIns="91437" tIns="45720" rIns="91437" bIns="45720" rtlCol="0">
            <a:spAutoFit/>
          </a:bodyPr>
          <a:lstStyle/>
          <a:p>
            <a:pPr algn="ctr"/>
            <a:r>
              <a:rPr lang="en-US" sz="1400" b="1" dirty="0"/>
              <a:t>Column order organization</a:t>
            </a:r>
          </a:p>
        </p:txBody>
      </p:sp>
      <p:sp>
        <p:nvSpPr>
          <p:cNvPr id="24" name="Down Arrow 23"/>
          <p:cNvSpPr/>
          <p:nvPr/>
        </p:nvSpPr>
        <p:spPr bwMode="gray">
          <a:xfrm rot="16200000">
            <a:off x="5325884" y="2727197"/>
            <a:ext cx="676432" cy="504942"/>
          </a:xfrm>
          <a:prstGeom prst="downArrow">
            <a:avLst/>
          </a:prstGeom>
          <a:solidFill>
            <a:schemeClr val="accent5">
              <a:lumMod val="40000"/>
              <a:lumOff val="6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5" name="Freeform 24"/>
          <p:cNvSpPr/>
          <p:nvPr/>
        </p:nvSpPr>
        <p:spPr>
          <a:xfrm rot="21213103" flipH="1">
            <a:off x="3309661" y="4549131"/>
            <a:ext cx="518902" cy="1379943"/>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rot="21213103" flipH="1">
            <a:off x="4357653" y="4539604"/>
            <a:ext cx="518902" cy="1379943"/>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p:cNvSpPr/>
          <p:nvPr/>
        </p:nvSpPr>
        <p:spPr>
          <a:xfrm rot="21213103" flipH="1">
            <a:off x="2347412" y="4539604"/>
            <a:ext cx="518902" cy="1379943"/>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p:cNvSpPr/>
          <p:nvPr/>
        </p:nvSpPr>
        <p:spPr>
          <a:xfrm>
            <a:off x="6745437" y="4420535"/>
            <a:ext cx="3143978" cy="831189"/>
          </a:xfrm>
          <a:prstGeom prst="rect">
            <a:avLst/>
          </a:prstGeom>
        </p:spPr>
        <p:txBody>
          <a:bodyPr wrap="square">
            <a:spAutoFit/>
          </a:bodyPr>
          <a:lstStyle/>
          <a:p>
            <a:r>
              <a:rPr lang="en-US" sz="1600" b="1" dirty="0">
                <a:solidFill>
                  <a:srgbClr val="005998"/>
                </a:solidFill>
              </a:rPr>
              <a:t>Single-record access:</a:t>
            </a:r>
          </a:p>
          <a:p>
            <a:r>
              <a:rPr lang="en-US" sz="1600" dirty="0">
                <a:solidFill>
                  <a:srgbClr val="005998"/>
                </a:solidFill>
              </a:rPr>
              <a:t>SELECT * FROM </a:t>
            </a:r>
            <a:r>
              <a:rPr lang="en-US" sz="1600" dirty="0" err="1">
                <a:solidFill>
                  <a:srgbClr val="005998"/>
                </a:solidFill>
              </a:rPr>
              <a:t>SalesOrders</a:t>
            </a:r>
            <a:r>
              <a:rPr lang="en-US" sz="1600" dirty="0">
                <a:solidFill>
                  <a:srgbClr val="005998"/>
                </a:solidFill>
              </a:rPr>
              <a:t> </a:t>
            </a:r>
          </a:p>
          <a:p>
            <a:r>
              <a:rPr lang="en-US" sz="1600" dirty="0">
                <a:solidFill>
                  <a:srgbClr val="005998"/>
                </a:solidFill>
              </a:rPr>
              <a:t>WHERE  Order = ‘457’</a:t>
            </a:r>
          </a:p>
        </p:txBody>
      </p:sp>
      <p:grpSp>
        <p:nvGrpSpPr>
          <p:cNvPr id="29" name="Group 42"/>
          <p:cNvGrpSpPr/>
          <p:nvPr/>
        </p:nvGrpSpPr>
        <p:grpSpPr>
          <a:xfrm>
            <a:off x="10607814" y="135120"/>
            <a:ext cx="1104957" cy="1119457"/>
            <a:chOff x="6373459" y="3357758"/>
            <a:chExt cx="940262" cy="939420"/>
          </a:xfrm>
        </p:grpSpPr>
        <p:sp>
          <p:nvSpPr>
            <p:cNvPr id="30" name="TextBox 29"/>
            <p:cNvSpPr txBox="1"/>
            <p:nvPr/>
          </p:nvSpPr>
          <p:spPr>
            <a:xfrm>
              <a:off x="6537144" y="3357758"/>
              <a:ext cx="728558" cy="258338"/>
            </a:xfrm>
            <a:prstGeom prst="rect">
              <a:avLst/>
            </a:prstGeom>
            <a:noFill/>
          </p:spPr>
          <p:txBody>
            <a:bodyPr wrap="square" rtlCol="0">
              <a:spAutoFit/>
            </a:bodyPr>
            <a:lstStyle/>
            <a:p>
              <a:pPr algn="ctr" defTabSz="914583">
                <a:defRPr/>
              </a:pPr>
              <a:r>
                <a:rPr lang="en-US" sz="1400" kern="0" dirty="0">
                  <a:solidFill>
                    <a:srgbClr val="FF0000"/>
                  </a:solidFill>
                  <a:latin typeface="Arial Rounded MT Bold" pitchFamily="34" charset="0"/>
                  <a:ea typeface="ヒラギノ角ゴ ProN W3"/>
                  <a:cs typeface="ヒラギノ角ゴ ProN W3"/>
                </a:rPr>
                <a:t>SQL</a:t>
              </a:r>
            </a:p>
          </p:txBody>
        </p:sp>
        <p:cxnSp>
          <p:nvCxnSpPr>
            <p:cNvPr id="31" name="Straight Arrow Connector 30"/>
            <p:cNvCxnSpPr/>
            <p:nvPr/>
          </p:nvCxnSpPr>
          <p:spPr bwMode="auto">
            <a:xfrm>
              <a:off x="6629828" y="3615947"/>
              <a:ext cx="0" cy="144016"/>
            </a:xfrm>
            <a:prstGeom prst="straightConnector1">
              <a:avLst/>
            </a:prstGeom>
            <a:noFill/>
            <a:ln w="19050" cap="flat" cmpd="sng" algn="ctr">
              <a:solidFill>
                <a:srgbClr val="3B3B3B"/>
              </a:solidFill>
              <a:prstDash val="solid"/>
              <a:round/>
              <a:headEnd type="none" w="med" len="med"/>
              <a:tailEnd type="arrow"/>
            </a:ln>
            <a:effectLst/>
          </p:spPr>
        </p:cxnSp>
        <p:cxnSp>
          <p:nvCxnSpPr>
            <p:cNvPr id="32" name="Straight Connector 31"/>
            <p:cNvCxnSpPr/>
            <p:nvPr/>
          </p:nvCxnSpPr>
          <p:spPr bwMode="auto">
            <a:xfrm>
              <a:off x="6631131" y="3615947"/>
              <a:ext cx="551233" cy="1"/>
            </a:xfrm>
            <a:prstGeom prst="line">
              <a:avLst/>
            </a:prstGeom>
            <a:noFill/>
            <a:ln w="19050" cap="flat" cmpd="sng" algn="ctr">
              <a:solidFill>
                <a:srgbClr val="3B3B3B"/>
              </a:solidFill>
              <a:prstDash val="solid"/>
              <a:round/>
              <a:headEnd type="none" w="med" len="med"/>
              <a:tailEnd type="none" w="med" len="med"/>
            </a:ln>
            <a:effectLst/>
          </p:spPr>
        </p:cxnSp>
        <p:cxnSp>
          <p:nvCxnSpPr>
            <p:cNvPr id="33" name="Straight Arrow Connector 32"/>
            <p:cNvCxnSpPr/>
            <p:nvPr/>
          </p:nvCxnSpPr>
          <p:spPr bwMode="auto">
            <a:xfrm>
              <a:off x="7175540" y="3615947"/>
              <a:ext cx="0" cy="144016"/>
            </a:xfrm>
            <a:prstGeom prst="straightConnector1">
              <a:avLst/>
            </a:prstGeom>
            <a:noFill/>
            <a:ln w="19050" cap="flat" cmpd="sng" algn="ctr">
              <a:solidFill>
                <a:srgbClr val="3B3B3B"/>
              </a:solidFill>
              <a:prstDash val="solid"/>
              <a:round/>
              <a:headEnd type="none" w="med" len="med"/>
              <a:tailEnd type="arrow"/>
            </a:ln>
            <a:effectLst/>
          </p:spPr>
        </p:cxnSp>
        <p:grpSp>
          <p:nvGrpSpPr>
            <p:cNvPr id="34" name="Group 195"/>
            <p:cNvGrpSpPr/>
            <p:nvPr/>
          </p:nvGrpSpPr>
          <p:grpSpPr>
            <a:xfrm>
              <a:off x="7018265" y="3761231"/>
              <a:ext cx="295456" cy="535947"/>
              <a:chOff x="1771650" y="1304925"/>
              <a:chExt cx="457200" cy="762000"/>
            </a:xfrm>
            <a:effectLst>
              <a:outerShdw blurRad="50800" dist="38100" dir="2700000" algn="tl" rotWithShape="0">
                <a:prstClr val="black">
                  <a:alpha val="40000"/>
                </a:prstClr>
              </a:outerShdw>
            </a:effectLst>
          </p:grpSpPr>
          <p:sp>
            <p:nvSpPr>
              <p:cNvPr id="40" name="Rectangle 39"/>
              <p:cNvSpPr/>
              <p:nvPr/>
            </p:nvSpPr>
            <p:spPr bwMode="auto">
              <a:xfrm>
                <a:off x="1771650" y="1304925"/>
                <a:ext cx="114300" cy="685800"/>
              </a:xfrm>
              <a:prstGeom prst="rect">
                <a:avLst/>
              </a:prstGeom>
              <a:solidFill>
                <a:schemeClr val="accent1"/>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a:defRPr/>
                </a:pPr>
                <a:endParaRPr lang="en-US" sz="1600" kern="0">
                  <a:solidFill>
                    <a:sysClr val="windowText" lastClr="000000"/>
                  </a:solidFill>
                  <a:latin typeface="+mj-lt"/>
                  <a:ea typeface="ヒラギノ角ゴ ProN W3"/>
                  <a:cs typeface="ヒラギノ角ゴ ProN W3"/>
                </a:endParaRPr>
              </a:p>
            </p:txBody>
          </p:sp>
          <p:sp>
            <p:nvSpPr>
              <p:cNvPr id="41" name="Rectangle 40"/>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a:defRPr/>
                </a:pPr>
                <a:endParaRPr lang="en-US" sz="1600" kern="0">
                  <a:solidFill>
                    <a:sysClr val="windowText" lastClr="000000"/>
                  </a:solidFill>
                  <a:latin typeface="+mj-lt"/>
                  <a:ea typeface="ヒラギノ角ゴ ProN W3"/>
                  <a:cs typeface="ヒラギノ角ゴ ProN W3"/>
                </a:endParaRPr>
              </a:p>
            </p:txBody>
          </p:sp>
          <p:sp>
            <p:nvSpPr>
              <p:cNvPr id="42" name="Rectangle 41"/>
              <p:cNvSpPr/>
              <p:nvPr/>
            </p:nvSpPr>
            <p:spPr bwMode="auto">
              <a:xfrm>
                <a:off x="2000250" y="1304925"/>
                <a:ext cx="114300" cy="762000"/>
              </a:xfrm>
              <a:prstGeom prst="rect">
                <a:avLst/>
              </a:prstGeom>
              <a:solidFill>
                <a:srgbClr val="FFFF00"/>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a:defRPr/>
                </a:pPr>
                <a:endParaRPr lang="en-US" sz="1600" kern="0">
                  <a:solidFill>
                    <a:sysClr val="windowText" lastClr="000000"/>
                  </a:solidFill>
                  <a:latin typeface="+mj-lt"/>
                  <a:ea typeface="ヒラギノ角ゴ ProN W3"/>
                  <a:cs typeface="ヒラギノ角ゴ ProN W3"/>
                </a:endParaRPr>
              </a:p>
            </p:txBody>
          </p:sp>
          <p:sp>
            <p:nvSpPr>
              <p:cNvPr id="43" name="Rectangle 42"/>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a:defRPr/>
                </a:pPr>
                <a:endParaRPr lang="en-US" sz="1600" kern="0">
                  <a:solidFill>
                    <a:sysClr val="windowText" lastClr="000000"/>
                  </a:solidFill>
                  <a:latin typeface="+mj-lt"/>
                  <a:ea typeface="ヒラギノ角ゴ ProN W3"/>
                  <a:cs typeface="ヒラギノ角ゴ ProN W3"/>
                </a:endParaRPr>
              </a:p>
            </p:txBody>
          </p:sp>
        </p:grpSp>
        <p:grpSp>
          <p:nvGrpSpPr>
            <p:cNvPr id="35" name="Group 655"/>
            <p:cNvGrpSpPr/>
            <p:nvPr/>
          </p:nvGrpSpPr>
          <p:grpSpPr>
            <a:xfrm>
              <a:off x="6373459" y="3761231"/>
              <a:ext cx="487373" cy="340900"/>
              <a:chOff x="154882" y="601349"/>
              <a:chExt cx="487373" cy="340900"/>
            </a:xfrm>
            <a:effectLst>
              <a:outerShdw blurRad="50800" dist="38100" dir="2700000" algn="tl" rotWithShape="0">
                <a:prstClr val="black">
                  <a:alpha val="40000"/>
                </a:prstClr>
              </a:outerShdw>
            </a:effectLst>
          </p:grpSpPr>
          <p:sp>
            <p:nvSpPr>
              <p:cNvPr id="36" name="Rectangle 35"/>
              <p:cNvSpPr/>
              <p:nvPr/>
            </p:nvSpPr>
            <p:spPr bwMode="auto">
              <a:xfrm rot="5400000">
                <a:off x="357350" y="399154"/>
                <a:ext cx="82709"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a:solidFill>
                    <a:sysClr val="windowText" lastClr="000000"/>
                  </a:solidFill>
                  <a:latin typeface="+mj-lt"/>
                  <a:ea typeface="ヒラギノ角ゴ ProN W3"/>
                  <a:cs typeface="Arial" charset="0"/>
                </a:endParaRPr>
              </a:p>
            </p:txBody>
          </p:sp>
          <p:sp>
            <p:nvSpPr>
              <p:cNvPr id="37" name="Rectangle 36"/>
              <p:cNvSpPr/>
              <p:nvPr/>
            </p:nvSpPr>
            <p:spPr bwMode="auto">
              <a:xfrm rot="5400000">
                <a:off x="351522" y="487245"/>
                <a:ext cx="94092" cy="487372"/>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a:solidFill>
                    <a:sysClr val="windowText" lastClr="000000"/>
                  </a:solidFill>
                  <a:latin typeface="+mj-lt"/>
                  <a:ea typeface="ヒラギノ角ゴ ProN W3"/>
                  <a:cs typeface="Arial" charset="0"/>
                </a:endParaRPr>
              </a:p>
            </p:txBody>
          </p:sp>
          <p:sp>
            <p:nvSpPr>
              <p:cNvPr id="38" name="Rectangle 37"/>
              <p:cNvSpPr/>
              <p:nvPr/>
            </p:nvSpPr>
            <p:spPr bwMode="auto">
              <a:xfrm rot="5400000">
                <a:off x="357700" y="575558"/>
                <a:ext cx="82010"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a:solidFill>
                    <a:sysClr val="windowText" lastClr="000000"/>
                  </a:solidFill>
                  <a:latin typeface="+mj-lt"/>
                  <a:ea typeface="ヒラギノ角ゴ ProN W3"/>
                  <a:cs typeface="Arial" charset="0"/>
                </a:endParaRPr>
              </a:p>
            </p:txBody>
          </p:sp>
          <p:sp>
            <p:nvSpPr>
              <p:cNvPr id="39" name="Rectangle 38"/>
              <p:cNvSpPr/>
              <p:nvPr/>
            </p:nvSpPr>
            <p:spPr bwMode="auto">
              <a:xfrm rot="5400000">
                <a:off x="357700" y="657694"/>
                <a:ext cx="82010" cy="487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a:solidFill>
                    <a:sysClr val="windowText" lastClr="000000"/>
                  </a:solidFill>
                  <a:latin typeface="+mj-lt"/>
                  <a:ea typeface="ヒラギノ角ゴ ProN W3"/>
                  <a:cs typeface="Arial" charset="0"/>
                </a:endParaRPr>
              </a:p>
            </p:txBody>
          </p:sp>
        </p:grpSp>
      </p:grpSp>
      <p:sp>
        <p:nvSpPr>
          <p:cNvPr id="44" name="Rectangle 43"/>
          <p:cNvSpPr/>
          <p:nvPr/>
        </p:nvSpPr>
        <p:spPr>
          <a:xfrm>
            <a:off x="6059478" y="5243357"/>
            <a:ext cx="4211025" cy="1077467"/>
          </a:xfrm>
          <a:prstGeom prst="rect">
            <a:avLst/>
          </a:prstGeom>
        </p:spPr>
        <p:txBody>
          <a:bodyPr wrap="square">
            <a:spAutoFit/>
          </a:bodyPr>
          <a:lstStyle/>
          <a:p>
            <a:r>
              <a:rPr lang="en-US" sz="1600" b="1" dirty="0">
                <a:solidFill>
                  <a:srgbClr val="005998"/>
                </a:solidFill>
              </a:rPr>
              <a:t>Single-scan aggregation:</a:t>
            </a:r>
          </a:p>
          <a:p>
            <a:r>
              <a:rPr lang="en-US" sz="1600" dirty="0">
                <a:solidFill>
                  <a:srgbClr val="005998"/>
                </a:solidFill>
              </a:rPr>
              <a:t>SELECT Country, SUM(sales) FROM </a:t>
            </a:r>
            <a:r>
              <a:rPr lang="en-US" sz="1600" dirty="0" err="1">
                <a:solidFill>
                  <a:srgbClr val="005998"/>
                </a:solidFill>
              </a:rPr>
              <a:t>SalesOrders</a:t>
            </a:r>
            <a:r>
              <a:rPr lang="en-US" sz="1600" dirty="0">
                <a:solidFill>
                  <a:srgbClr val="005998"/>
                </a:solidFill>
              </a:rPr>
              <a:t> WHERE Product=‘corn’ GROUP BY Country</a:t>
            </a:r>
          </a:p>
        </p:txBody>
      </p:sp>
      <p:sp>
        <p:nvSpPr>
          <p:cNvPr id="45" name="Rounded Rectangle 44"/>
          <p:cNvSpPr/>
          <p:nvPr/>
        </p:nvSpPr>
        <p:spPr bwMode="gray">
          <a:xfrm>
            <a:off x="6402458" y="2524709"/>
            <a:ext cx="3248777" cy="457306"/>
          </a:xfrm>
          <a:prstGeom prst="roundRect">
            <a:avLst/>
          </a:prstGeom>
          <a:noFill/>
          <a:ln w="57150" algn="ctr">
            <a:solidFill>
              <a:srgbClr val="FF0000"/>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6" name="Rounded Rectangle 45"/>
          <p:cNvSpPr/>
          <p:nvPr/>
        </p:nvSpPr>
        <p:spPr bwMode="gray">
          <a:xfrm>
            <a:off x="4582762" y="4706439"/>
            <a:ext cx="847921" cy="1057520"/>
          </a:xfrm>
          <a:prstGeom prst="roundRect">
            <a:avLst/>
          </a:prstGeom>
          <a:noFill/>
          <a:ln w="57150" algn="ctr">
            <a:solidFill>
              <a:srgbClr val="FF0000"/>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7" name="TextBox 46"/>
          <p:cNvSpPr txBox="1"/>
          <p:nvPr/>
        </p:nvSpPr>
        <p:spPr>
          <a:xfrm>
            <a:off x="5506900" y="5039892"/>
            <a:ext cx="285816" cy="4309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801" b="1" kern="0" dirty="0">
                <a:solidFill>
                  <a:srgbClr val="FF0000"/>
                </a:solidFill>
                <a:latin typeface="+mj-lt"/>
                <a:ea typeface="Arial Unicode MS" pitchFamily="34" charset="-128"/>
                <a:cs typeface="Arial Unicode MS" pitchFamily="34" charset="-128"/>
                <a:sym typeface="Symbol"/>
              </a:rPr>
              <a:t></a:t>
            </a:r>
            <a:endParaRPr lang="en-US" sz="2801" b="1" kern="0" dirty="0">
              <a:solidFill>
                <a:srgbClr val="FF0000"/>
              </a:solidFill>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32445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par>
                          <p:cTn id="51" fill="hold">
                            <p:stCondLst>
                              <p:cond delay="0"/>
                            </p:stCondLst>
                            <p:childTnLst>
                              <p:par>
                                <p:cTn id="52" presetID="1" presetClass="exit" presetSubtype="0" fill="hold" nodeType="after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9"/>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8"/>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grpId="2" nodeType="withEffect">
                                  <p:stCondLst>
                                    <p:cond delay="0"/>
                                  </p:stCondLst>
                                  <p:childTnLst>
                                    <p:set>
                                      <p:cBhvr>
                                        <p:cTn id="71" dur="1" fill="hold">
                                          <p:stCondLst>
                                            <p:cond delay="0"/>
                                          </p:stCondLst>
                                        </p:cTn>
                                        <p:tgtEl>
                                          <p:spTgt spid="4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45"/>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p:bldP spid="22" grpId="1"/>
      <p:bldP spid="23" grpId="0"/>
      <p:bldP spid="24" grpId="0" animBg="1"/>
      <p:bldP spid="24" grpId="1" animBg="1"/>
      <p:bldP spid="25" grpId="0" animBg="1"/>
      <p:bldP spid="26" grpId="0" animBg="1"/>
      <p:bldP spid="27" grpId="0" animBg="1"/>
      <p:bldP spid="28" grpId="0"/>
      <p:bldP spid="28" grpId="1"/>
      <p:bldP spid="44" grpId="0"/>
      <p:bldP spid="45" grpId="0" animBg="1"/>
      <p:bldP spid="45" grpId="1" animBg="1"/>
      <p:bldP spid="45" grpId="2" animBg="1"/>
      <p:bldP spid="46" grpId="0" animBg="1"/>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6" y="324075"/>
            <a:ext cx="9812334" cy="757584"/>
          </a:xfrm>
        </p:spPr>
        <p:txBody>
          <a:bodyPr/>
          <a:lstStyle/>
          <a:p>
            <a:r>
              <a:rPr lang="zh-CN" altLang="en-US" dirty="0"/>
              <a:t>列式压缩</a:t>
            </a:r>
            <a:br>
              <a:rPr lang="en-US" altLang="zh-CN" dirty="0"/>
            </a:br>
            <a:r>
              <a:rPr lang="zh-CN" altLang="en-US" dirty="0"/>
              <a:t>基于词典编码 </a:t>
            </a:r>
            <a:r>
              <a:rPr lang="en-US" altLang="zh-CN" dirty="0"/>
              <a:t>(Dictionary Encoding)</a:t>
            </a:r>
            <a:endParaRPr lang="en-US" dirty="0"/>
          </a:p>
        </p:txBody>
      </p:sp>
      <p:sp>
        <p:nvSpPr>
          <p:cNvPr id="5" name="Rectangle 4"/>
          <p:cNvSpPr/>
          <p:nvPr/>
        </p:nvSpPr>
        <p:spPr bwMode="gray">
          <a:xfrm>
            <a:off x="6392931" y="3534593"/>
            <a:ext cx="969599" cy="1221755"/>
          </a:xfrm>
          <a:prstGeom prst="rect">
            <a:avLst/>
          </a:prstGeom>
          <a:solidFill>
            <a:srgbClr val="D5E6FF"/>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Rectangle 5"/>
          <p:cNvSpPr/>
          <p:nvPr/>
        </p:nvSpPr>
        <p:spPr bwMode="gray">
          <a:xfrm>
            <a:off x="2038997" y="3525066"/>
            <a:ext cx="2964204" cy="2443509"/>
          </a:xfrm>
          <a:prstGeom prst="rect">
            <a:avLst/>
          </a:prstGeom>
          <a:solidFill>
            <a:schemeClr val="accent4">
              <a:lumMod val="75000"/>
            </a:schemeClr>
          </a:solidFill>
          <a:ln w="6350" algn="ctr">
            <a:no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aphicFrame>
        <p:nvGraphicFramePr>
          <p:cNvPr id="7" name="Table 6"/>
          <p:cNvGraphicFramePr>
            <a:graphicFrameLocks noGrp="1"/>
          </p:cNvGraphicFramePr>
          <p:nvPr/>
        </p:nvGraphicFramePr>
        <p:xfrm>
          <a:off x="2035187" y="3537642"/>
          <a:ext cx="2925418" cy="2651056"/>
        </p:xfrm>
        <a:graphic>
          <a:graphicData uri="http://schemas.openxmlformats.org/drawingml/2006/table">
            <a:tbl>
              <a:tblPr/>
              <a:tblGrid>
                <a:gridCol w="696264">
                  <a:extLst>
                    <a:ext uri="{9D8B030D-6E8A-4147-A177-3AD203B41FA5}">
                      <a16:colId xmlns:a16="http://schemas.microsoft.com/office/drawing/2014/main" val="20000"/>
                    </a:ext>
                  </a:extLst>
                </a:gridCol>
                <a:gridCol w="904959">
                  <a:extLst>
                    <a:ext uri="{9D8B030D-6E8A-4147-A177-3AD203B41FA5}">
                      <a16:colId xmlns:a16="http://schemas.microsoft.com/office/drawing/2014/main" val="20001"/>
                    </a:ext>
                  </a:extLst>
                </a:gridCol>
                <a:gridCol w="713502">
                  <a:extLst>
                    <a:ext uri="{9D8B030D-6E8A-4147-A177-3AD203B41FA5}">
                      <a16:colId xmlns:a16="http://schemas.microsoft.com/office/drawing/2014/main" val="20002"/>
                    </a:ext>
                  </a:extLst>
                </a:gridCol>
                <a:gridCol w="610693">
                  <a:extLst>
                    <a:ext uri="{9D8B030D-6E8A-4147-A177-3AD203B41FA5}">
                      <a16:colId xmlns:a16="http://schemas.microsoft.com/office/drawing/2014/main" val="20003"/>
                    </a:ext>
                  </a:extLst>
                </a:gridCol>
              </a:tblGrid>
              <a:tr h="490842">
                <a:tc>
                  <a:txBody>
                    <a:bodyPr/>
                    <a:lstStyle/>
                    <a:p>
                      <a:pPr algn="ctr">
                        <a:lnSpc>
                          <a:spcPct val="115000"/>
                        </a:lnSpc>
                        <a:spcAft>
                          <a:spcPts val="0"/>
                        </a:spcAft>
                      </a:pPr>
                      <a:r>
                        <a:rPr lang="en-US" sz="1400" b="1" dirty="0">
                          <a:solidFill>
                            <a:srgbClr val="FFFFFF"/>
                          </a:solidFill>
                          <a:latin typeface="Calibri"/>
                          <a:ea typeface="Calibri"/>
                          <a:cs typeface="Arial"/>
                        </a:rPr>
                        <a:t>Order</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Country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Product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Sales</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245878">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5878">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wheat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900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5878">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Spain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5878">
                <a:tc>
                  <a:txBody>
                    <a:bodyPr/>
                    <a:lstStyle/>
                    <a:p>
                      <a:pPr algn="ctr">
                        <a:lnSpc>
                          <a:spcPct val="115000"/>
                        </a:lnSpc>
                        <a:spcAft>
                          <a:spcPts val="0"/>
                        </a:spcAft>
                      </a:pPr>
                      <a:r>
                        <a:rPr lang="en-US" sz="1400">
                          <a:latin typeface="Calibri"/>
                          <a:ea typeface="Calibri"/>
                          <a:cs typeface="Arial"/>
                        </a:rPr>
                        <a:t>459</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5878">
                <a:tc>
                  <a:txBody>
                    <a:bodyPr/>
                    <a:lstStyle/>
                    <a:p>
                      <a:pPr algn="ctr">
                        <a:lnSpc>
                          <a:spcPct val="115000"/>
                        </a:lnSpc>
                        <a:spcAft>
                          <a:spcPts val="0"/>
                        </a:spcAft>
                      </a:pPr>
                      <a:r>
                        <a:rPr lang="en-US" sz="1400" dirty="0">
                          <a:latin typeface="Calibri"/>
                          <a:ea typeface="Calibri"/>
                          <a:cs typeface="Arial"/>
                        </a:rPr>
                        <a:t>460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Denmark</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500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5878">
                <a:tc>
                  <a:txBody>
                    <a:bodyPr/>
                    <a:lstStyle/>
                    <a:p>
                      <a:pPr algn="ctr">
                        <a:lnSpc>
                          <a:spcPct val="115000"/>
                        </a:lnSpc>
                        <a:spcAft>
                          <a:spcPts val="0"/>
                        </a:spcAft>
                      </a:pPr>
                      <a:r>
                        <a:rPr lang="en-US" sz="1400" dirty="0">
                          <a:latin typeface="Calibri"/>
                          <a:ea typeface="Calibri"/>
                          <a:cs typeface="Arial"/>
                        </a:rPr>
                        <a:t>461</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Denmark</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5878">
                <a:tc>
                  <a:txBody>
                    <a:bodyPr/>
                    <a:lstStyle/>
                    <a:p>
                      <a:pPr algn="ctr">
                        <a:lnSpc>
                          <a:spcPct val="115000"/>
                        </a:lnSpc>
                        <a:spcAft>
                          <a:spcPts val="0"/>
                        </a:spcAft>
                      </a:pPr>
                      <a:r>
                        <a:rPr lang="en-US" sz="1400" dirty="0">
                          <a:latin typeface="Calibri"/>
                          <a:ea typeface="Calibri"/>
                          <a:cs typeface="Arial"/>
                        </a:rPr>
                        <a:t>462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latin typeface="Calibri"/>
                          <a:ea typeface="Calibri"/>
                          <a:cs typeface="Arial"/>
                        </a:rPr>
                        <a:t>Belgium</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5878">
                <a:tc>
                  <a:txBody>
                    <a:bodyPr/>
                    <a:lstStyle/>
                    <a:p>
                      <a:pPr algn="ctr">
                        <a:lnSpc>
                          <a:spcPct val="115000"/>
                        </a:lnSpc>
                        <a:spcAft>
                          <a:spcPts val="0"/>
                        </a:spcAft>
                      </a:pPr>
                      <a:r>
                        <a:rPr lang="en-US" sz="1400" dirty="0">
                          <a:latin typeface="Calibri"/>
                          <a:ea typeface="Calibri"/>
                          <a:cs typeface="Arial"/>
                        </a:rPr>
                        <a:t>463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latin typeface="Calibri"/>
                          <a:ea typeface="Calibri"/>
                          <a:cs typeface="Arial"/>
                        </a:rPr>
                        <a:t>1100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3190">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9" name="Text Placeholder 2"/>
          <p:cNvSpPr txBox="1">
            <a:spLocks/>
          </p:cNvSpPr>
          <p:nvPr/>
        </p:nvSpPr>
        <p:spPr bwMode="gray">
          <a:xfrm>
            <a:off x="1427516" y="1289000"/>
            <a:ext cx="10386738" cy="152139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2000" dirty="0"/>
              <a:t>对于每一列建立词典</a:t>
            </a:r>
            <a:endParaRPr lang="en-US" altLang="zh-CN" sz="2000" dirty="0"/>
          </a:p>
          <a:p>
            <a:pPr lvl="2"/>
            <a:r>
              <a:rPr lang="zh-CN" altLang="en-US" sz="2000" dirty="0"/>
              <a:t>使用基于数据决定的固定长度整型编码</a:t>
            </a:r>
            <a:endParaRPr lang="en-US" altLang="zh-CN" sz="2000" dirty="0"/>
          </a:p>
          <a:p>
            <a:pPr lvl="2"/>
            <a:r>
              <a:rPr lang="zh-CN" altLang="en-US" sz="2000" dirty="0"/>
              <a:t>直接操作压缩过后的整型数据，使用整型位操作而不是原始的字符串操作进行加速</a:t>
            </a:r>
            <a:endParaRPr lang="en-US" sz="2000" dirty="0"/>
          </a:p>
          <a:p>
            <a:pPr lvl="2"/>
            <a:r>
              <a:rPr lang="zh-CN" altLang="en-US" sz="2000" dirty="0"/>
              <a:t>这样计算将更多的利用</a:t>
            </a:r>
            <a:r>
              <a:rPr lang="en-US" altLang="zh-CN" sz="2000" dirty="0"/>
              <a:t>CPU</a:t>
            </a:r>
            <a:r>
              <a:rPr lang="zh-CN" altLang="en-US" sz="2000" dirty="0"/>
              <a:t>缓存中而不是内存</a:t>
            </a:r>
            <a:endParaRPr lang="en-US" sz="2000" dirty="0"/>
          </a:p>
        </p:txBody>
      </p:sp>
      <p:graphicFrame>
        <p:nvGraphicFramePr>
          <p:cNvPr id="10" name="Table 9"/>
          <p:cNvGraphicFramePr>
            <a:graphicFrameLocks noGrp="1"/>
          </p:cNvGraphicFramePr>
          <p:nvPr/>
        </p:nvGraphicFramePr>
        <p:xfrm>
          <a:off x="6116642" y="3524685"/>
          <a:ext cx="1255862" cy="1229390"/>
        </p:xfrm>
        <a:graphic>
          <a:graphicData uri="http://schemas.openxmlformats.org/drawingml/2006/table">
            <a:tbl>
              <a:tblPr/>
              <a:tblGrid>
                <a:gridCol w="249326">
                  <a:extLst>
                    <a:ext uri="{9D8B030D-6E8A-4147-A177-3AD203B41FA5}">
                      <a16:colId xmlns:a16="http://schemas.microsoft.com/office/drawing/2014/main" val="20000"/>
                    </a:ext>
                  </a:extLst>
                </a:gridCol>
                <a:gridCol w="1006536">
                  <a:extLst>
                    <a:ext uri="{9D8B030D-6E8A-4147-A177-3AD203B41FA5}">
                      <a16:colId xmlns:a16="http://schemas.microsoft.com/office/drawing/2014/main" val="20001"/>
                    </a:ext>
                  </a:extLst>
                </a:gridCol>
              </a:tblGrid>
              <a:tr h="245878">
                <a:tc>
                  <a:txBody>
                    <a:bodyPr/>
                    <a:lstStyle/>
                    <a:p>
                      <a:pPr>
                        <a:lnSpc>
                          <a:spcPct val="115000"/>
                        </a:lnSpc>
                        <a:spcAft>
                          <a:spcPts val="0"/>
                        </a:spcAft>
                      </a:pPr>
                      <a:r>
                        <a:rPr lang="en-US" sz="1400" dirty="0">
                          <a:latin typeface="Calibri"/>
                          <a:ea typeface="Calibri"/>
                          <a:cs typeface="Arial"/>
                        </a:rPr>
                        <a:t>1</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Belgium</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878">
                <a:tc>
                  <a:txBody>
                    <a:bodyPr/>
                    <a:lstStyle/>
                    <a:p>
                      <a:pPr>
                        <a:lnSpc>
                          <a:spcPct val="115000"/>
                        </a:lnSpc>
                        <a:spcAft>
                          <a:spcPts val="0"/>
                        </a:spcAft>
                      </a:pPr>
                      <a:r>
                        <a:rPr lang="en-US" sz="1400" dirty="0">
                          <a:latin typeface="Calibri"/>
                          <a:ea typeface="Calibri"/>
                          <a:cs typeface="Arial"/>
                        </a:rPr>
                        <a:t>2</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Denmark</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878">
                <a:tc>
                  <a:txBody>
                    <a:bodyPr/>
                    <a:lstStyle/>
                    <a:p>
                      <a:pPr>
                        <a:lnSpc>
                          <a:spcPct val="115000"/>
                        </a:lnSpc>
                        <a:spcAft>
                          <a:spcPts val="0"/>
                        </a:spcAft>
                      </a:pPr>
                      <a:r>
                        <a:rPr lang="en-US" sz="1400">
                          <a:latin typeface="Calibri"/>
                          <a:ea typeface="Calibri"/>
                          <a:cs typeface="Arial"/>
                        </a:rPr>
                        <a:t>3</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France</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878">
                <a:tc>
                  <a:txBody>
                    <a:bodyPr/>
                    <a:lstStyle/>
                    <a:p>
                      <a:pPr>
                        <a:lnSpc>
                          <a:spcPct val="115000"/>
                        </a:lnSpc>
                        <a:spcAft>
                          <a:spcPts val="0"/>
                        </a:spcAft>
                      </a:pPr>
                      <a:r>
                        <a:rPr lang="en-US" sz="1400" dirty="0">
                          <a:latin typeface="Calibri"/>
                          <a:ea typeface="Calibri"/>
                          <a:cs typeface="Arial"/>
                        </a:rPr>
                        <a:t>4</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Italy</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878">
                <a:tc>
                  <a:txBody>
                    <a:bodyPr/>
                    <a:lstStyle/>
                    <a:p>
                      <a:pPr>
                        <a:lnSpc>
                          <a:spcPct val="115000"/>
                        </a:lnSpc>
                        <a:spcAft>
                          <a:spcPts val="0"/>
                        </a:spcAft>
                      </a:pPr>
                      <a:r>
                        <a:rPr lang="en-US" sz="1400">
                          <a:latin typeface="Calibri"/>
                          <a:ea typeface="Calibri"/>
                          <a:cs typeface="Arial"/>
                        </a:rPr>
                        <a:t>5</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Spain</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7874094" y="3524686"/>
          <a:ext cx="785529" cy="2160214"/>
        </p:xfrm>
        <a:graphic>
          <a:graphicData uri="http://schemas.openxmlformats.org/drawingml/2006/table">
            <a:tbl>
              <a:tblPr/>
              <a:tblGrid>
                <a:gridCol w="261638">
                  <a:extLst>
                    <a:ext uri="{9D8B030D-6E8A-4147-A177-3AD203B41FA5}">
                      <a16:colId xmlns:a16="http://schemas.microsoft.com/office/drawing/2014/main" val="20000"/>
                    </a:ext>
                  </a:extLst>
                </a:gridCol>
                <a:gridCol w="523891">
                  <a:extLst>
                    <a:ext uri="{9D8B030D-6E8A-4147-A177-3AD203B41FA5}">
                      <a16:colId xmlns:a16="http://schemas.microsoft.com/office/drawing/2014/main" val="20001"/>
                    </a:ext>
                  </a:extLst>
                </a:gridCol>
              </a:tblGrid>
              <a:tr h="245878">
                <a:tc>
                  <a:txBody>
                    <a:bodyPr/>
                    <a:lstStyle/>
                    <a:p>
                      <a:pPr>
                        <a:lnSpc>
                          <a:spcPct val="115000"/>
                        </a:lnSpc>
                        <a:spcAft>
                          <a:spcPts val="0"/>
                        </a:spcAft>
                      </a:pPr>
                      <a:r>
                        <a:rPr lang="en-US" sz="1400" dirty="0">
                          <a:latin typeface="Calibri"/>
                          <a:ea typeface="Calibri"/>
                          <a:cs typeface="Arial"/>
                        </a:rPr>
                        <a:t>1</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3</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878">
                <a:tc>
                  <a:txBody>
                    <a:bodyPr/>
                    <a:lstStyle/>
                    <a:p>
                      <a:pPr>
                        <a:lnSpc>
                          <a:spcPct val="115000"/>
                        </a:lnSpc>
                        <a:spcAft>
                          <a:spcPts val="0"/>
                        </a:spcAft>
                      </a:pPr>
                      <a:r>
                        <a:rPr lang="en-US" sz="1400">
                          <a:latin typeface="Calibri"/>
                          <a:ea typeface="Calibri"/>
                          <a:cs typeface="Arial"/>
                        </a:rPr>
                        <a:t>2</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878">
                <a:tc>
                  <a:txBody>
                    <a:bodyPr/>
                    <a:lstStyle/>
                    <a:p>
                      <a:pPr>
                        <a:lnSpc>
                          <a:spcPct val="115000"/>
                        </a:lnSpc>
                        <a:spcAft>
                          <a:spcPts val="0"/>
                        </a:spcAft>
                      </a:pPr>
                      <a:r>
                        <a:rPr lang="en-US" sz="1400">
                          <a:latin typeface="Calibri"/>
                          <a:ea typeface="Calibri"/>
                          <a:cs typeface="Arial"/>
                        </a:rPr>
                        <a:t>3</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5</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878">
                <a:tc>
                  <a:txBody>
                    <a:bodyPr/>
                    <a:lstStyle/>
                    <a:p>
                      <a:pPr>
                        <a:lnSpc>
                          <a:spcPct val="115000"/>
                        </a:lnSpc>
                        <a:spcAft>
                          <a:spcPts val="0"/>
                        </a:spcAft>
                      </a:pPr>
                      <a:r>
                        <a:rPr lang="en-US" sz="1400">
                          <a:latin typeface="Calibri"/>
                          <a:ea typeface="Calibri"/>
                          <a:cs typeface="Arial"/>
                        </a:rPr>
                        <a:t>4</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878">
                <a:tc>
                  <a:txBody>
                    <a:bodyPr/>
                    <a:lstStyle/>
                    <a:p>
                      <a:pPr>
                        <a:lnSpc>
                          <a:spcPct val="115000"/>
                        </a:lnSpc>
                        <a:spcAft>
                          <a:spcPts val="0"/>
                        </a:spcAft>
                      </a:pPr>
                      <a:r>
                        <a:rPr lang="en-US" sz="1400">
                          <a:latin typeface="Calibri"/>
                          <a:ea typeface="Calibri"/>
                          <a:cs typeface="Arial"/>
                        </a:rPr>
                        <a:t>5</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2</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5878">
                <a:tc>
                  <a:txBody>
                    <a:bodyPr/>
                    <a:lstStyle/>
                    <a:p>
                      <a:pPr>
                        <a:lnSpc>
                          <a:spcPct val="115000"/>
                        </a:lnSpc>
                        <a:spcAft>
                          <a:spcPts val="0"/>
                        </a:spcAft>
                      </a:pPr>
                      <a:r>
                        <a:rPr lang="en-US" sz="1400">
                          <a:latin typeface="Calibri"/>
                          <a:ea typeface="Calibri"/>
                          <a:cs typeface="Arial"/>
                        </a:rPr>
                        <a:t>6</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2</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5878">
                <a:tc>
                  <a:txBody>
                    <a:bodyPr/>
                    <a:lstStyle/>
                    <a:p>
                      <a:pPr>
                        <a:lnSpc>
                          <a:spcPct val="115000"/>
                        </a:lnSpc>
                        <a:spcAft>
                          <a:spcPts val="0"/>
                        </a:spcAft>
                      </a:pPr>
                      <a:r>
                        <a:rPr lang="en-US" sz="1400">
                          <a:latin typeface="Calibri"/>
                          <a:ea typeface="Calibri"/>
                          <a:cs typeface="Arial"/>
                        </a:rPr>
                        <a:t>7</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1</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5878">
                <a:tc>
                  <a:txBody>
                    <a:bodyPr/>
                    <a:lstStyle/>
                    <a:p>
                      <a:pPr>
                        <a:lnSpc>
                          <a:spcPct val="115000"/>
                        </a:lnSpc>
                        <a:spcAft>
                          <a:spcPts val="0"/>
                        </a:spcAft>
                      </a:pPr>
                      <a:r>
                        <a:rPr lang="en-US" sz="1400">
                          <a:latin typeface="Calibri"/>
                          <a:ea typeface="Calibri"/>
                          <a:cs typeface="Arial"/>
                        </a:rPr>
                        <a:t>8</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3190">
                <a:tc>
                  <a:txBody>
                    <a:bodyPr/>
                    <a:lstStyle/>
                    <a:p>
                      <a:pPr>
                        <a:lnSpc>
                          <a:spcPct val="115000"/>
                        </a:lnSpc>
                        <a:spcAft>
                          <a:spcPts val="0"/>
                        </a:spcAft>
                      </a:pPr>
                      <a:r>
                        <a:rPr lang="en-US" sz="1100" dirty="0">
                          <a:latin typeface="Calibri"/>
                          <a:ea typeface="Calibri"/>
                          <a:cs typeface="Arial"/>
                        </a:rPr>
                        <a:t>…</a:t>
                      </a: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gn="ctr">
                        <a:lnSpc>
                          <a:spcPct val="115000"/>
                        </a:lnSpc>
                        <a:spcAft>
                          <a:spcPts val="0"/>
                        </a:spcAft>
                      </a:pPr>
                      <a:r>
                        <a:rPr lang="en-US" sz="1100" dirty="0">
                          <a:solidFill>
                            <a:schemeClr val="accent3">
                              <a:lumMod val="50000"/>
                            </a:schemeClr>
                          </a:solidFill>
                          <a:latin typeface="Calibri"/>
                          <a:ea typeface="Calibri"/>
                          <a:cs typeface="Arial"/>
                        </a:rPr>
                        <a:t>…</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2" name="Table 11"/>
          <p:cNvGraphicFramePr>
            <a:graphicFrameLocks noGrp="1"/>
          </p:cNvGraphicFramePr>
          <p:nvPr/>
        </p:nvGraphicFramePr>
        <p:xfrm>
          <a:off x="9241564" y="3524685"/>
          <a:ext cx="784914" cy="1229390"/>
        </p:xfrm>
        <a:graphic>
          <a:graphicData uri="http://schemas.openxmlformats.org/drawingml/2006/table">
            <a:tbl>
              <a:tblPr/>
              <a:tblGrid>
                <a:gridCol w="249327">
                  <a:extLst>
                    <a:ext uri="{9D8B030D-6E8A-4147-A177-3AD203B41FA5}">
                      <a16:colId xmlns:a16="http://schemas.microsoft.com/office/drawing/2014/main" val="20000"/>
                    </a:ext>
                  </a:extLst>
                </a:gridCol>
                <a:gridCol w="535587">
                  <a:extLst>
                    <a:ext uri="{9D8B030D-6E8A-4147-A177-3AD203B41FA5}">
                      <a16:colId xmlns:a16="http://schemas.microsoft.com/office/drawing/2014/main" val="20001"/>
                    </a:ext>
                  </a:extLst>
                </a:gridCol>
              </a:tblGrid>
              <a:tr h="245878">
                <a:tc>
                  <a:txBody>
                    <a:bodyPr/>
                    <a:lstStyle/>
                    <a:p>
                      <a:pPr>
                        <a:lnSpc>
                          <a:spcPct val="115000"/>
                        </a:lnSpc>
                        <a:spcAft>
                          <a:spcPts val="0"/>
                        </a:spcAft>
                      </a:pPr>
                      <a:r>
                        <a:rPr lang="en-US" sz="1400" dirty="0">
                          <a:latin typeface="Calibri"/>
                          <a:ea typeface="Calibri"/>
                          <a:cs typeface="Arial"/>
                        </a:rPr>
                        <a:t>1</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7</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878">
                <a:tc>
                  <a:txBody>
                    <a:bodyPr/>
                    <a:lstStyle/>
                    <a:p>
                      <a:pPr>
                        <a:lnSpc>
                          <a:spcPct val="115000"/>
                        </a:lnSpc>
                        <a:spcAft>
                          <a:spcPts val="0"/>
                        </a:spcAft>
                      </a:pPr>
                      <a:r>
                        <a:rPr lang="en-US" sz="1400">
                          <a:latin typeface="Calibri"/>
                          <a:ea typeface="Calibri"/>
                          <a:cs typeface="Arial"/>
                        </a:rPr>
                        <a:t>2</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5,6</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878">
                <a:tc>
                  <a:txBody>
                    <a:bodyPr/>
                    <a:lstStyle/>
                    <a:p>
                      <a:pPr>
                        <a:lnSpc>
                          <a:spcPct val="115000"/>
                        </a:lnSpc>
                        <a:spcAft>
                          <a:spcPts val="0"/>
                        </a:spcAft>
                      </a:pPr>
                      <a:r>
                        <a:rPr lang="en-US" sz="1400">
                          <a:latin typeface="Calibri"/>
                          <a:ea typeface="Calibri"/>
                          <a:cs typeface="Arial"/>
                        </a:rPr>
                        <a:t>3</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1</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878">
                <a:tc>
                  <a:txBody>
                    <a:bodyPr/>
                    <a:lstStyle/>
                    <a:p>
                      <a:pPr>
                        <a:lnSpc>
                          <a:spcPct val="115000"/>
                        </a:lnSpc>
                        <a:spcAft>
                          <a:spcPts val="0"/>
                        </a:spcAft>
                      </a:pPr>
                      <a:r>
                        <a:rPr lang="en-US" sz="1400">
                          <a:latin typeface="Calibri"/>
                          <a:ea typeface="Calibri"/>
                          <a:cs typeface="Arial"/>
                        </a:rPr>
                        <a:t>4</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2,4,8</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878">
                <a:tc>
                  <a:txBody>
                    <a:bodyPr/>
                    <a:lstStyle/>
                    <a:p>
                      <a:pPr>
                        <a:lnSpc>
                          <a:spcPct val="115000"/>
                        </a:lnSpc>
                        <a:spcAft>
                          <a:spcPts val="0"/>
                        </a:spcAft>
                      </a:pPr>
                      <a:r>
                        <a:rPr lang="en-US" sz="1400">
                          <a:latin typeface="Calibri"/>
                          <a:ea typeface="Calibri"/>
                          <a:cs typeface="Arial"/>
                        </a:rPr>
                        <a:t>5</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3</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TextBox 12"/>
          <p:cNvSpPr txBox="1"/>
          <p:nvPr/>
        </p:nvSpPr>
        <p:spPr>
          <a:xfrm>
            <a:off x="2942364" y="3203627"/>
            <a:ext cx="1807449" cy="308398"/>
          </a:xfrm>
          <a:prstGeom prst="rect">
            <a:avLst/>
          </a:prstGeom>
          <a:noFill/>
        </p:spPr>
        <p:txBody>
          <a:bodyPr wrap="square" lIns="91437" tIns="45720" rIns="91437" bIns="45720" rtlCol="0">
            <a:spAutoFit/>
          </a:bodyPr>
          <a:lstStyle/>
          <a:p>
            <a:r>
              <a:rPr lang="en-US" sz="1400" b="1" dirty="0"/>
              <a:t>Logical Table</a:t>
            </a:r>
          </a:p>
        </p:txBody>
      </p:sp>
      <p:sp>
        <p:nvSpPr>
          <p:cNvPr id="14" name="TextBox 13"/>
          <p:cNvSpPr txBox="1"/>
          <p:nvPr/>
        </p:nvSpPr>
        <p:spPr>
          <a:xfrm>
            <a:off x="6326240" y="4870889"/>
            <a:ext cx="1381007" cy="956084"/>
          </a:xfrm>
          <a:prstGeom prst="rect">
            <a:avLst/>
          </a:prstGeom>
          <a:noFill/>
        </p:spPr>
        <p:txBody>
          <a:bodyPr wrap="square" lIns="91437" tIns="45720" rIns="91437" bIns="45720" rtlCol="0">
            <a:spAutoFit/>
          </a:bodyPr>
          <a:lstStyle/>
          <a:p>
            <a:r>
              <a:rPr lang="en-US" sz="1400" b="1" dirty="0"/>
              <a:t>Dictionary</a:t>
            </a:r>
          </a:p>
          <a:p>
            <a:r>
              <a:rPr lang="en-US" sz="1400" dirty="0"/>
              <a:t>5 entries, so need 3 bits to encode!</a:t>
            </a:r>
          </a:p>
        </p:txBody>
      </p:sp>
      <p:sp>
        <p:nvSpPr>
          <p:cNvPr id="15" name="TextBox 14"/>
          <p:cNvSpPr txBox="1"/>
          <p:nvPr/>
        </p:nvSpPr>
        <p:spPr>
          <a:xfrm>
            <a:off x="7736266" y="2803485"/>
            <a:ext cx="1320502" cy="740189"/>
          </a:xfrm>
          <a:prstGeom prst="rect">
            <a:avLst/>
          </a:prstGeom>
          <a:noFill/>
        </p:spPr>
        <p:txBody>
          <a:bodyPr wrap="square" lIns="91437" tIns="45720" rIns="91437" bIns="45720" rtlCol="0">
            <a:spAutoFit/>
          </a:bodyPr>
          <a:lstStyle/>
          <a:p>
            <a:pPr algn="ctr"/>
            <a:r>
              <a:rPr lang="en-US" sz="1400" b="1" dirty="0"/>
              <a:t>Compressed column </a:t>
            </a:r>
            <a:br>
              <a:rPr lang="en-US" sz="1400" b="1" dirty="0"/>
            </a:br>
            <a:r>
              <a:rPr lang="en-US" sz="1400" b="1" dirty="0"/>
              <a:t>(bit fields)</a:t>
            </a:r>
          </a:p>
        </p:txBody>
      </p:sp>
      <p:sp>
        <p:nvSpPr>
          <p:cNvPr id="16" name="TextBox 15"/>
          <p:cNvSpPr txBox="1"/>
          <p:nvPr/>
        </p:nvSpPr>
        <p:spPr>
          <a:xfrm>
            <a:off x="9298728" y="3018979"/>
            <a:ext cx="932662" cy="524294"/>
          </a:xfrm>
          <a:prstGeom prst="rect">
            <a:avLst/>
          </a:prstGeom>
          <a:noFill/>
        </p:spPr>
        <p:txBody>
          <a:bodyPr wrap="square" lIns="91437" tIns="45720" rIns="91437" bIns="45720" rtlCol="0">
            <a:spAutoFit/>
          </a:bodyPr>
          <a:lstStyle/>
          <a:p>
            <a:pPr algn="ctr"/>
            <a:r>
              <a:rPr lang="en-US" sz="1400" b="1" dirty="0"/>
              <a:t>Inverted</a:t>
            </a:r>
          </a:p>
          <a:p>
            <a:pPr algn="ctr"/>
            <a:r>
              <a:rPr lang="en-US" sz="1400" b="1" dirty="0"/>
              <a:t>index</a:t>
            </a:r>
          </a:p>
        </p:txBody>
      </p:sp>
      <p:sp>
        <p:nvSpPr>
          <p:cNvPr id="17" name="Rounded Rectangle 16"/>
          <p:cNvSpPr/>
          <p:nvPr/>
        </p:nvSpPr>
        <p:spPr bwMode="gray">
          <a:xfrm>
            <a:off x="1896090" y="4735021"/>
            <a:ext cx="3195060" cy="334073"/>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 name="Rounded Rectangle 17"/>
          <p:cNvSpPr/>
          <p:nvPr/>
        </p:nvSpPr>
        <p:spPr bwMode="gray">
          <a:xfrm>
            <a:off x="7764848" y="4477787"/>
            <a:ext cx="1034240" cy="305439"/>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 name="Right Arrow 18"/>
          <p:cNvSpPr/>
          <p:nvPr/>
        </p:nvSpPr>
        <p:spPr bwMode="gray">
          <a:xfrm>
            <a:off x="5506901" y="4592114"/>
            <a:ext cx="378606" cy="467703"/>
          </a:xfrm>
          <a:prstGeom prst="rightArrow">
            <a:avLst/>
          </a:prstGeom>
          <a:solidFill>
            <a:srgbClr val="FFC00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 name="TextBox 19"/>
          <p:cNvSpPr txBox="1"/>
          <p:nvPr/>
        </p:nvSpPr>
        <p:spPr>
          <a:xfrm>
            <a:off x="6269078" y="3234472"/>
            <a:ext cx="1108113" cy="308398"/>
          </a:xfrm>
          <a:prstGeom prst="rect">
            <a:avLst/>
          </a:prstGeom>
          <a:noFill/>
        </p:spPr>
        <p:txBody>
          <a:bodyPr wrap="square" lIns="91437" tIns="45720" rIns="91437" bIns="45720" rtlCol="0">
            <a:spAutoFit/>
          </a:bodyPr>
          <a:lstStyle/>
          <a:p>
            <a:pPr algn="ctr"/>
            <a:r>
              <a:rPr lang="en-US" sz="1400" b="1" dirty="0"/>
              <a:t>Dictionary</a:t>
            </a:r>
          </a:p>
        </p:txBody>
      </p:sp>
      <p:grpSp>
        <p:nvGrpSpPr>
          <p:cNvPr id="21" name="Group 1444"/>
          <p:cNvGrpSpPr/>
          <p:nvPr/>
        </p:nvGrpSpPr>
        <p:grpSpPr>
          <a:xfrm>
            <a:off x="10769852" y="324075"/>
            <a:ext cx="991522" cy="477247"/>
            <a:chOff x="6358667" y="2476501"/>
            <a:chExt cx="868172" cy="462915"/>
          </a:xfrm>
        </p:grpSpPr>
        <p:sp>
          <p:nvSpPr>
            <p:cNvPr id="22" name="Flowchart: Magnetic Disk 21"/>
            <p:cNvSpPr/>
            <p:nvPr/>
          </p:nvSpPr>
          <p:spPr bwMode="gray">
            <a:xfrm>
              <a:off x="6616157" y="2476501"/>
              <a:ext cx="350824" cy="462915"/>
            </a:xfrm>
            <a:prstGeom prst="flowChartMagneticDisk">
              <a:avLst/>
            </a:prstGeom>
            <a:solidFill>
              <a:schemeClr val="accent6">
                <a:lumMod val="20000"/>
                <a:lumOff val="8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3" name="Oval 22"/>
            <p:cNvSpPr/>
            <p:nvPr/>
          </p:nvSpPr>
          <p:spPr bwMode="gray">
            <a:xfrm>
              <a:off x="6558544" y="2575398"/>
              <a:ext cx="109768" cy="304424"/>
            </a:xfrm>
            <a:prstGeom prst="ellipse">
              <a:avLst/>
            </a:prstGeom>
            <a:solidFill>
              <a:schemeClr val="bg1"/>
            </a:solidFill>
            <a:ln w="12700" algn="ctr">
              <a:solidFill>
                <a:schemeClr val="tx1"/>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4" name="Oval 23"/>
            <p:cNvSpPr/>
            <p:nvPr/>
          </p:nvSpPr>
          <p:spPr bwMode="gray">
            <a:xfrm>
              <a:off x="6919913" y="2575398"/>
              <a:ext cx="103153" cy="305683"/>
            </a:xfrm>
            <a:prstGeom prst="ellipse">
              <a:avLst/>
            </a:prstGeom>
            <a:solidFill>
              <a:schemeClr val="bg1"/>
            </a:solidFill>
            <a:ln w="12700" algn="ctr">
              <a:solidFill>
                <a:schemeClr val="tx1"/>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5" name="Rectangle 24"/>
            <p:cNvSpPr/>
            <p:nvPr/>
          </p:nvSpPr>
          <p:spPr bwMode="gray">
            <a:xfrm>
              <a:off x="6968986" y="2516572"/>
              <a:ext cx="79514" cy="374976"/>
            </a:xfrm>
            <a:prstGeom prst="rect">
              <a:avLst/>
            </a:prstGeom>
            <a:solidFill>
              <a:schemeClr val="bg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6" name="Rectangle 25"/>
            <p:cNvSpPr/>
            <p:nvPr/>
          </p:nvSpPr>
          <p:spPr bwMode="gray">
            <a:xfrm>
              <a:off x="6507480" y="2513368"/>
              <a:ext cx="106771" cy="417853"/>
            </a:xfrm>
            <a:prstGeom prst="rect">
              <a:avLst/>
            </a:prstGeom>
            <a:solidFill>
              <a:schemeClr val="bg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Right Arrow 26"/>
            <p:cNvSpPr/>
            <p:nvPr/>
          </p:nvSpPr>
          <p:spPr bwMode="gray">
            <a:xfrm flipH="1">
              <a:off x="6943947" y="2595562"/>
              <a:ext cx="282892" cy="257174"/>
            </a:xfrm>
            <a:prstGeom prst="rightArrow">
              <a:avLst/>
            </a:prstGeom>
            <a:solidFill>
              <a:schemeClr val="accent5">
                <a:lumMod val="5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8" name="Right Arrow 27"/>
            <p:cNvSpPr/>
            <p:nvPr/>
          </p:nvSpPr>
          <p:spPr bwMode="gray">
            <a:xfrm>
              <a:off x="6358667" y="2595562"/>
              <a:ext cx="282892" cy="257174"/>
            </a:xfrm>
            <a:prstGeom prst="rightArrow">
              <a:avLst/>
            </a:prstGeom>
            <a:solidFill>
              <a:schemeClr val="accent5">
                <a:lumMod val="5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9" name="Straight Connector 28"/>
            <p:cNvCxnSpPr/>
            <p:nvPr/>
          </p:nvCxnSpPr>
          <p:spPr>
            <a:xfrm>
              <a:off x="6393504" y="2592420"/>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29172" y="259161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146587" y="259404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182255" y="2593232"/>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Rounded Rectangle 32"/>
          <p:cNvSpPr/>
          <p:nvPr/>
        </p:nvSpPr>
        <p:spPr bwMode="gray">
          <a:xfrm>
            <a:off x="2686848" y="3458375"/>
            <a:ext cx="1089645" cy="2672589"/>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4" name="Freeform 33"/>
          <p:cNvSpPr/>
          <p:nvPr/>
        </p:nvSpPr>
        <p:spPr>
          <a:xfrm>
            <a:off x="7259906" y="3877573"/>
            <a:ext cx="1052708" cy="639512"/>
          </a:xfrm>
          <a:custGeom>
            <a:avLst/>
            <a:gdLst>
              <a:gd name="connsiteX0" fmla="*/ 1085850 w 1085850"/>
              <a:gd name="connsiteY0" fmla="*/ 638175 h 638175"/>
              <a:gd name="connsiteX1" fmla="*/ 581025 w 1085850"/>
              <a:gd name="connsiteY1" fmla="*/ 123825 h 638175"/>
              <a:gd name="connsiteX2" fmla="*/ 0 w 1085850"/>
              <a:gd name="connsiteY2" fmla="*/ 0 h 638175"/>
            </a:gdLst>
            <a:ahLst/>
            <a:cxnLst>
              <a:cxn ang="0">
                <a:pos x="connsiteX0" y="connsiteY0"/>
              </a:cxn>
              <a:cxn ang="0">
                <a:pos x="connsiteX1" y="connsiteY1"/>
              </a:cxn>
              <a:cxn ang="0">
                <a:pos x="connsiteX2" y="connsiteY2"/>
              </a:cxn>
            </a:cxnLst>
            <a:rect l="l" t="t" r="r" b="b"/>
            <a:pathLst>
              <a:path w="1085850" h="638175">
                <a:moveTo>
                  <a:pt x="1085850" y="638175"/>
                </a:moveTo>
                <a:cubicBezTo>
                  <a:pt x="923925" y="434181"/>
                  <a:pt x="762000" y="230188"/>
                  <a:pt x="581025" y="123825"/>
                </a:cubicBezTo>
                <a:cubicBezTo>
                  <a:pt x="400050" y="17463"/>
                  <a:pt x="200025" y="8731"/>
                  <a:pt x="0" y="0"/>
                </a:cubicBezTo>
              </a:path>
            </a:pathLst>
          </a:custGeom>
          <a:ln w="38100">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7945865" y="5840177"/>
            <a:ext cx="1089645" cy="4317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i="1" kern="0" dirty="0">
                <a:ea typeface="Arial Unicode MS" pitchFamily="34" charset="-128"/>
                <a:cs typeface="Arial Unicode MS" pitchFamily="34" charset="-128"/>
              </a:rPr>
              <a:t>Where was order 460?</a:t>
            </a:r>
          </a:p>
        </p:txBody>
      </p:sp>
      <p:sp>
        <p:nvSpPr>
          <p:cNvPr id="36" name="TextBox 35"/>
          <p:cNvSpPr txBox="1"/>
          <p:nvPr/>
        </p:nvSpPr>
        <p:spPr>
          <a:xfrm>
            <a:off x="9203456" y="5201854"/>
            <a:ext cx="1089645" cy="4317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i="1" kern="0" dirty="0">
                <a:ea typeface="Arial Unicode MS" pitchFamily="34" charset="-128"/>
                <a:cs typeface="Arial Unicode MS" pitchFamily="34" charset="-128"/>
              </a:rPr>
              <a:t>Which orders in Italy?</a:t>
            </a:r>
          </a:p>
        </p:txBody>
      </p:sp>
      <p:sp>
        <p:nvSpPr>
          <p:cNvPr id="37" name="Freeform 36"/>
          <p:cNvSpPr/>
          <p:nvPr/>
        </p:nvSpPr>
        <p:spPr>
          <a:xfrm flipH="1">
            <a:off x="7193216" y="4006831"/>
            <a:ext cx="2216227" cy="395474"/>
          </a:xfrm>
          <a:custGeom>
            <a:avLst/>
            <a:gdLst>
              <a:gd name="connsiteX0" fmla="*/ 1085850 w 1085850"/>
              <a:gd name="connsiteY0" fmla="*/ 638175 h 638175"/>
              <a:gd name="connsiteX1" fmla="*/ 581025 w 1085850"/>
              <a:gd name="connsiteY1" fmla="*/ 123825 h 638175"/>
              <a:gd name="connsiteX2" fmla="*/ 0 w 1085850"/>
              <a:gd name="connsiteY2" fmla="*/ 0 h 638175"/>
              <a:gd name="connsiteX0" fmla="*/ 1336431 w 1336431"/>
              <a:gd name="connsiteY0" fmla="*/ 519803 h 519803"/>
              <a:gd name="connsiteX1" fmla="*/ 831606 w 1336431"/>
              <a:gd name="connsiteY1" fmla="*/ 5453 h 519803"/>
              <a:gd name="connsiteX2" fmla="*/ 0 w 1336431"/>
              <a:gd name="connsiteY2" fmla="*/ 487076 h 519803"/>
              <a:gd name="connsiteX0" fmla="*/ 1336431 w 1336431"/>
              <a:gd name="connsiteY0" fmla="*/ 617985 h 617985"/>
              <a:gd name="connsiteX1" fmla="*/ 564320 w 1336431"/>
              <a:gd name="connsiteY1" fmla="*/ 5454 h 617985"/>
              <a:gd name="connsiteX2" fmla="*/ 0 w 1336431"/>
              <a:gd name="connsiteY2" fmla="*/ 585258 h 617985"/>
              <a:gd name="connsiteX0" fmla="*/ 1336431 w 1336431"/>
              <a:gd name="connsiteY0" fmla="*/ 683439 h 683439"/>
              <a:gd name="connsiteX1" fmla="*/ 636710 w 1336431"/>
              <a:gd name="connsiteY1" fmla="*/ 5455 h 683439"/>
              <a:gd name="connsiteX2" fmla="*/ 0 w 1336431"/>
              <a:gd name="connsiteY2" fmla="*/ 650712 h 683439"/>
              <a:gd name="connsiteX0" fmla="*/ 1336431 w 1336431"/>
              <a:gd name="connsiteY0" fmla="*/ 677985 h 677985"/>
              <a:gd name="connsiteX1" fmla="*/ 636710 w 1336431"/>
              <a:gd name="connsiteY1" fmla="*/ 1 h 677985"/>
              <a:gd name="connsiteX2" fmla="*/ 0 w 1336431"/>
              <a:gd name="connsiteY2" fmla="*/ 645258 h 677985"/>
              <a:gd name="connsiteX0" fmla="*/ 1336431 w 1336431"/>
              <a:gd name="connsiteY0" fmla="*/ 716165 h 716165"/>
              <a:gd name="connsiteX1" fmla="*/ 636710 w 1336431"/>
              <a:gd name="connsiteY1" fmla="*/ 38181 h 716165"/>
              <a:gd name="connsiteX2" fmla="*/ 0 w 1336431"/>
              <a:gd name="connsiteY2" fmla="*/ 683438 h 716165"/>
              <a:gd name="connsiteX0" fmla="*/ 1336431 w 1336431"/>
              <a:gd name="connsiteY0" fmla="*/ 677984 h 677984"/>
              <a:gd name="connsiteX1" fmla="*/ 636710 w 1336431"/>
              <a:gd name="connsiteY1" fmla="*/ 0 h 677984"/>
              <a:gd name="connsiteX2" fmla="*/ 0 w 1336431"/>
              <a:gd name="connsiteY2" fmla="*/ 645257 h 677984"/>
            </a:gdLst>
            <a:ahLst/>
            <a:cxnLst>
              <a:cxn ang="0">
                <a:pos x="connsiteX0" y="connsiteY0"/>
              </a:cxn>
              <a:cxn ang="0">
                <a:pos x="connsiteX1" y="connsiteY1"/>
              </a:cxn>
              <a:cxn ang="0">
                <a:pos x="connsiteX2" y="connsiteY2"/>
              </a:cxn>
            </a:cxnLst>
            <a:rect l="l" t="t" r="r" b="b"/>
            <a:pathLst>
              <a:path w="1336431" h="677984">
                <a:moveTo>
                  <a:pt x="1336431" y="677984"/>
                </a:moveTo>
                <a:cubicBezTo>
                  <a:pt x="1174506" y="473990"/>
                  <a:pt x="859448" y="5454"/>
                  <a:pt x="636710" y="0"/>
                </a:cubicBezTo>
                <a:cubicBezTo>
                  <a:pt x="419541" y="27273"/>
                  <a:pt x="200025" y="653988"/>
                  <a:pt x="0" y="645257"/>
                </a:cubicBezTo>
              </a:path>
            </a:pathLst>
          </a:custGeom>
          <a:ln w="38100">
            <a:solidFill>
              <a:schemeClr val="accent5">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ounded Rectangle 37"/>
          <p:cNvSpPr/>
          <p:nvPr/>
        </p:nvSpPr>
        <p:spPr bwMode="gray">
          <a:xfrm>
            <a:off x="9451163" y="4239607"/>
            <a:ext cx="627932" cy="305439"/>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8913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animBg="1"/>
      <p:bldP spid="18" grpId="0" animBg="1"/>
      <p:bldP spid="18" grpId="1" animBg="1"/>
      <p:bldP spid="19" grpId="0" animBg="1"/>
      <p:bldP spid="20" grpId="0"/>
      <p:bldP spid="33" grpId="0" animBg="1"/>
      <p:bldP spid="33" grpId="1" animBg="1"/>
      <p:bldP spid="34" grpId="0" animBg="1"/>
      <p:bldP spid="34" grpId="1" animBg="1"/>
      <p:bldP spid="35" grpId="0"/>
      <p:bldP spid="36" grpId="0"/>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列式压缩</a:t>
            </a:r>
            <a:br>
              <a:rPr lang="en-US" altLang="zh-CN" dirty="0"/>
            </a:br>
            <a:r>
              <a:rPr lang="zh-CN" altLang="en-US" dirty="0"/>
              <a:t>基于行程编码</a:t>
            </a:r>
            <a:r>
              <a:rPr lang="en-US" altLang="zh-CN" dirty="0"/>
              <a:t>(Run-Length Encoding)</a:t>
            </a:r>
            <a:endParaRPr lang="en-US" dirty="0"/>
          </a:p>
        </p:txBody>
      </p:sp>
      <p:sp>
        <p:nvSpPr>
          <p:cNvPr id="4" name="Rectangle 3"/>
          <p:cNvSpPr/>
          <p:nvPr/>
        </p:nvSpPr>
        <p:spPr bwMode="gray">
          <a:xfrm>
            <a:off x="8174518" y="3057852"/>
            <a:ext cx="1000357" cy="743122"/>
          </a:xfrm>
          <a:prstGeom prst="rect">
            <a:avLst/>
          </a:prstGeom>
          <a:solidFill>
            <a:srgbClr val="D5E6FF"/>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6545366" y="3057852"/>
            <a:ext cx="1000357" cy="1219482"/>
          </a:xfrm>
          <a:prstGeom prst="rect">
            <a:avLst/>
          </a:prstGeom>
          <a:solidFill>
            <a:srgbClr val="D5E6FF"/>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 Placeholder 2"/>
          <p:cNvSpPr txBox="1">
            <a:spLocks/>
          </p:cNvSpPr>
          <p:nvPr/>
        </p:nvSpPr>
        <p:spPr bwMode="gray">
          <a:xfrm>
            <a:off x="1848260" y="1342153"/>
            <a:ext cx="8496679" cy="1208020"/>
          </a:xfrm>
          <a:prstGeom prst="rect">
            <a:avLst/>
          </a:prstGeom>
        </p:spPr>
        <p:txBody>
          <a:bodyPr vert="horz" lIns="0" tIns="0" rIns="0" bIns="0" rtlCol="0">
            <a:noAutofit/>
          </a:bodyPr>
          <a:lstStyle>
            <a:defPPr>
              <a:defRPr lang="de-DE"/>
            </a:defPPr>
            <a:lvl1pPr indent="0" defTabSz="914400">
              <a:spcBef>
                <a:spcPts val="1620"/>
              </a:spcBef>
              <a:buClr>
                <a:schemeClr val="accent1"/>
              </a:buClr>
              <a:buSzPct val="80000"/>
              <a:buFontTx/>
              <a:buNone/>
              <a:defRPr sz="1800" b="1">
                <a:latin typeface="+mn-lt"/>
              </a:defRPr>
            </a:lvl1pPr>
            <a:lvl2pPr marL="0" indent="0" defTabSz="914400">
              <a:spcBef>
                <a:spcPts val="600"/>
              </a:spcBef>
              <a:buClr>
                <a:schemeClr val="accent1"/>
              </a:buClr>
              <a:buSzPct val="80000"/>
              <a:buFont typeface="Wingdings" pitchFamily="2" charset="2"/>
              <a:buNone/>
              <a:defRPr sz="1800">
                <a:latin typeface="+mn-lt"/>
              </a:defRPr>
            </a:lvl2pPr>
            <a:lvl3pPr marL="180000" lvl="2" indent="-180000" defTabSz="914400">
              <a:spcBef>
                <a:spcPts val="400"/>
              </a:spcBef>
              <a:buClr>
                <a:schemeClr val="accent1"/>
              </a:buClr>
              <a:buSzPct val="100000"/>
              <a:buFont typeface="Wingdings" pitchFamily="2" charset="2"/>
              <a:buChar char=""/>
              <a:defRPr sz="2000">
                <a:latin typeface="+mn-lt"/>
              </a:defRPr>
            </a:lvl3pPr>
            <a:lvl4pPr marL="360000" indent="-180000" defTabSz="914400">
              <a:spcBef>
                <a:spcPts val="400"/>
              </a:spcBef>
              <a:buClr>
                <a:schemeClr val="accent2"/>
              </a:buClr>
              <a:buSzPct val="100000"/>
              <a:buFont typeface="Arial" pitchFamily="34" charset="0"/>
              <a:buChar char="–"/>
              <a:defRPr>
                <a:latin typeface="+mn-lt"/>
              </a:defRPr>
            </a:lvl4pPr>
            <a:lvl5pPr marL="541338" indent="-180000" defTabSz="914400">
              <a:spcBef>
                <a:spcPts val="250"/>
              </a:spcBef>
              <a:buClr>
                <a:schemeClr val="accent2"/>
              </a:buClr>
              <a:buSzPct val="100000"/>
              <a:buFont typeface="Courier New" pitchFamily="49" charset="0"/>
              <a:buChar char="o"/>
              <a:defRPr sz="1400">
                <a:latin typeface="+mn-lt"/>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lvl="2"/>
            <a:r>
              <a:rPr lang="zh-CN" altLang="en-US" dirty="0"/>
              <a:t>压缩列式存储中的重复数据</a:t>
            </a:r>
            <a:endParaRPr lang="en-US" altLang="zh-CN" dirty="0"/>
          </a:p>
          <a:p>
            <a:pPr lvl="2"/>
            <a:r>
              <a:rPr lang="zh-CN" altLang="en-US" dirty="0"/>
              <a:t>在已经排序的稀疏数据中表现最好</a:t>
            </a:r>
            <a:endParaRPr lang="en-US" altLang="zh-CN" dirty="0"/>
          </a:p>
          <a:p>
            <a:pPr lvl="2"/>
            <a:r>
              <a:rPr lang="en-US" altLang="zh-CN" dirty="0"/>
              <a:t>SAP HANA</a:t>
            </a:r>
            <a:r>
              <a:rPr lang="zh-CN" altLang="en-US" dirty="0"/>
              <a:t>还支持其它类型的压缩方式</a:t>
            </a:r>
            <a:r>
              <a:rPr lang="en-US" altLang="zh-CN" dirty="0"/>
              <a:t>(</a:t>
            </a:r>
            <a:r>
              <a:rPr lang="zh-CN" altLang="en-US" dirty="0"/>
              <a:t>前缀编码，聚类编码，稀疏编码等</a:t>
            </a:r>
            <a:r>
              <a:rPr lang="en-US" altLang="zh-CN" dirty="0"/>
              <a:t>)</a:t>
            </a:r>
            <a:endParaRPr lang="en-US" dirty="0"/>
          </a:p>
        </p:txBody>
      </p:sp>
      <p:graphicFrame>
        <p:nvGraphicFramePr>
          <p:cNvPr id="7" name="Table 6"/>
          <p:cNvGraphicFramePr>
            <a:graphicFrameLocks noGrp="1"/>
          </p:cNvGraphicFramePr>
          <p:nvPr/>
        </p:nvGraphicFramePr>
        <p:xfrm>
          <a:off x="2206676" y="3108918"/>
          <a:ext cx="3018218" cy="2401620"/>
        </p:xfrm>
        <a:graphic>
          <a:graphicData uri="http://schemas.openxmlformats.org/drawingml/2006/table">
            <a:tbl>
              <a:tblPr/>
              <a:tblGrid>
                <a:gridCol w="718351">
                  <a:extLst>
                    <a:ext uri="{9D8B030D-6E8A-4147-A177-3AD203B41FA5}">
                      <a16:colId xmlns:a16="http://schemas.microsoft.com/office/drawing/2014/main" val="20000"/>
                    </a:ext>
                  </a:extLst>
                </a:gridCol>
                <a:gridCol w="933666">
                  <a:extLst>
                    <a:ext uri="{9D8B030D-6E8A-4147-A177-3AD203B41FA5}">
                      <a16:colId xmlns:a16="http://schemas.microsoft.com/office/drawing/2014/main" val="20001"/>
                    </a:ext>
                  </a:extLst>
                </a:gridCol>
                <a:gridCol w="736135">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algn="ctr">
                        <a:lnSpc>
                          <a:spcPct val="115000"/>
                        </a:lnSpc>
                        <a:spcAft>
                          <a:spcPts val="0"/>
                        </a:spcAft>
                      </a:pPr>
                      <a:r>
                        <a:rPr lang="en-US" sz="1400" b="1" dirty="0">
                          <a:solidFill>
                            <a:srgbClr val="FFFFFF"/>
                          </a:solidFill>
                          <a:latin typeface="Calibri"/>
                          <a:ea typeface="Calibri"/>
                          <a:cs typeface="Arial"/>
                        </a:rPr>
                        <a:t>Order</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Country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Product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Sales</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456</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1000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457</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wheat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900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Spain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600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a:latin typeface="Calibri"/>
                          <a:ea typeface="Calibri"/>
                          <a:cs typeface="Arial"/>
                        </a:rPr>
                        <a:t>459</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800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5421">
                <a:tc>
                  <a:txBody>
                    <a:bodyPr/>
                    <a:lstStyle/>
                    <a:p>
                      <a:pPr algn="ctr">
                        <a:lnSpc>
                          <a:spcPct val="115000"/>
                        </a:lnSpc>
                        <a:spcAft>
                          <a:spcPts val="0"/>
                        </a:spcAft>
                      </a:pPr>
                      <a:r>
                        <a:rPr lang="en-US" sz="1400">
                          <a:latin typeface="Calibri"/>
                          <a:ea typeface="Calibri"/>
                          <a:cs typeface="Arial"/>
                        </a:rPr>
                        <a:t>460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Denmark</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500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5421">
                <a:tc>
                  <a:txBody>
                    <a:bodyPr/>
                    <a:lstStyle/>
                    <a:p>
                      <a:pPr algn="ctr">
                        <a:lnSpc>
                          <a:spcPct val="115000"/>
                        </a:lnSpc>
                        <a:spcAft>
                          <a:spcPts val="0"/>
                        </a:spcAft>
                      </a:pPr>
                      <a:r>
                        <a:rPr lang="en-US" sz="1400">
                          <a:latin typeface="Calibri"/>
                          <a:ea typeface="Calibri"/>
                          <a:cs typeface="Arial"/>
                        </a:rPr>
                        <a:t>461</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Denmark</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600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5421">
                <a:tc>
                  <a:txBody>
                    <a:bodyPr/>
                    <a:lstStyle/>
                    <a:p>
                      <a:pPr algn="ctr">
                        <a:lnSpc>
                          <a:spcPct val="115000"/>
                        </a:lnSpc>
                        <a:spcAft>
                          <a:spcPts val="0"/>
                        </a:spcAft>
                      </a:pPr>
                      <a:r>
                        <a:rPr lang="en-US" sz="1400">
                          <a:latin typeface="Calibri"/>
                          <a:ea typeface="Calibri"/>
                          <a:cs typeface="Arial"/>
                        </a:rPr>
                        <a:t>462</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Belgium</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a:latin typeface="Calibri"/>
                          <a:ea typeface="Calibri"/>
                          <a:cs typeface="Arial"/>
                        </a:rPr>
                        <a:t>600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5421">
                <a:tc>
                  <a:txBody>
                    <a:bodyPr/>
                    <a:lstStyle/>
                    <a:p>
                      <a:pPr algn="ctr">
                        <a:lnSpc>
                          <a:spcPct val="115000"/>
                        </a:lnSpc>
                        <a:spcAft>
                          <a:spcPts val="0"/>
                        </a:spcAft>
                      </a:pPr>
                      <a:r>
                        <a:rPr lang="en-US" sz="1400">
                          <a:latin typeface="Calibri"/>
                          <a:ea typeface="Calibri"/>
                          <a:cs typeface="Arial"/>
                        </a:rPr>
                        <a:t>463</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400" dirty="0">
                          <a:latin typeface="Calibri"/>
                          <a:ea typeface="Calibri"/>
                          <a:cs typeface="Arial"/>
                        </a:rPr>
                        <a:t>1100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2831">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ctr">
                        <a:lnSpc>
                          <a:spcPct val="115000"/>
                        </a:lnSpc>
                        <a:spcAft>
                          <a:spcPts val="0"/>
                        </a:spcAft>
                      </a:pPr>
                      <a:r>
                        <a:rPr lang="en-US" sz="1100" dirty="0">
                          <a:latin typeface="Calibri"/>
                          <a:ea typeface="Calibri"/>
                          <a:cs typeface="Arial"/>
                        </a:rPr>
                        <a:t>…</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8" name="Table 7"/>
          <p:cNvGraphicFramePr>
            <a:graphicFrameLocks noGrp="1"/>
          </p:cNvGraphicFramePr>
          <p:nvPr/>
        </p:nvGraphicFramePr>
        <p:xfrm>
          <a:off x="6259549" y="3057852"/>
          <a:ext cx="1295700" cy="1227105"/>
        </p:xfrm>
        <a:graphic>
          <a:graphicData uri="http://schemas.openxmlformats.org/drawingml/2006/table">
            <a:tbl>
              <a:tblPr/>
              <a:tblGrid>
                <a:gridCol w="257235">
                  <a:extLst>
                    <a:ext uri="{9D8B030D-6E8A-4147-A177-3AD203B41FA5}">
                      <a16:colId xmlns:a16="http://schemas.microsoft.com/office/drawing/2014/main" val="20000"/>
                    </a:ext>
                  </a:extLst>
                </a:gridCol>
                <a:gridCol w="1038465">
                  <a:extLst>
                    <a:ext uri="{9D8B030D-6E8A-4147-A177-3AD203B41FA5}">
                      <a16:colId xmlns:a16="http://schemas.microsoft.com/office/drawing/2014/main" val="20001"/>
                    </a:ext>
                  </a:extLst>
                </a:gridCol>
              </a:tblGrid>
              <a:tr h="245421">
                <a:tc>
                  <a:txBody>
                    <a:bodyPr/>
                    <a:lstStyle/>
                    <a:p>
                      <a:pPr>
                        <a:lnSpc>
                          <a:spcPct val="115000"/>
                        </a:lnSpc>
                        <a:spcAft>
                          <a:spcPts val="0"/>
                        </a:spcAft>
                      </a:pPr>
                      <a:r>
                        <a:rPr lang="en-US" sz="1400" dirty="0">
                          <a:latin typeface="Calibri"/>
                          <a:ea typeface="Calibri"/>
                          <a:cs typeface="Arial"/>
                        </a:rPr>
                        <a:t>1</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Belgium</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421">
                <a:tc>
                  <a:txBody>
                    <a:bodyPr/>
                    <a:lstStyle/>
                    <a:p>
                      <a:pPr>
                        <a:lnSpc>
                          <a:spcPct val="115000"/>
                        </a:lnSpc>
                        <a:spcAft>
                          <a:spcPts val="0"/>
                        </a:spcAft>
                      </a:pPr>
                      <a:r>
                        <a:rPr lang="en-US" sz="1400">
                          <a:latin typeface="Calibri"/>
                          <a:ea typeface="Calibri"/>
                          <a:cs typeface="Arial"/>
                        </a:rPr>
                        <a:t>2</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Denmark</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421">
                <a:tc>
                  <a:txBody>
                    <a:bodyPr/>
                    <a:lstStyle/>
                    <a:p>
                      <a:pPr>
                        <a:lnSpc>
                          <a:spcPct val="115000"/>
                        </a:lnSpc>
                        <a:spcAft>
                          <a:spcPts val="0"/>
                        </a:spcAft>
                      </a:pPr>
                      <a:r>
                        <a:rPr lang="en-US" sz="1400">
                          <a:latin typeface="Calibri"/>
                          <a:ea typeface="Calibri"/>
                          <a:cs typeface="Arial"/>
                        </a:rPr>
                        <a:t>3</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France</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421">
                <a:tc>
                  <a:txBody>
                    <a:bodyPr/>
                    <a:lstStyle/>
                    <a:p>
                      <a:pPr>
                        <a:lnSpc>
                          <a:spcPct val="115000"/>
                        </a:lnSpc>
                        <a:spcAft>
                          <a:spcPts val="0"/>
                        </a:spcAft>
                      </a:pPr>
                      <a:r>
                        <a:rPr lang="en-US" sz="1400" dirty="0">
                          <a:latin typeface="Calibri"/>
                          <a:ea typeface="Calibri"/>
                          <a:cs typeface="Arial"/>
                        </a:rPr>
                        <a:t>4</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Italy</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421">
                <a:tc>
                  <a:txBody>
                    <a:bodyPr/>
                    <a:lstStyle/>
                    <a:p>
                      <a:pPr>
                        <a:lnSpc>
                          <a:spcPct val="115000"/>
                        </a:lnSpc>
                        <a:spcAft>
                          <a:spcPts val="0"/>
                        </a:spcAft>
                      </a:pPr>
                      <a:r>
                        <a:rPr lang="en-US" sz="1400">
                          <a:latin typeface="Calibri"/>
                          <a:ea typeface="Calibri"/>
                          <a:cs typeface="Arial"/>
                        </a:rPr>
                        <a:t>5</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Spain</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6797520" y="4439677"/>
          <a:ext cx="540510" cy="1910778"/>
        </p:xfrm>
        <a:graphic>
          <a:graphicData uri="http://schemas.openxmlformats.org/drawingml/2006/table">
            <a:tbl>
              <a:tblPr/>
              <a:tblGrid>
                <a:gridCol w="540510">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3</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5</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2x2</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1</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4</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2831">
                <a:tc>
                  <a:txBody>
                    <a:bodyPr/>
                    <a:lstStyle/>
                    <a:p>
                      <a:pPr algn="ctr">
                        <a:lnSpc>
                          <a:spcPct val="115000"/>
                        </a:lnSpc>
                        <a:spcAft>
                          <a:spcPts val="0"/>
                        </a:spcAft>
                      </a:pPr>
                      <a:r>
                        <a:rPr lang="en-US" sz="1100" dirty="0">
                          <a:solidFill>
                            <a:schemeClr val="accent3">
                              <a:lumMod val="50000"/>
                            </a:schemeClr>
                          </a:solidFill>
                          <a:latin typeface="Calibri"/>
                          <a:ea typeface="Calibri"/>
                          <a:cs typeface="Arial"/>
                        </a:rPr>
                        <a:t>…</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0" name="TextBox 9"/>
          <p:cNvSpPr txBox="1"/>
          <p:nvPr/>
        </p:nvSpPr>
        <p:spPr>
          <a:xfrm>
            <a:off x="2780402" y="2755849"/>
            <a:ext cx="1864785" cy="307825"/>
          </a:xfrm>
          <a:prstGeom prst="rect">
            <a:avLst/>
          </a:prstGeom>
          <a:noFill/>
        </p:spPr>
        <p:txBody>
          <a:bodyPr wrap="square" lIns="91437" tIns="45720" rIns="91437" bIns="45720" rtlCol="0">
            <a:spAutoFit/>
          </a:bodyPr>
          <a:lstStyle/>
          <a:p>
            <a:pPr algn="ctr"/>
            <a:r>
              <a:rPr lang="en-US" sz="1400" b="1" dirty="0"/>
              <a:t>Logical Table</a:t>
            </a:r>
          </a:p>
        </p:txBody>
      </p:sp>
      <p:sp>
        <p:nvSpPr>
          <p:cNvPr id="11" name="TextBox 10"/>
          <p:cNvSpPr txBox="1"/>
          <p:nvPr/>
        </p:nvSpPr>
        <p:spPr>
          <a:xfrm>
            <a:off x="6507257" y="2746322"/>
            <a:ext cx="1057520" cy="307825"/>
          </a:xfrm>
          <a:prstGeom prst="rect">
            <a:avLst/>
          </a:prstGeom>
          <a:noFill/>
        </p:spPr>
        <p:txBody>
          <a:bodyPr wrap="square" lIns="91437" tIns="45720" rIns="91437" bIns="45720" rtlCol="0">
            <a:spAutoFit/>
          </a:bodyPr>
          <a:lstStyle/>
          <a:p>
            <a:pPr algn="ctr"/>
            <a:r>
              <a:rPr lang="en-US" sz="1400" b="1" dirty="0"/>
              <a:t>Country</a:t>
            </a:r>
          </a:p>
        </p:txBody>
      </p:sp>
      <p:graphicFrame>
        <p:nvGraphicFramePr>
          <p:cNvPr id="12" name="Table 11"/>
          <p:cNvGraphicFramePr>
            <a:graphicFrameLocks noGrp="1"/>
          </p:cNvGraphicFramePr>
          <p:nvPr/>
        </p:nvGraphicFramePr>
        <p:xfrm>
          <a:off x="7917283" y="3057852"/>
          <a:ext cx="1257591" cy="736263"/>
        </p:xfrm>
        <a:graphic>
          <a:graphicData uri="http://schemas.openxmlformats.org/drawingml/2006/table">
            <a:tbl>
              <a:tblPr/>
              <a:tblGrid>
                <a:gridCol w="249669">
                  <a:extLst>
                    <a:ext uri="{9D8B030D-6E8A-4147-A177-3AD203B41FA5}">
                      <a16:colId xmlns:a16="http://schemas.microsoft.com/office/drawing/2014/main" val="20000"/>
                    </a:ext>
                  </a:extLst>
                </a:gridCol>
                <a:gridCol w="1007922">
                  <a:extLst>
                    <a:ext uri="{9D8B030D-6E8A-4147-A177-3AD203B41FA5}">
                      <a16:colId xmlns:a16="http://schemas.microsoft.com/office/drawing/2014/main" val="20001"/>
                    </a:ext>
                  </a:extLst>
                </a:gridCol>
              </a:tblGrid>
              <a:tr h="245421">
                <a:tc>
                  <a:txBody>
                    <a:bodyPr/>
                    <a:lstStyle/>
                    <a:p>
                      <a:pPr>
                        <a:lnSpc>
                          <a:spcPct val="115000"/>
                        </a:lnSpc>
                        <a:spcAft>
                          <a:spcPts val="0"/>
                        </a:spcAft>
                      </a:pPr>
                      <a:r>
                        <a:rPr lang="en-US" sz="1400" dirty="0">
                          <a:latin typeface="Calibri"/>
                          <a:ea typeface="Calibri"/>
                          <a:cs typeface="Arial"/>
                        </a:rPr>
                        <a:t>1</a:t>
                      </a:r>
                      <a:endParaRPr lang="en-US" sz="1100" dirty="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corn</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421">
                <a:tc>
                  <a:txBody>
                    <a:bodyPr/>
                    <a:lstStyle/>
                    <a:p>
                      <a:pPr>
                        <a:lnSpc>
                          <a:spcPct val="115000"/>
                        </a:lnSpc>
                        <a:spcAft>
                          <a:spcPts val="0"/>
                        </a:spcAft>
                      </a:pPr>
                      <a:r>
                        <a:rPr lang="en-US" sz="1400">
                          <a:latin typeface="Calibri"/>
                          <a:ea typeface="Calibri"/>
                          <a:cs typeface="Arial"/>
                        </a:rPr>
                        <a:t>2</a:t>
                      </a:r>
                      <a:endParaRPr lang="en-US" sz="1100">
                        <a:latin typeface="Calibri"/>
                        <a:ea typeface="Calibri"/>
                        <a:cs typeface="Arial"/>
                      </a:endParaRP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dirty="0">
                          <a:solidFill>
                            <a:schemeClr val="accent3">
                              <a:lumMod val="50000"/>
                            </a:schemeClr>
                          </a:solidFill>
                          <a:latin typeface="Calibri"/>
                          <a:ea typeface="Calibri"/>
                          <a:cs typeface="Arial"/>
                        </a:rPr>
                        <a:t>wheat</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421">
                <a:tc>
                  <a:txBody>
                    <a:bodyPr/>
                    <a:lstStyle/>
                    <a:p>
                      <a:pPr marL="0" algn="l" defTabSz="914400" rtl="0" eaLnBrk="1" latinLnBrk="0" hangingPunct="1">
                        <a:lnSpc>
                          <a:spcPct val="115000"/>
                        </a:lnSpc>
                        <a:spcAft>
                          <a:spcPts val="0"/>
                        </a:spcAft>
                      </a:pPr>
                      <a:r>
                        <a:rPr lang="en-US" sz="1400" kern="1200" dirty="0">
                          <a:solidFill>
                            <a:schemeClr val="tx1"/>
                          </a:solidFill>
                          <a:latin typeface="Calibri"/>
                          <a:ea typeface="Calibri"/>
                          <a:cs typeface="Arial"/>
                        </a:rPr>
                        <a:t>3</a:t>
                      </a:r>
                    </a:p>
                  </a:txBody>
                  <a:tcPr marL="68596" marR="68596" marT="0" marB="0">
                    <a:lnL>
                      <a:noFill/>
                    </a:lnL>
                    <a:lnR w="28575" cap="flat" cmpd="sng" algn="ctr">
                      <a:solidFill>
                        <a:srgbClr val="1F497D"/>
                      </a:solidFill>
                      <a:prstDash val="solid"/>
                      <a:round/>
                      <a:headEnd type="none" w="med" len="med"/>
                      <a:tailEnd type="none" w="med" len="med"/>
                    </a:lnR>
                    <a:lnT>
                      <a:noFill/>
                    </a:lnT>
                    <a:lnB>
                      <a:noFill/>
                    </a:lnB>
                  </a:tcPr>
                </a:tc>
                <a:tc>
                  <a:txBody>
                    <a:bodyPr/>
                    <a:lstStyle/>
                    <a:p>
                      <a:pPr>
                        <a:lnSpc>
                          <a:spcPct val="115000"/>
                        </a:lnSpc>
                        <a:spcAft>
                          <a:spcPts val="0"/>
                        </a:spcAft>
                      </a:pPr>
                      <a:r>
                        <a:rPr lang="en-US" sz="1400" kern="1200" dirty="0">
                          <a:solidFill>
                            <a:schemeClr val="accent3">
                              <a:lumMod val="50000"/>
                            </a:schemeClr>
                          </a:solidFill>
                          <a:latin typeface="Calibri"/>
                          <a:ea typeface="Calibri"/>
                          <a:cs typeface="Arial"/>
                        </a:rPr>
                        <a:t>rice</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8436199" y="4420622"/>
          <a:ext cx="540510" cy="1419936"/>
        </p:xfrm>
        <a:graphic>
          <a:graphicData uri="http://schemas.openxmlformats.org/drawingml/2006/table">
            <a:tbl>
              <a:tblPr/>
              <a:tblGrid>
                <a:gridCol w="540510">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1</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2</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2x3</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1</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solidFill>
                            <a:schemeClr val="accent3">
                              <a:lumMod val="50000"/>
                            </a:schemeClr>
                          </a:solidFill>
                          <a:latin typeface="Calibri"/>
                          <a:ea typeface="Calibri"/>
                          <a:cs typeface="Arial"/>
                        </a:rPr>
                        <a:t>3x3</a:t>
                      </a:r>
                      <a:endParaRPr lang="en-US" sz="1100" dirty="0">
                        <a:solidFill>
                          <a:schemeClr val="accent3">
                            <a:lumMod val="50000"/>
                          </a:schemeClr>
                        </a:solidFill>
                        <a:latin typeface="Calibri"/>
                        <a:ea typeface="Calibri"/>
                        <a:cs typeface="Arial"/>
                      </a:endParaRP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2831">
                <a:tc>
                  <a:txBody>
                    <a:bodyPr/>
                    <a:lstStyle/>
                    <a:p>
                      <a:pPr algn="ctr">
                        <a:lnSpc>
                          <a:spcPct val="115000"/>
                        </a:lnSpc>
                        <a:spcAft>
                          <a:spcPts val="0"/>
                        </a:spcAft>
                      </a:pPr>
                      <a:r>
                        <a:rPr lang="en-US" sz="1100" dirty="0">
                          <a:solidFill>
                            <a:schemeClr val="accent3">
                              <a:lumMod val="50000"/>
                            </a:schemeClr>
                          </a:solidFill>
                          <a:latin typeface="Calibri"/>
                          <a:ea typeface="Calibri"/>
                          <a:cs typeface="Arial"/>
                        </a:rPr>
                        <a:t>…</a:t>
                      </a:r>
                    </a:p>
                  </a:txBody>
                  <a:tcPr marL="68596" marR="68596" marT="0" marB="0">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1F497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4" name="TextBox 13"/>
          <p:cNvSpPr txBox="1"/>
          <p:nvPr/>
        </p:nvSpPr>
        <p:spPr>
          <a:xfrm>
            <a:off x="8117355" y="2746322"/>
            <a:ext cx="1057520" cy="307825"/>
          </a:xfrm>
          <a:prstGeom prst="rect">
            <a:avLst/>
          </a:prstGeom>
          <a:noFill/>
        </p:spPr>
        <p:txBody>
          <a:bodyPr wrap="square" lIns="91437" tIns="45720" rIns="91437" bIns="45720" rtlCol="0">
            <a:spAutoFit/>
          </a:bodyPr>
          <a:lstStyle/>
          <a:p>
            <a:pPr algn="ctr"/>
            <a:r>
              <a:rPr lang="en-US" sz="1400" b="1" dirty="0"/>
              <a:t>Product</a:t>
            </a:r>
          </a:p>
        </p:txBody>
      </p:sp>
      <p:sp>
        <p:nvSpPr>
          <p:cNvPr id="15" name="Rounded Rectangle 14"/>
          <p:cNvSpPr/>
          <p:nvPr/>
        </p:nvSpPr>
        <p:spPr bwMode="gray">
          <a:xfrm>
            <a:off x="8155463" y="4887457"/>
            <a:ext cx="1067048" cy="304871"/>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 name="Rounded Rectangle 15"/>
          <p:cNvSpPr/>
          <p:nvPr/>
        </p:nvSpPr>
        <p:spPr bwMode="gray">
          <a:xfrm>
            <a:off x="8174517" y="5373345"/>
            <a:ext cx="1067048" cy="304871"/>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 name="Rounded Rectangle 16"/>
          <p:cNvSpPr/>
          <p:nvPr/>
        </p:nvSpPr>
        <p:spPr bwMode="gray">
          <a:xfrm>
            <a:off x="6564420" y="5401926"/>
            <a:ext cx="1067048" cy="304871"/>
          </a:xfrm>
          <a:prstGeom prst="roundRect">
            <a:avLst/>
          </a:prstGeom>
          <a:noFill/>
          <a:ln w="28575" algn="ctr">
            <a:solidFill>
              <a:schemeClr val="accent5">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 name="Right Arrow 17"/>
          <p:cNvSpPr/>
          <p:nvPr/>
        </p:nvSpPr>
        <p:spPr bwMode="gray">
          <a:xfrm>
            <a:off x="5535483" y="4287243"/>
            <a:ext cx="390615" cy="466833"/>
          </a:xfrm>
          <a:prstGeom prst="rightArrow">
            <a:avLst/>
          </a:prstGeom>
          <a:solidFill>
            <a:srgbClr val="FFC00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9" name="Group 1444"/>
          <p:cNvGrpSpPr/>
          <p:nvPr/>
        </p:nvGrpSpPr>
        <p:grpSpPr>
          <a:xfrm>
            <a:off x="10701613" y="474403"/>
            <a:ext cx="1022975" cy="476360"/>
            <a:chOff x="6358667" y="2476501"/>
            <a:chExt cx="868172" cy="462915"/>
          </a:xfrm>
        </p:grpSpPr>
        <p:sp>
          <p:nvSpPr>
            <p:cNvPr id="20" name="Flowchart: Magnetic Disk 19"/>
            <p:cNvSpPr/>
            <p:nvPr/>
          </p:nvSpPr>
          <p:spPr bwMode="gray">
            <a:xfrm>
              <a:off x="6616157" y="2476501"/>
              <a:ext cx="350824" cy="462915"/>
            </a:xfrm>
            <a:prstGeom prst="flowChartMagneticDisk">
              <a:avLst/>
            </a:prstGeom>
            <a:solidFill>
              <a:schemeClr val="accent6">
                <a:lumMod val="20000"/>
                <a:lumOff val="8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 name="Oval 20"/>
            <p:cNvSpPr/>
            <p:nvPr/>
          </p:nvSpPr>
          <p:spPr bwMode="gray">
            <a:xfrm>
              <a:off x="6558544" y="2575398"/>
              <a:ext cx="109768" cy="304424"/>
            </a:xfrm>
            <a:prstGeom prst="ellipse">
              <a:avLst/>
            </a:prstGeom>
            <a:solidFill>
              <a:schemeClr val="bg1"/>
            </a:solidFill>
            <a:ln w="12700" algn="ctr">
              <a:solidFill>
                <a:schemeClr val="tx1"/>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2" name="Oval 21"/>
            <p:cNvSpPr/>
            <p:nvPr/>
          </p:nvSpPr>
          <p:spPr bwMode="gray">
            <a:xfrm>
              <a:off x="6919913" y="2575398"/>
              <a:ext cx="103153" cy="305683"/>
            </a:xfrm>
            <a:prstGeom prst="ellipse">
              <a:avLst/>
            </a:prstGeom>
            <a:solidFill>
              <a:schemeClr val="bg1"/>
            </a:solidFill>
            <a:ln w="12700" algn="ctr">
              <a:solidFill>
                <a:schemeClr val="tx1"/>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3" name="Rectangle 22"/>
            <p:cNvSpPr/>
            <p:nvPr/>
          </p:nvSpPr>
          <p:spPr bwMode="gray">
            <a:xfrm>
              <a:off x="6968986" y="2516572"/>
              <a:ext cx="79514" cy="374976"/>
            </a:xfrm>
            <a:prstGeom prst="rect">
              <a:avLst/>
            </a:prstGeom>
            <a:solidFill>
              <a:schemeClr val="bg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4" name="Rectangle 23"/>
            <p:cNvSpPr/>
            <p:nvPr/>
          </p:nvSpPr>
          <p:spPr bwMode="gray">
            <a:xfrm>
              <a:off x="6507480" y="2513368"/>
              <a:ext cx="106771" cy="417853"/>
            </a:xfrm>
            <a:prstGeom prst="rect">
              <a:avLst/>
            </a:prstGeom>
            <a:solidFill>
              <a:schemeClr val="bg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5" name="Right Arrow 24"/>
            <p:cNvSpPr/>
            <p:nvPr/>
          </p:nvSpPr>
          <p:spPr bwMode="gray">
            <a:xfrm flipH="1">
              <a:off x="6943947" y="2595562"/>
              <a:ext cx="282892" cy="257174"/>
            </a:xfrm>
            <a:prstGeom prst="rightArrow">
              <a:avLst/>
            </a:prstGeom>
            <a:solidFill>
              <a:schemeClr val="accent5">
                <a:lumMod val="5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6" name="Right Arrow 25"/>
            <p:cNvSpPr/>
            <p:nvPr/>
          </p:nvSpPr>
          <p:spPr bwMode="gray">
            <a:xfrm>
              <a:off x="6358667" y="2595562"/>
              <a:ext cx="282892" cy="257174"/>
            </a:xfrm>
            <a:prstGeom prst="rightArrow">
              <a:avLst/>
            </a:prstGeom>
            <a:solidFill>
              <a:schemeClr val="accent5">
                <a:lumMod val="50000"/>
              </a:schemeClr>
            </a:solidFill>
            <a:ln w="1270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7" name="Straight Connector 26"/>
            <p:cNvCxnSpPr/>
            <p:nvPr/>
          </p:nvCxnSpPr>
          <p:spPr>
            <a:xfrm>
              <a:off x="6393504" y="2592420"/>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429172" y="259161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46587" y="259404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182255" y="2593232"/>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074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4" grpId="0"/>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08680" y="1424446"/>
            <a:ext cx="8484190" cy="415594"/>
          </a:xfrm>
          <a:prstGeom prst="rect">
            <a:avLst/>
          </a:prstGeom>
        </p:spPr>
        <p:txBody>
          <a:bodyPr wrap="square">
            <a:spAutoFit/>
          </a:bodyPr>
          <a:lstStyle/>
          <a:p>
            <a:pPr marL="285807" indent="-285807">
              <a:buClr>
                <a:schemeClr val="accent1"/>
              </a:buClr>
              <a:buFont typeface="Wingdings" pitchFamily="2" charset="2"/>
              <a:buChar char="§"/>
            </a:pPr>
            <a:endParaRPr lang="en-US" dirty="0"/>
          </a:p>
        </p:txBody>
      </p:sp>
      <p:sp>
        <p:nvSpPr>
          <p:cNvPr id="6" name="Rectangle 5"/>
          <p:cNvSpPr/>
          <p:nvPr/>
        </p:nvSpPr>
        <p:spPr>
          <a:xfrm>
            <a:off x="1808680" y="1371269"/>
            <a:ext cx="8484190" cy="5123101"/>
          </a:xfrm>
          <a:prstGeom prst="rect">
            <a:avLst/>
          </a:prstGeom>
        </p:spPr>
        <p:txBody>
          <a:bodyPr wrap="square">
            <a:spAutoFit/>
          </a:bodyPr>
          <a:lstStyle/>
          <a:p>
            <a:pPr marL="0" lvl="1" eaLnBrk="0" hangingPunct="0">
              <a:lnSpc>
                <a:spcPct val="150000"/>
              </a:lnSpc>
              <a:spcBef>
                <a:spcPts val="1200"/>
              </a:spcBef>
              <a:buClr>
                <a:schemeClr val="accent1"/>
              </a:buClr>
              <a:buSzPct val="80000"/>
              <a:buNone/>
              <a:defRPr/>
            </a:pPr>
            <a:r>
              <a:rPr lang="zh-CN" altLang="en-US" sz="2000" dirty="0"/>
              <a:t>高效的数据压缩</a:t>
            </a:r>
            <a:endParaRPr lang="en-US" sz="2000" dirty="0"/>
          </a:p>
          <a:p>
            <a:pPr marL="179424" lvl="1" indent="-179424" eaLnBrk="0" hangingPunct="0">
              <a:spcBef>
                <a:spcPts val="500"/>
              </a:spcBef>
              <a:buClr>
                <a:schemeClr val="accent1"/>
              </a:buClr>
              <a:buSzPct val="80000"/>
              <a:buFont typeface="Wingdings" pitchFamily="2" charset="2"/>
              <a:buChar char="n"/>
              <a:defRPr/>
            </a:pPr>
            <a:r>
              <a:rPr lang="zh-CN" altLang="en-US" dirty="0"/>
              <a:t>高效的压缩方法（</a:t>
            </a:r>
            <a:r>
              <a:rPr lang="en-US" dirty="0"/>
              <a:t>run length</a:t>
            </a:r>
            <a:r>
              <a:rPr lang="zh-CN" altLang="en-US" dirty="0"/>
              <a:t>，</a:t>
            </a:r>
            <a:r>
              <a:rPr lang="en-US" dirty="0"/>
              <a:t>bit vector</a:t>
            </a:r>
            <a:r>
              <a:rPr lang="zh-CN" altLang="en-US" dirty="0"/>
              <a:t>，</a:t>
            </a:r>
            <a:r>
              <a:rPr lang="en-US" dirty="0"/>
              <a:t>dictionary </a:t>
            </a:r>
            <a:r>
              <a:rPr lang="zh-CN" altLang="en-US" dirty="0"/>
              <a:t>等）</a:t>
            </a:r>
          </a:p>
          <a:p>
            <a:pPr marL="179424" lvl="1" indent="-179424" eaLnBrk="0" hangingPunct="0">
              <a:spcBef>
                <a:spcPts val="500"/>
              </a:spcBef>
              <a:buClr>
                <a:schemeClr val="accent1"/>
              </a:buClr>
              <a:buSzPct val="80000"/>
              <a:buFont typeface="Wingdings" pitchFamily="2" charset="2"/>
              <a:buChar char="n"/>
              <a:defRPr/>
            </a:pPr>
            <a:r>
              <a:rPr lang="zh-CN" altLang="en-US" dirty="0"/>
              <a:t>压缩列，并且可以加速操作列</a:t>
            </a:r>
            <a:endParaRPr lang="zh-CN" altLang="en-US" b="1" dirty="0">
              <a:latin typeface="Arial" charset="0"/>
            </a:endParaRPr>
          </a:p>
          <a:p>
            <a:pPr marL="0" lvl="1" eaLnBrk="0" hangingPunct="0">
              <a:lnSpc>
                <a:spcPct val="150000"/>
              </a:lnSpc>
              <a:spcBef>
                <a:spcPts val="1200"/>
              </a:spcBef>
              <a:buClr>
                <a:schemeClr val="accent1"/>
              </a:buClr>
              <a:buSzPct val="80000"/>
              <a:buNone/>
              <a:defRPr/>
            </a:pPr>
            <a:r>
              <a:rPr lang="zh-CN" altLang="en-US" sz="2000" dirty="0"/>
              <a:t>对每列进行高速的扫描速度</a:t>
            </a:r>
            <a:endParaRPr lang="en-US" altLang="zh-CN" sz="2000" dirty="0"/>
          </a:p>
          <a:p>
            <a:pPr marL="179424" lvl="1" indent="-179424" eaLnBrk="0" hangingPunct="0">
              <a:spcBef>
                <a:spcPts val="500"/>
              </a:spcBef>
              <a:buClr>
                <a:schemeClr val="accent1"/>
              </a:buClr>
              <a:buSzPct val="80000"/>
              <a:buFont typeface="Wingdings" pitchFamily="2" charset="2"/>
              <a:buChar char="n"/>
              <a:defRPr/>
            </a:pPr>
            <a:r>
              <a:rPr lang="zh-CN" altLang="en-US" dirty="0"/>
              <a:t>高压缩导致最佳的数据局部性</a:t>
            </a:r>
            <a:r>
              <a:rPr lang="en-US" altLang="zh-CN" dirty="0"/>
              <a:t>=&gt;</a:t>
            </a:r>
            <a:r>
              <a:rPr lang="zh-CN" altLang="en-US" dirty="0"/>
              <a:t>内存中的高速扫描</a:t>
            </a:r>
          </a:p>
          <a:p>
            <a:pPr marL="179424" lvl="1" indent="-179424" eaLnBrk="0" hangingPunct="0">
              <a:spcBef>
                <a:spcPts val="500"/>
              </a:spcBef>
              <a:buClr>
                <a:schemeClr val="accent1"/>
              </a:buClr>
              <a:buSzPct val="80000"/>
              <a:buFont typeface="Wingdings" pitchFamily="2" charset="2"/>
              <a:buChar char="n"/>
              <a:defRPr/>
            </a:pPr>
            <a:r>
              <a:rPr lang="zh-CN" altLang="en-US" dirty="0"/>
              <a:t>每个属性都可以被用来作为一个索引（没有更新索引树的开销）</a:t>
            </a:r>
          </a:p>
          <a:p>
            <a:pPr marL="179424" lvl="1" indent="-179424" eaLnBrk="0" hangingPunct="0">
              <a:spcBef>
                <a:spcPts val="500"/>
              </a:spcBef>
              <a:buClr>
                <a:schemeClr val="accent1"/>
              </a:buClr>
              <a:buSzPct val="80000"/>
              <a:buFont typeface="Wingdings" pitchFamily="2" charset="2"/>
              <a:buChar char="n"/>
              <a:defRPr/>
            </a:pPr>
            <a:r>
              <a:rPr lang="zh-CN" altLang="en-US" dirty="0"/>
              <a:t>非常快整列扫描和连接</a:t>
            </a:r>
            <a:r>
              <a:rPr lang="en-US" altLang="zh-CN" dirty="0"/>
              <a:t>join</a:t>
            </a:r>
            <a:r>
              <a:rPr lang="zh-CN" altLang="en-US" dirty="0"/>
              <a:t>（每秒高达</a:t>
            </a:r>
            <a:r>
              <a:rPr lang="en-US" altLang="zh-CN" dirty="0"/>
              <a:t>10</a:t>
            </a:r>
            <a:r>
              <a:rPr lang="zh-CN" altLang="en-US" dirty="0"/>
              <a:t>亿个）</a:t>
            </a:r>
          </a:p>
          <a:p>
            <a:pPr marL="179424" lvl="1" indent="-179424" eaLnBrk="0" hangingPunct="0">
              <a:spcBef>
                <a:spcPts val="500"/>
              </a:spcBef>
              <a:buClr>
                <a:schemeClr val="accent1"/>
              </a:buClr>
              <a:buSzPct val="80000"/>
              <a:buFont typeface="Wingdings" pitchFamily="2" charset="2"/>
              <a:buChar char="n"/>
              <a:defRPr/>
            </a:pPr>
            <a:r>
              <a:rPr lang="zh-CN" altLang="en-US" dirty="0"/>
              <a:t>列上的快速聚集</a:t>
            </a:r>
          </a:p>
          <a:p>
            <a:pPr marL="636715" lvl="2" indent="-179424" eaLnBrk="0" hangingPunct="0">
              <a:spcBef>
                <a:spcPts val="500"/>
              </a:spcBef>
              <a:buClr>
                <a:schemeClr val="accent1"/>
              </a:buClr>
              <a:buFont typeface="Wingdings" pitchFamily="2" charset="2"/>
              <a:buChar char="n"/>
              <a:defRPr/>
            </a:pPr>
            <a:r>
              <a:rPr lang="zh-CN" altLang="en-US" b="1" u="sng" dirty="0">
                <a:solidFill>
                  <a:srgbClr val="FF0000"/>
                </a:solidFill>
              </a:rPr>
              <a:t>聚集没有必要</a:t>
            </a:r>
            <a:endParaRPr lang="en-US" altLang="zh-CN" b="1" u="sng" dirty="0">
              <a:solidFill>
                <a:srgbClr val="FF0000"/>
              </a:solidFill>
            </a:endParaRPr>
          </a:p>
          <a:p>
            <a:pPr marL="636715" lvl="2" indent="-179424" eaLnBrk="0" hangingPunct="0">
              <a:spcBef>
                <a:spcPts val="500"/>
              </a:spcBef>
              <a:buClr>
                <a:schemeClr val="accent1"/>
              </a:buClr>
              <a:buFont typeface="Wingdings" pitchFamily="2" charset="2"/>
              <a:buChar char="n"/>
              <a:defRPr/>
            </a:pPr>
            <a:r>
              <a:rPr lang="zh-CN" altLang="en-US" dirty="0"/>
              <a:t>实现简化的数据库架构</a:t>
            </a:r>
          </a:p>
          <a:p>
            <a:pPr marL="636715" lvl="2" indent="-179424" eaLnBrk="0" hangingPunct="0">
              <a:spcBef>
                <a:spcPts val="500"/>
              </a:spcBef>
              <a:buClr>
                <a:schemeClr val="accent1"/>
              </a:buClr>
              <a:buFont typeface="Wingdings" pitchFamily="2" charset="2"/>
              <a:buChar char="n"/>
              <a:defRPr/>
            </a:pPr>
            <a:r>
              <a:rPr lang="zh-CN" altLang="en-US" dirty="0"/>
              <a:t>消除不一致的风险</a:t>
            </a:r>
          </a:p>
          <a:p>
            <a:pPr marL="636715" lvl="2" indent="-179424" eaLnBrk="0" hangingPunct="0">
              <a:spcBef>
                <a:spcPts val="500"/>
              </a:spcBef>
              <a:buClr>
                <a:schemeClr val="accent1"/>
              </a:buClr>
              <a:buFont typeface="Wingdings" pitchFamily="2" charset="2"/>
              <a:buChar char="n"/>
              <a:defRPr/>
            </a:pPr>
            <a:r>
              <a:rPr lang="zh-CN" altLang="en-US" dirty="0"/>
              <a:t>更快的写入操作（无锁聚集）</a:t>
            </a:r>
          </a:p>
          <a:p>
            <a:pPr marL="636715" lvl="2" indent="-179424" eaLnBrk="0" hangingPunct="0">
              <a:spcBef>
                <a:spcPts val="500"/>
              </a:spcBef>
              <a:buClr>
                <a:schemeClr val="accent1"/>
              </a:buClr>
              <a:buFont typeface="Wingdings" pitchFamily="2" charset="2"/>
              <a:buChar char="n"/>
              <a:defRPr/>
            </a:pPr>
            <a:r>
              <a:rPr lang="zh-CN" altLang="en-US" dirty="0"/>
              <a:t>简单的应用程序代码</a:t>
            </a:r>
            <a:endParaRPr lang="en-US" dirty="0"/>
          </a:p>
        </p:txBody>
      </p:sp>
      <p:sp>
        <p:nvSpPr>
          <p:cNvPr id="8" name="Title 7"/>
          <p:cNvSpPr>
            <a:spLocks noGrp="1"/>
          </p:cNvSpPr>
          <p:nvPr>
            <p:ph type="title"/>
          </p:nvPr>
        </p:nvSpPr>
        <p:spPr/>
        <p:txBody>
          <a:bodyPr/>
          <a:lstStyle/>
          <a:p>
            <a:pPr rtl="0" eaLnBrk="1" latinLnBrk="0" hangingPunct="1"/>
            <a:r>
              <a:rPr lang="en-US" dirty="0"/>
              <a:t>SAP HANA: </a:t>
            </a:r>
            <a:r>
              <a:rPr lang="zh-CN" altLang="en-US" dirty="0"/>
              <a:t>列存储的优势</a:t>
            </a:r>
            <a:endParaRPr lang="en-US" dirty="0"/>
          </a:p>
        </p:txBody>
      </p:sp>
    </p:spTree>
    <p:extLst>
      <p:ext uri="{BB962C8B-B14F-4D97-AF65-F5344CB8AC3E}">
        <p14:creationId xmlns:p14="http://schemas.microsoft.com/office/powerpoint/2010/main" val="70801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持久化存储</a:t>
            </a:r>
            <a:endParaRPr lang="en-US" dirty="0"/>
          </a:p>
        </p:txBody>
      </p:sp>
      <p:sp>
        <p:nvSpPr>
          <p:cNvPr id="5" name="Text Placeholder 4"/>
          <p:cNvSpPr>
            <a:spLocks noGrp="1"/>
          </p:cNvSpPr>
          <p:nvPr>
            <p:ph type="body" sz="quarter" idx="11"/>
          </p:nvPr>
        </p:nvSpPr>
        <p:spPr/>
        <p:txBody>
          <a:bodyPr/>
          <a:lstStyle/>
          <a:p>
            <a:r>
              <a:rPr lang="en-US" altLang="zh-CN" dirty="0"/>
              <a:t>SAP HANA</a:t>
            </a:r>
            <a:r>
              <a:rPr lang="zh-CN" altLang="en-US" dirty="0"/>
              <a:t>提供多种方式保证数据的持久化存储，以避免数据的丢失</a:t>
            </a:r>
            <a:endParaRPr lang="en-US" altLang="zh-CN" dirty="0"/>
          </a:p>
          <a:p>
            <a:pPr marL="285807" indent="-285807">
              <a:buFont typeface="Arial" pitchFamily="34" charset="0"/>
              <a:buChar char="•"/>
            </a:pPr>
            <a:r>
              <a:rPr lang="zh-CN" altLang="en-US" dirty="0"/>
              <a:t>常规的</a:t>
            </a:r>
            <a:r>
              <a:rPr lang="en-US" dirty="0"/>
              <a:t>“</a:t>
            </a:r>
            <a:r>
              <a:rPr lang="zh-CN" altLang="en-US" dirty="0"/>
              <a:t>保存点</a:t>
            </a:r>
            <a:r>
              <a:rPr lang="en-US" altLang="zh-CN" dirty="0"/>
              <a:t>(</a:t>
            </a:r>
            <a:r>
              <a:rPr lang="en-US" altLang="zh-CN" dirty="0" err="1"/>
              <a:t>savepoint</a:t>
            </a:r>
            <a:r>
              <a:rPr lang="en-US" altLang="zh-CN" dirty="0"/>
              <a:t>)”</a:t>
            </a:r>
          </a:p>
          <a:p>
            <a:pPr marL="285807" indent="-285807">
              <a:buFont typeface="Arial" pitchFamily="34" charset="0"/>
              <a:buChar char="•"/>
            </a:pPr>
            <a:r>
              <a:rPr lang="zh-CN" altLang="en-US" dirty="0"/>
              <a:t>自上一</a:t>
            </a:r>
            <a:r>
              <a:rPr lang="en-US" dirty="0"/>
              <a:t>“</a:t>
            </a:r>
            <a:r>
              <a:rPr lang="zh-CN" altLang="en-US" dirty="0"/>
              <a:t>保存点</a:t>
            </a:r>
            <a:r>
              <a:rPr lang="en-US" altLang="zh-CN" dirty="0"/>
              <a:t>(</a:t>
            </a:r>
            <a:r>
              <a:rPr lang="en-US" altLang="zh-CN" dirty="0" err="1"/>
              <a:t>savepoint</a:t>
            </a:r>
            <a:r>
              <a:rPr lang="en-US" altLang="zh-CN" dirty="0"/>
              <a:t>)”</a:t>
            </a:r>
            <a:r>
              <a:rPr lang="zh-CN" altLang="en-US" dirty="0"/>
              <a:t>的所有数据库事务日志</a:t>
            </a:r>
            <a:endParaRPr lang="en-US" altLang="zh-CN" dirty="0"/>
          </a:p>
          <a:p>
            <a:pPr marL="285807" indent="-285807">
              <a:buFont typeface="Arial" pitchFamily="34" charset="0"/>
              <a:buChar char="•"/>
            </a:pPr>
            <a:r>
              <a:rPr lang="en-US" dirty="0"/>
              <a:t>“</a:t>
            </a:r>
            <a:r>
              <a:rPr lang="zh-CN" altLang="en-US" dirty="0"/>
              <a:t>快照</a:t>
            </a:r>
            <a:r>
              <a:rPr lang="en-US" altLang="zh-CN" dirty="0"/>
              <a:t>(</a:t>
            </a:r>
            <a:r>
              <a:rPr lang="en-US" dirty="0"/>
              <a:t>Snapshot)”</a:t>
            </a:r>
            <a:r>
              <a:rPr lang="zh-CN" altLang="en-US" dirty="0"/>
              <a:t>，用于数据库备份</a:t>
            </a: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231" y="2327594"/>
            <a:ext cx="5249490" cy="276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97802" y="5301503"/>
            <a:ext cx="1834259" cy="27706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Redo &amp; Undo Log</a:t>
            </a:r>
          </a:p>
        </p:txBody>
      </p:sp>
    </p:spTree>
    <p:extLst>
      <p:ext uri="{BB962C8B-B14F-4D97-AF65-F5344CB8AC3E}">
        <p14:creationId xmlns:p14="http://schemas.microsoft.com/office/powerpoint/2010/main" val="207670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1" y="2813091"/>
            <a:ext cx="11545200" cy="923330"/>
          </a:xfrm>
        </p:spPr>
        <p:txBody>
          <a:bodyPr/>
          <a:lstStyle/>
          <a:p>
            <a:pPr marL="408291" indent="-408291"/>
            <a:r>
              <a:rPr lang="en-US" altLang="zh-CN" sz="3600" kern="0" dirty="0">
                <a:solidFill>
                  <a:srgbClr val="000000"/>
                </a:solidFill>
                <a:latin typeface="微软雅黑" pitchFamily="34" charset="-122"/>
                <a:ea typeface="微软雅黑" pitchFamily="34" charset="-122"/>
              </a:rPr>
              <a:t>SAP HANA</a:t>
            </a:r>
            <a:r>
              <a:rPr lang="zh-CN" altLang="en-US" sz="3600" kern="0" dirty="0">
                <a:solidFill>
                  <a:srgbClr val="000000"/>
                </a:solidFill>
                <a:latin typeface="微软雅黑" pitchFamily="34" charset="-122"/>
                <a:ea typeface="微软雅黑" pitchFamily="34" charset="-122"/>
              </a:rPr>
              <a:t>基础知识概览</a:t>
            </a:r>
            <a:endParaRPr lang="en-US" altLang="zh-CN" sz="3600" kern="0" dirty="0">
              <a:solidFill>
                <a:srgbClr val="000000"/>
              </a:solidFill>
              <a:latin typeface="微软雅黑" pitchFamily="34" charset="-122"/>
              <a:ea typeface="微软雅黑" pitchFamily="34" charset="-122"/>
            </a:endParaRPr>
          </a:p>
        </p:txBody>
      </p:sp>
      <p:sp>
        <p:nvSpPr>
          <p:cNvPr id="2" name="Picture Placeholder 1"/>
          <p:cNvSpPr>
            <a:spLocks noGrp="1"/>
          </p:cNvSpPr>
          <p:nvPr>
            <p:ph type="pic" sz="quarter" idx="11"/>
          </p:nvPr>
        </p:nvSpPr>
        <p:spPr/>
      </p:sp>
      <p:pic>
        <p:nvPicPr>
          <p:cNvPr id="8" name="Picture Placeholder 5" descr="275295_l_srgb_s_gl.jpg"/>
          <p:cNvPicPr>
            <a:picLocks noChangeAspect="1"/>
          </p:cNvPicPr>
          <p:nvPr/>
        </p:nvPicPr>
        <p:blipFill rotWithShape="1">
          <a:blip r:embed="rId3" cstate="screen">
            <a:extLst>
              <a:ext uri="{28A0092B-C50C-407E-A947-70E740481C1C}">
                <a14:useLocalDpi xmlns:a14="http://schemas.microsoft.com/office/drawing/2010/main"/>
              </a:ext>
            </a:extLst>
          </a:blip>
          <a:srcRect r="-220"/>
          <a:stretch/>
        </p:blipFill>
        <p:spPr bwMode="gray">
          <a:xfrm>
            <a:off x="321735" y="162038"/>
            <a:ext cx="11572867" cy="2135294"/>
          </a:xfrm>
          <a:prstGeom prst="rect">
            <a:avLst/>
          </a:prstGeom>
          <a:noFill/>
          <a:ln>
            <a:noFill/>
          </a:ln>
        </p:spPr>
      </p:pic>
      <p:pic>
        <p:nvPicPr>
          <p:cNvPr id="10" name="Picture 9"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t="14324" r="7690" b="27763"/>
          <a:stretch/>
        </p:blipFill>
        <p:spPr>
          <a:xfrm>
            <a:off x="6762750" y="162037"/>
            <a:ext cx="5108576" cy="2136663"/>
          </a:xfrm>
          <a:prstGeom prst="rect">
            <a:avLst/>
          </a:prstGeom>
        </p:spPr>
      </p:pic>
    </p:spTree>
    <p:extLst>
      <p:ext uri="{BB962C8B-B14F-4D97-AF65-F5344CB8AC3E}">
        <p14:creationId xmlns:p14="http://schemas.microsoft.com/office/powerpoint/2010/main" val="311776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计算并行化</a:t>
            </a:r>
            <a:endParaRPr lang="en-US" dirty="0"/>
          </a:p>
        </p:txBody>
      </p:sp>
      <p:sp>
        <p:nvSpPr>
          <p:cNvPr id="5" name="Text Placeholder 78"/>
          <p:cNvSpPr txBox="1">
            <a:spLocks/>
          </p:cNvSpPr>
          <p:nvPr/>
        </p:nvSpPr>
        <p:spPr bwMode="gray">
          <a:xfrm>
            <a:off x="1848132" y="1484898"/>
            <a:ext cx="4077966" cy="4825882"/>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altLang="zh-CN" sz="2000" dirty="0"/>
              <a:t>SAP HANA</a:t>
            </a:r>
            <a:r>
              <a:rPr lang="zh-CN" altLang="en-US" sz="2000" dirty="0"/>
              <a:t>充分利用多路多核</a:t>
            </a:r>
            <a:r>
              <a:rPr lang="en-US" altLang="zh-CN" sz="2000" dirty="0"/>
              <a:t>CPU</a:t>
            </a:r>
            <a:r>
              <a:rPr lang="zh-CN" altLang="en-US" sz="2000" dirty="0"/>
              <a:t>资源，对于下列情形尽可能并行处理</a:t>
            </a:r>
            <a:endParaRPr lang="en-US" altLang="zh-CN" sz="2000" dirty="0"/>
          </a:p>
          <a:p>
            <a:pPr lvl="2"/>
            <a:endParaRPr lang="en-US" altLang="zh-CN" sz="2000" dirty="0"/>
          </a:p>
          <a:p>
            <a:pPr lvl="2"/>
            <a:r>
              <a:rPr lang="zh-CN" altLang="en-US" sz="2000" dirty="0"/>
              <a:t>并发用户或连接</a:t>
            </a:r>
            <a:endParaRPr lang="en-US" altLang="zh-CN" sz="2000" dirty="0"/>
          </a:p>
          <a:p>
            <a:pPr lvl="2"/>
            <a:r>
              <a:rPr lang="zh-CN" altLang="en-US" sz="2000" dirty="0"/>
              <a:t>不同数据分区并行处理，不论在独立实例或者集群环境</a:t>
            </a:r>
            <a:endParaRPr lang="en-US" altLang="zh-CN" sz="2000" dirty="0"/>
          </a:p>
          <a:p>
            <a:pPr lvl="2"/>
            <a:r>
              <a:rPr lang="zh-CN" altLang="en-US" sz="2000" dirty="0"/>
              <a:t>单一查询或者储存过程中表的水平或者垂直划分，每部分并行处理</a:t>
            </a:r>
            <a:endParaRPr lang="en-US" sz="2000" dirty="0"/>
          </a:p>
          <a:p>
            <a:pPr lvl="2"/>
            <a:endParaRPr lang="en-US" sz="2000" dirty="0"/>
          </a:p>
          <a:p>
            <a:pPr lvl="2"/>
            <a:r>
              <a:rPr lang="en-US" altLang="zh-CN" sz="2000" dirty="0"/>
              <a:t>SAP HANA</a:t>
            </a:r>
            <a:r>
              <a:rPr lang="zh-CN" altLang="en-US" sz="2000" dirty="0"/>
              <a:t>的并行化处理对于应用开发者是完全透明的，其无需关心内部实现细节</a:t>
            </a:r>
            <a:endParaRPr lang="en-US" sz="2000" dirty="0"/>
          </a:p>
        </p:txBody>
      </p:sp>
      <p:graphicFrame>
        <p:nvGraphicFramePr>
          <p:cNvPr id="6" name="Table 5"/>
          <p:cNvGraphicFramePr>
            <a:graphicFrameLocks noGrp="1"/>
          </p:cNvGraphicFramePr>
          <p:nvPr/>
        </p:nvGraphicFramePr>
        <p:xfrm>
          <a:off x="6195798" y="2405720"/>
          <a:ext cx="630066" cy="2699631"/>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b="1" dirty="0">
                          <a:solidFill>
                            <a:srgbClr val="FFFFFF"/>
                          </a:solidFill>
                          <a:latin typeface="Calibri"/>
                          <a:ea typeface="Calibri"/>
                          <a:cs typeface="Arial"/>
                        </a:rPr>
                        <a:t>quant.</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150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60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100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latin typeface="Calibri"/>
                          <a:ea typeface="Calibri"/>
                          <a:cs typeface="Arial"/>
                        </a:rPr>
                        <a:t>45</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245421">
                <a:tc>
                  <a:txBody>
                    <a:bodyPr/>
                    <a:lstStyle/>
                    <a:p>
                      <a:pPr algn="ctr">
                        <a:lnSpc>
                          <a:spcPct val="115000"/>
                        </a:lnSpc>
                        <a:spcAft>
                          <a:spcPts val="0"/>
                        </a:spcAft>
                      </a:pPr>
                      <a:r>
                        <a:rPr lang="en-US" sz="1400" dirty="0">
                          <a:latin typeface="Calibri"/>
                          <a:ea typeface="Calibri"/>
                          <a:cs typeface="Arial"/>
                        </a:rPr>
                        <a:t>75</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45421">
                <a:tc>
                  <a:txBody>
                    <a:bodyPr/>
                    <a:lstStyle/>
                    <a:p>
                      <a:pPr algn="ctr">
                        <a:lnSpc>
                          <a:spcPct val="115000"/>
                        </a:lnSpc>
                        <a:spcAft>
                          <a:spcPts val="0"/>
                        </a:spcAft>
                      </a:pPr>
                      <a:r>
                        <a:rPr lang="en-US" sz="1400" dirty="0">
                          <a:latin typeface="Calibri"/>
                          <a:ea typeface="Calibri"/>
                          <a:cs typeface="Arial"/>
                        </a:rPr>
                        <a:t>84</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45421">
                <a:tc>
                  <a:txBody>
                    <a:bodyPr/>
                    <a:lstStyle/>
                    <a:p>
                      <a:pPr algn="ctr">
                        <a:lnSpc>
                          <a:spcPct val="115000"/>
                        </a:lnSpc>
                        <a:spcAft>
                          <a:spcPts val="0"/>
                        </a:spcAft>
                      </a:pPr>
                      <a:r>
                        <a:rPr lang="en-US" sz="1400" dirty="0">
                          <a:latin typeface="Calibri"/>
                          <a:ea typeface="Calibri"/>
                          <a:cs typeface="Arial"/>
                        </a:rPr>
                        <a:t>96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245421">
                <a:tc>
                  <a:txBody>
                    <a:bodyPr/>
                    <a:lstStyle/>
                    <a:p>
                      <a:pPr algn="ctr">
                        <a:lnSpc>
                          <a:spcPct val="115000"/>
                        </a:lnSpc>
                        <a:spcAft>
                          <a:spcPts val="0"/>
                        </a:spcAft>
                      </a:pPr>
                      <a:r>
                        <a:rPr lang="en-US" sz="1400" dirty="0">
                          <a:latin typeface="Calibri"/>
                          <a:ea typeface="Calibri"/>
                          <a:cs typeface="Arial"/>
                        </a:rPr>
                        <a:t>162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245421">
                <a:tc>
                  <a:txBody>
                    <a:bodyPr/>
                    <a:lstStyle/>
                    <a:p>
                      <a:pPr algn="ctr">
                        <a:lnSpc>
                          <a:spcPct val="115000"/>
                        </a:lnSpc>
                        <a:spcAft>
                          <a:spcPts val="0"/>
                        </a:spcAft>
                      </a:pPr>
                      <a:r>
                        <a:rPr lang="en-US" sz="1400" dirty="0">
                          <a:latin typeface="Calibri"/>
                          <a:ea typeface="Calibri"/>
                          <a:cs typeface="Arial"/>
                        </a:rPr>
                        <a:t>45</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245421">
                <a:tc>
                  <a:txBody>
                    <a:bodyPr/>
                    <a:lstStyle/>
                    <a:p>
                      <a:pPr algn="ctr">
                        <a:lnSpc>
                          <a:spcPct val="115000"/>
                        </a:lnSpc>
                        <a:spcAft>
                          <a:spcPts val="0"/>
                        </a:spcAft>
                      </a:pPr>
                      <a:r>
                        <a:rPr lang="en-US" sz="1400" dirty="0">
                          <a:latin typeface="Calibri"/>
                          <a:ea typeface="Calibri"/>
                          <a:cs typeface="Arial"/>
                        </a:rPr>
                        <a:t>366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graphicFrame>
        <p:nvGraphicFramePr>
          <p:cNvPr id="7" name="Table 6"/>
          <p:cNvGraphicFramePr>
            <a:graphicFrameLocks noGrp="1"/>
          </p:cNvGraphicFramePr>
          <p:nvPr/>
        </p:nvGraphicFramePr>
        <p:xfrm>
          <a:off x="8340500" y="2405720"/>
          <a:ext cx="630066" cy="2925715"/>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b="1" dirty="0">
                          <a:solidFill>
                            <a:srgbClr val="FFFFFF"/>
                          </a:solidFill>
                          <a:latin typeface="Calibri"/>
                          <a:ea typeface="Calibri"/>
                          <a:cs typeface="Arial"/>
                        </a:rPr>
                        <a:t>sales</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$900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245421">
                <a:tc>
                  <a:txBody>
                    <a:bodyPr/>
                    <a:lstStyle/>
                    <a:p>
                      <a:pPr algn="ctr">
                        <a:lnSpc>
                          <a:spcPct val="115000"/>
                        </a:lnSpc>
                        <a:spcAft>
                          <a:spcPts val="0"/>
                        </a:spcAft>
                      </a:pPr>
                      <a:r>
                        <a:rPr lang="en-US" sz="1400" dirty="0">
                          <a:latin typeface="Calibri"/>
                          <a:ea typeface="Calibri"/>
                          <a:cs typeface="Arial"/>
                        </a:rPr>
                        <a:t>$500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084">
                <a:tc>
                  <a:txBody>
                    <a:bodyPr/>
                    <a:lstStyle/>
                    <a:p>
                      <a:pPr algn="ctr">
                        <a:lnSpc>
                          <a:spcPct val="115000"/>
                        </a:lnSpc>
                        <a:spcAft>
                          <a:spcPts val="0"/>
                        </a:spcAft>
                      </a:pPr>
                      <a:r>
                        <a:rPr lang="en-US" sz="1100" dirty="0">
                          <a:latin typeface="Calibri"/>
                          <a:ea typeface="Calibri"/>
                          <a:cs typeface="Arial"/>
                        </a:rPr>
                        <a:t>$750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245421">
                <a:tc>
                  <a:txBody>
                    <a:bodyPr/>
                    <a:lstStyle/>
                    <a:p>
                      <a:pPr algn="ctr">
                        <a:lnSpc>
                          <a:spcPct val="115000"/>
                        </a:lnSpc>
                        <a:spcAft>
                          <a:spcPts val="0"/>
                        </a:spcAft>
                      </a:pPr>
                      <a:r>
                        <a:rPr lang="en-US" sz="1400" dirty="0">
                          <a:latin typeface="Calibri"/>
                          <a:ea typeface="Calibri"/>
                          <a:cs typeface="Arial"/>
                        </a:rPr>
                        <a:t>$1100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245421">
                <a:tc>
                  <a:txBody>
                    <a:bodyPr/>
                    <a:lstStyle/>
                    <a:p>
                      <a:pPr algn="ctr">
                        <a:lnSpc>
                          <a:spcPct val="115000"/>
                        </a:lnSpc>
                        <a:spcAft>
                          <a:spcPts val="0"/>
                        </a:spcAft>
                      </a:pPr>
                      <a:r>
                        <a:rPr lang="en-US" sz="1400" dirty="0">
                          <a:latin typeface="Calibri"/>
                          <a:ea typeface="Calibri"/>
                          <a:cs typeface="Arial"/>
                        </a:rPr>
                        <a:t>$450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r h="245421">
                <a:tc>
                  <a:txBody>
                    <a:bodyPr/>
                    <a:lstStyle/>
                    <a:p>
                      <a:pPr algn="ctr">
                        <a:lnSpc>
                          <a:spcPct val="115000"/>
                        </a:lnSpc>
                        <a:spcAft>
                          <a:spcPts val="0"/>
                        </a:spcAft>
                      </a:pPr>
                      <a:r>
                        <a:rPr lang="en-US" sz="1400" dirty="0">
                          <a:latin typeface="Calibri"/>
                          <a:ea typeface="Calibri"/>
                          <a:cs typeface="Arial"/>
                        </a:rPr>
                        <a:t>$2000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bl>
          </a:graphicData>
        </a:graphic>
      </p:graphicFrame>
      <p:graphicFrame>
        <p:nvGraphicFramePr>
          <p:cNvPr id="8" name="Table 7"/>
          <p:cNvGraphicFramePr>
            <a:graphicFrameLocks noGrp="1"/>
          </p:cNvGraphicFramePr>
          <p:nvPr/>
        </p:nvGraphicFramePr>
        <p:xfrm>
          <a:off x="7170247" y="2405720"/>
          <a:ext cx="630066" cy="2699631"/>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b="1" dirty="0">
                          <a:solidFill>
                            <a:srgbClr val="FFFFFF"/>
                          </a:solidFill>
                          <a:latin typeface="Calibri"/>
                          <a:ea typeface="Calibri"/>
                          <a:cs typeface="Arial"/>
                        </a:rPr>
                        <a:t>type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43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12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12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dirty="0">
                          <a:latin typeface="Calibri"/>
                          <a:ea typeface="Calibri"/>
                          <a:cs typeface="Arial"/>
                        </a:rPr>
                        <a:t>33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245421">
                <a:tc>
                  <a:txBody>
                    <a:bodyPr/>
                    <a:lstStyle/>
                    <a:p>
                      <a:pPr algn="ctr">
                        <a:lnSpc>
                          <a:spcPct val="115000"/>
                        </a:lnSpc>
                        <a:spcAft>
                          <a:spcPts val="0"/>
                        </a:spcAft>
                      </a:pPr>
                      <a:r>
                        <a:rPr lang="en-US" sz="1400" dirty="0">
                          <a:latin typeface="Calibri"/>
                          <a:ea typeface="Calibri"/>
                          <a:cs typeface="Arial"/>
                        </a:rPr>
                        <a:t>33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45421">
                <a:tc>
                  <a:txBody>
                    <a:bodyPr/>
                    <a:lstStyle/>
                    <a:p>
                      <a:pPr algn="ctr">
                        <a:lnSpc>
                          <a:spcPct val="115000"/>
                        </a:lnSpc>
                        <a:spcAft>
                          <a:spcPts val="0"/>
                        </a:spcAft>
                      </a:pPr>
                      <a:r>
                        <a:rPr lang="en-US" sz="1400" dirty="0">
                          <a:latin typeface="Calibri"/>
                          <a:ea typeface="Calibri"/>
                          <a:cs typeface="Arial"/>
                        </a:rPr>
                        <a:t>12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45421">
                <a:tc>
                  <a:txBody>
                    <a:bodyPr/>
                    <a:lstStyle/>
                    <a:p>
                      <a:pPr algn="ctr">
                        <a:lnSpc>
                          <a:spcPct val="115000"/>
                        </a:lnSpc>
                        <a:spcAft>
                          <a:spcPts val="0"/>
                        </a:spcAft>
                      </a:pPr>
                      <a:r>
                        <a:rPr lang="en-US" sz="1400" dirty="0">
                          <a:latin typeface="Calibri"/>
                          <a:ea typeface="Calibri"/>
                          <a:cs typeface="Arial"/>
                        </a:rPr>
                        <a:t>32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245421">
                <a:tc>
                  <a:txBody>
                    <a:bodyPr/>
                    <a:lstStyle/>
                    <a:p>
                      <a:pPr algn="ctr">
                        <a:lnSpc>
                          <a:spcPct val="115000"/>
                        </a:lnSpc>
                        <a:spcAft>
                          <a:spcPts val="0"/>
                        </a:spcAft>
                      </a:pPr>
                      <a:r>
                        <a:rPr lang="en-US" sz="1400" dirty="0">
                          <a:latin typeface="Calibri"/>
                          <a:ea typeface="Calibri"/>
                          <a:cs typeface="Arial"/>
                        </a:rPr>
                        <a:t>43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245421">
                <a:tc>
                  <a:txBody>
                    <a:bodyPr/>
                    <a:lstStyle/>
                    <a:p>
                      <a:pPr algn="ctr">
                        <a:lnSpc>
                          <a:spcPct val="115000"/>
                        </a:lnSpc>
                        <a:spcAft>
                          <a:spcPts val="0"/>
                        </a:spcAft>
                      </a:pPr>
                      <a:r>
                        <a:rPr lang="en-US" sz="1400" dirty="0">
                          <a:latin typeface="Calibri"/>
                          <a:ea typeface="Calibri"/>
                          <a:cs typeface="Arial"/>
                        </a:rPr>
                        <a:t>12</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245421">
                <a:tc>
                  <a:txBody>
                    <a:bodyPr/>
                    <a:lstStyle/>
                    <a:p>
                      <a:pPr algn="ctr">
                        <a:lnSpc>
                          <a:spcPct val="115000"/>
                        </a:lnSpc>
                        <a:spcAft>
                          <a:spcPts val="0"/>
                        </a:spcAft>
                      </a:pPr>
                      <a:r>
                        <a:rPr lang="en-US" sz="1400" dirty="0">
                          <a:latin typeface="Calibri"/>
                          <a:ea typeface="Calibri"/>
                          <a:cs typeface="Arial"/>
                        </a:rPr>
                        <a:t>33</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sp>
        <p:nvSpPr>
          <p:cNvPr id="9" name="Rectangle 8"/>
          <p:cNvSpPr/>
          <p:nvPr/>
        </p:nvSpPr>
        <p:spPr bwMode="gray">
          <a:xfrm>
            <a:off x="8098954" y="3841916"/>
            <a:ext cx="1031597" cy="202066"/>
          </a:xfrm>
          <a:prstGeom prst="rect">
            <a:avLst/>
          </a:prstGeom>
          <a:solidFill>
            <a:schemeClr val="bg1"/>
          </a:solidFill>
          <a:ln w="6350" algn="ctr">
            <a:noFill/>
            <a:miter lim="800000"/>
            <a:headEnd/>
            <a:tailEnd/>
          </a:ln>
        </p:spPr>
        <p:txBody>
          <a:bodyPr lIns="90021" tIns="72017" rIns="90021" bIns="72017" rtlCol="0" anchor="b"/>
          <a:lstStyle/>
          <a:p>
            <a:pPr algn="ctr" defTabSz="914583" fontAlgn="base">
              <a:spcBef>
                <a:spcPct val="50000"/>
              </a:spcBef>
              <a:spcAft>
                <a:spcPct val="0"/>
              </a:spcAft>
              <a:buClr>
                <a:srgbClr val="F0AB00"/>
              </a:buClr>
              <a:buSzPct val="80000"/>
            </a:pPr>
            <a:endParaRPr lang="en-US" b="1" kern="0" dirty="0">
              <a:ea typeface="Arial Unicode MS" pitchFamily="34" charset="-128"/>
              <a:cs typeface="Arial Unicode MS" pitchFamily="34" charset="-128"/>
            </a:endParaRPr>
          </a:p>
        </p:txBody>
      </p:sp>
      <p:sp>
        <p:nvSpPr>
          <p:cNvPr id="10" name="Right Brace 9"/>
          <p:cNvSpPr/>
          <p:nvPr/>
        </p:nvSpPr>
        <p:spPr>
          <a:xfrm>
            <a:off x="9141185" y="2629526"/>
            <a:ext cx="159524" cy="1191123"/>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894"/>
          <p:cNvGrpSpPr/>
          <p:nvPr/>
        </p:nvGrpSpPr>
        <p:grpSpPr>
          <a:xfrm>
            <a:off x="9385788" y="2820945"/>
            <a:ext cx="808306" cy="808286"/>
            <a:chOff x="18529479" y="1206236"/>
            <a:chExt cx="857514" cy="854592"/>
          </a:xfrm>
          <a:effectLst>
            <a:outerShdw blurRad="50800" dist="38100" dir="2700000" algn="tl" rotWithShape="0">
              <a:prstClr val="black">
                <a:alpha val="40000"/>
              </a:prstClr>
            </a:outerShdw>
          </a:effectLst>
        </p:grpSpPr>
        <p:grpSp>
          <p:nvGrpSpPr>
            <p:cNvPr id="12" name="Group 402"/>
            <p:cNvGrpSpPr/>
            <p:nvPr/>
          </p:nvGrpSpPr>
          <p:grpSpPr>
            <a:xfrm>
              <a:off x="19259402" y="1295718"/>
              <a:ext cx="127591" cy="666301"/>
              <a:chOff x="19028701" y="1467290"/>
              <a:chExt cx="127591" cy="666301"/>
            </a:xfrm>
            <a:solidFill>
              <a:sysClr val="windowText" lastClr="000000"/>
            </a:solidFill>
          </p:grpSpPr>
          <p:sp>
            <p:nvSpPr>
              <p:cNvPr id="35" name="Rectangle 34"/>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6" name="Rectangle 35"/>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7" name="Rectangle 36"/>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8" name="Rectangle 37"/>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9" name="Rectangle 38"/>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40" name="Rectangle 39"/>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3" name="Group 403"/>
            <p:cNvGrpSpPr/>
            <p:nvPr/>
          </p:nvGrpSpPr>
          <p:grpSpPr>
            <a:xfrm>
              <a:off x="18529479" y="1295718"/>
              <a:ext cx="127591" cy="666301"/>
              <a:chOff x="19028701" y="1467290"/>
              <a:chExt cx="127591" cy="666301"/>
            </a:xfrm>
            <a:solidFill>
              <a:sysClr val="windowText" lastClr="000000"/>
            </a:solidFill>
          </p:grpSpPr>
          <p:sp>
            <p:nvSpPr>
              <p:cNvPr id="29" name="Rectangle 28"/>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0" name="Rectangle 29"/>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1" name="Rectangle 30"/>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2" name="Rectangle 31"/>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3" name="Rectangle 32"/>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34" name="Rectangle 33"/>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4" name="Group 410"/>
            <p:cNvGrpSpPr/>
            <p:nvPr/>
          </p:nvGrpSpPr>
          <p:grpSpPr>
            <a:xfrm rot="16200000">
              <a:off x="18891662" y="936881"/>
              <a:ext cx="127591" cy="666301"/>
              <a:chOff x="19028701" y="1467290"/>
              <a:chExt cx="127591" cy="666301"/>
            </a:xfrm>
            <a:solidFill>
              <a:sysClr val="windowText" lastClr="000000"/>
            </a:solidFill>
          </p:grpSpPr>
          <p:sp>
            <p:nvSpPr>
              <p:cNvPr id="23" name="Rectangle 22"/>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4" name="Rectangle 23"/>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5" name="Rectangle 24"/>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6" name="Rectangle 25"/>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7" name="Rectangle 26"/>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8" name="Rectangle 27"/>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5" name="Group 417"/>
            <p:cNvGrpSpPr/>
            <p:nvPr/>
          </p:nvGrpSpPr>
          <p:grpSpPr>
            <a:xfrm rot="16200000">
              <a:off x="18888561" y="1663882"/>
              <a:ext cx="127591" cy="666301"/>
              <a:chOff x="19028701" y="1467290"/>
              <a:chExt cx="127591" cy="666301"/>
            </a:xfrm>
            <a:solidFill>
              <a:sysClr val="windowText" lastClr="000000"/>
            </a:solidFill>
          </p:grpSpPr>
          <p:sp>
            <p:nvSpPr>
              <p:cNvPr id="17" name="Rectangle 16"/>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8" name="Rectangle 17"/>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9" name="Rectangle 18"/>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0" name="Rectangle 19"/>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1" name="Rectangle 20"/>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22" name="Rectangle 21"/>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sp>
          <p:nvSpPr>
            <p:cNvPr id="16" name="Rectangle 15"/>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algn="ctr" defTabSz="935225" fontAlgn="base">
                <a:lnSpc>
                  <a:spcPct val="95000"/>
                </a:lnSpc>
                <a:spcBef>
                  <a:spcPct val="0"/>
                </a:spcBef>
                <a:spcAft>
                  <a:spcPct val="0"/>
                </a:spcAft>
                <a:defRPr/>
              </a:pPr>
              <a:r>
                <a:rPr lang="en-US" sz="1800" kern="0" dirty="0">
                  <a:solidFill>
                    <a:sysClr val="windowText" lastClr="000000"/>
                  </a:solidFill>
                  <a:latin typeface="Arial Rounded MT Bold" pitchFamily="34" charset="0"/>
                  <a:ea typeface="ヒラギノ角ゴ ProN W3"/>
                  <a:cs typeface="Arial" charset="0"/>
                </a:rPr>
                <a:t>core3</a:t>
              </a:r>
            </a:p>
          </p:txBody>
        </p:sp>
      </p:grpSp>
      <p:sp>
        <p:nvSpPr>
          <p:cNvPr id="41" name="Right Brace 40"/>
          <p:cNvSpPr/>
          <p:nvPr/>
        </p:nvSpPr>
        <p:spPr>
          <a:xfrm>
            <a:off x="9144730" y="4044366"/>
            <a:ext cx="159524" cy="1191123"/>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894"/>
          <p:cNvGrpSpPr/>
          <p:nvPr/>
        </p:nvGrpSpPr>
        <p:grpSpPr>
          <a:xfrm>
            <a:off x="9399967" y="4235784"/>
            <a:ext cx="808306" cy="808286"/>
            <a:chOff x="18529479" y="1206236"/>
            <a:chExt cx="857514" cy="854592"/>
          </a:xfrm>
          <a:effectLst>
            <a:outerShdw blurRad="50800" dist="38100" dir="2700000" algn="tl" rotWithShape="0">
              <a:prstClr val="black">
                <a:alpha val="40000"/>
              </a:prstClr>
            </a:outerShdw>
          </a:effectLst>
        </p:grpSpPr>
        <p:grpSp>
          <p:nvGrpSpPr>
            <p:cNvPr id="43" name="Group 402"/>
            <p:cNvGrpSpPr/>
            <p:nvPr/>
          </p:nvGrpSpPr>
          <p:grpSpPr>
            <a:xfrm>
              <a:off x="19259402" y="1295718"/>
              <a:ext cx="127591" cy="666301"/>
              <a:chOff x="19028701" y="1467290"/>
              <a:chExt cx="127591" cy="666301"/>
            </a:xfrm>
            <a:solidFill>
              <a:sysClr val="windowText" lastClr="000000"/>
            </a:solidFill>
          </p:grpSpPr>
          <p:sp>
            <p:nvSpPr>
              <p:cNvPr id="66" name="Rectangle 6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7" name="Rectangle 6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8" name="Rectangle 6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9" name="Rectangle 6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70" name="Rectangle 6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71" name="Rectangle 7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44" name="Group 403"/>
            <p:cNvGrpSpPr/>
            <p:nvPr/>
          </p:nvGrpSpPr>
          <p:grpSpPr>
            <a:xfrm>
              <a:off x="18529479" y="1295718"/>
              <a:ext cx="127591" cy="666301"/>
              <a:chOff x="19028701" y="1467290"/>
              <a:chExt cx="127591" cy="666301"/>
            </a:xfrm>
            <a:solidFill>
              <a:sysClr val="windowText" lastClr="000000"/>
            </a:solidFill>
          </p:grpSpPr>
          <p:sp>
            <p:nvSpPr>
              <p:cNvPr id="60" name="Rectangle 5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1" name="Rectangle 6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2" name="Rectangle 6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3" name="Rectangle 6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4" name="Rectangle 6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65" name="Rectangle 6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45" name="Group 410"/>
            <p:cNvGrpSpPr/>
            <p:nvPr/>
          </p:nvGrpSpPr>
          <p:grpSpPr>
            <a:xfrm rot="16200000">
              <a:off x="18891662" y="936881"/>
              <a:ext cx="127591" cy="666301"/>
              <a:chOff x="19028701" y="1467290"/>
              <a:chExt cx="127591" cy="666301"/>
            </a:xfrm>
            <a:solidFill>
              <a:sysClr val="windowText" lastClr="000000"/>
            </a:solidFill>
          </p:grpSpPr>
          <p:sp>
            <p:nvSpPr>
              <p:cNvPr id="54" name="Rectangle 5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5" name="Rectangle 5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6" name="Rectangle 5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7" name="Rectangle 5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8" name="Rectangle 5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9" name="Rectangle 5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46" name="Group 417"/>
            <p:cNvGrpSpPr/>
            <p:nvPr/>
          </p:nvGrpSpPr>
          <p:grpSpPr>
            <a:xfrm rot="16200000">
              <a:off x="18888561" y="1663882"/>
              <a:ext cx="127591" cy="666301"/>
              <a:chOff x="19028701" y="1467290"/>
              <a:chExt cx="127591" cy="666301"/>
            </a:xfrm>
            <a:solidFill>
              <a:sysClr val="windowText" lastClr="000000"/>
            </a:solidFill>
          </p:grpSpPr>
          <p:sp>
            <p:nvSpPr>
              <p:cNvPr id="48" name="Rectangle 4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49" name="Rectangle 4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0" name="Rectangle 4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1" name="Rectangle 5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2" name="Rectangle 5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53" name="Rectangle 5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sp>
          <p:nvSpPr>
            <p:cNvPr id="47" name="Rectangle 46"/>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algn="ctr" defTabSz="935225" fontAlgn="base">
                <a:lnSpc>
                  <a:spcPct val="95000"/>
                </a:lnSpc>
                <a:spcBef>
                  <a:spcPct val="0"/>
                </a:spcBef>
                <a:spcAft>
                  <a:spcPct val="0"/>
                </a:spcAft>
                <a:defRPr/>
              </a:pPr>
              <a:r>
                <a:rPr lang="en-US" sz="1800" kern="0" dirty="0">
                  <a:solidFill>
                    <a:sysClr val="windowText" lastClr="000000"/>
                  </a:solidFill>
                  <a:latin typeface="Arial Rounded MT Bold" pitchFamily="34" charset="0"/>
                  <a:ea typeface="ヒラギノ角ゴ ProN W3"/>
                  <a:cs typeface="Arial" charset="0"/>
                </a:rPr>
                <a:t>core4</a:t>
              </a:r>
            </a:p>
          </p:txBody>
        </p:sp>
      </p:grpSp>
      <p:grpSp>
        <p:nvGrpSpPr>
          <p:cNvPr id="72" name="Group 894"/>
          <p:cNvGrpSpPr/>
          <p:nvPr/>
        </p:nvGrpSpPr>
        <p:grpSpPr>
          <a:xfrm>
            <a:off x="6106679" y="5550593"/>
            <a:ext cx="808306" cy="808286"/>
            <a:chOff x="18529479" y="1206236"/>
            <a:chExt cx="857514" cy="854592"/>
          </a:xfrm>
          <a:effectLst>
            <a:outerShdw blurRad="50800" dist="38100" dir="2700000" algn="tl" rotWithShape="0">
              <a:prstClr val="black">
                <a:alpha val="40000"/>
              </a:prstClr>
            </a:outerShdw>
          </a:effectLst>
        </p:grpSpPr>
        <p:grpSp>
          <p:nvGrpSpPr>
            <p:cNvPr id="73" name="Group 402"/>
            <p:cNvGrpSpPr/>
            <p:nvPr/>
          </p:nvGrpSpPr>
          <p:grpSpPr>
            <a:xfrm>
              <a:off x="19259402" y="1295718"/>
              <a:ext cx="127591" cy="666301"/>
              <a:chOff x="19028701" y="1467290"/>
              <a:chExt cx="127591" cy="666301"/>
            </a:xfrm>
            <a:solidFill>
              <a:sysClr val="windowText" lastClr="000000"/>
            </a:solidFill>
          </p:grpSpPr>
          <p:sp>
            <p:nvSpPr>
              <p:cNvPr id="96" name="Rectangle 9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7" name="Rectangle 9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8" name="Rectangle 9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9" name="Rectangle 9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00" name="Rectangle 9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01" name="Rectangle 10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74" name="Group 403"/>
            <p:cNvGrpSpPr/>
            <p:nvPr/>
          </p:nvGrpSpPr>
          <p:grpSpPr>
            <a:xfrm>
              <a:off x="18529479" y="1295718"/>
              <a:ext cx="127591" cy="666301"/>
              <a:chOff x="19028701" y="1467290"/>
              <a:chExt cx="127591" cy="666301"/>
            </a:xfrm>
            <a:solidFill>
              <a:sysClr val="windowText" lastClr="000000"/>
            </a:solidFill>
          </p:grpSpPr>
          <p:sp>
            <p:nvSpPr>
              <p:cNvPr id="90" name="Rectangle 8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1" name="Rectangle 9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2" name="Rectangle 9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3" name="Rectangle 9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4" name="Rectangle 9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95" name="Rectangle 9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75" name="Group 410"/>
            <p:cNvGrpSpPr/>
            <p:nvPr/>
          </p:nvGrpSpPr>
          <p:grpSpPr>
            <a:xfrm rot="16200000">
              <a:off x="18891662" y="936881"/>
              <a:ext cx="127591" cy="666301"/>
              <a:chOff x="19028701" y="1467290"/>
              <a:chExt cx="127591" cy="666301"/>
            </a:xfrm>
            <a:solidFill>
              <a:sysClr val="windowText" lastClr="000000"/>
            </a:solidFill>
          </p:grpSpPr>
          <p:sp>
            <p:nvSpPr>
              <p:cNvPr id="84" name="Rectangle 8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5" name="Rectangle 8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6" name="Rectangle 8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7" name="Rectangle 8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8" name="Rectangle 8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9" name="Rectangle 8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76" name="Group 417"/>
            <p:cNvGrpSpPr/>
            <p:nvPr/>
          </p:nvGrpSpPr>
          <p:grpSpPr>
            <a:xfrm rot="16200000">
              <a:off x="18888561" y="1663882"/>
              <a:ext cx="127591" cy="666301"/>
              <a:chOff x="19028701" y="1467290"/>
              <a:chExt cx="127591" cy="666301"/>
            </a:xfrm>
            <a:solidFill>
              <a:sysClr val="windowText" lastClr="000000"/>
            </a:solidFill>
          </p:grpSpPr>
          <p:sp>
            <p:nvSpPr>
              <p:cNvPr id="78" name="Rectangle 7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79" name="Rectangle 7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0" name="Rectangle 7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1" name="Rectangle 8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2" name="Rectangle 8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83" name="Rectangle 8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sp>
          <p:nvSpPr>
            <p:cNvPr id="77" name="Rectangle 76"/>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algn="ctr" defTabSz="935225" fontAlgn="base">
                <a:lnSpc>
                  <a:spcPct val="95000"/>
                </a:lnSpc>
                <a:spcBef>
                  <a:spcPct val="0"/>
                </a:spcBef>
                <a:spcAft>
                  <a:spcPct val="0"/>
                </a:spcAft>
                <a:defRPr/>
              </a:pPr>
              <a:r>
                <a:rPr lang="en-US" sz="1800" kern="0" dirty="0">
                  <a:solidFill>
                    <a:sysClr val="windowText" lastClr="000000"/>
                  </a:solidFill>
                  <a:latin typeface="Arial Rounded MT Bold" pitchFamily="34" charset="0"/>
                  <a:ea typeface="ヒラギノ角ゴ ProN W3"/>
                  <a:cs typeface="Arial" charset="0"/>
                </a:rPr>
                <a:t>core1</a:t>
              </a:r>
            </a:p>
          </p:txBody>
        </p:sp>
      </p:grpSp>
      <p:grpSp>
        <p:nvGrpSpPr>
          <p:cNvPr id="102" name="Group 894"/>
          <p:cNvGrpSpPr/>
          <p:nvPr/>
        </p:nvGrpSpPr>
        <p:grpSpPr>
          <a:xfrm>
            <a:off x="7081128" y="5543504"/>
            <a:ext cx="808306" cy="808286"/>
            <a:chOff x="18529479" y="1206236"/>
            <a:chExt cx="857514" cy="854592"/>
          </a:xfrm>
          <a:effectLst>
            <a:outerShdw blurRad="50800" dist="38100" dir="2700000" algn="tl" rotWithShape="0">
              <a:prstClr val="black">
                <a:alpha val="40000"/>
              </a:prstClr>
            </a:outerShdw>
          </a:effectLst>
        </p:grpSpPr>
        <p:grpSp>
          <p:nvGrpSpPr>
            <p:cNvPr id="103" name="Group 402"/>
            <p:cNvGrpSpPr/>
            <p:nvPr/>
          </p:nvGrpSpPr>
          <p:grpSpPr>
            <a:xfrm>
              <a:off x="19259402" y="1295718"/>
              <a:ext cx="127591" cy="666301"/>
              <a:chOff x="19028701" y="1467290"/>
              <a:chExt cx="127591" cy="666301"/>
            </a:xfrm>
            <a:solidFill>
              <a:sysClr val="windowText" lastClr="000000"/>
            </a:solidFill>
          </p:grpSpPr>
          <p:sp>
            <p:nvSpPr>
              <p:cNvPr id="126" name="Rectangle 12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7" name="Rectangle 12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8" name="Rectangle 12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9" name="Rectangle 12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30" name="Rectangle 12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31" name="Rectangle 13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04" name="Group 403"/>
            <p:cNvGrpSpPr/>
            <p:nvPr/>
          </p:nvGrpSpPr>
          <p:grpSpPr>
            <a:xfrm>
              <a:off x="18529479" y="1295718"/>
              <a:ext cx="127591" cy="666301"/>
              <a:chOff x="19028701" y="1467290"/>
              <a:chExt cx="127591" cy="666301"/>
            </a:xfrm>
            <a:solidFill>
              <a:sysClr val="windowText" lastClr="000000"/>
            </a:solidFill>
          </p:grpSpPr>
          <p:sp>
            <p:nvSpPr>
              <p:cNvPr id="120" name="Rectangle 11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1" name="Rectangle 12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2" name="Rectangle 12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3" name="Rectangle 12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4" name="Rectangle 12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25" name="Rectangle 12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05" name="Group 410"/>
            <p:cNvGrpSpPr/>
            <p:nvPr/>
          </p:nvGrpSpPr>
          <p:grpSpPr>
            <a:xfrm rot="16200000">
              <a:off x="18891662" y="936881"/>
              <a:ext cx="127591" cy="666301"/>
              <a:chOff x="19028701" y="1467290"/>
              <a:chExt cx="127591" cy="666301"/>
            </a:xfrm>
            <a:solidFill>
              <a:sysClr val="windowText" lastClr="000000"/>
            </a:solidFill>
          </p:grpSpPr>
          <p:sp>
            <p:nvSpPr>
              <p:cNvPr id="114" name="Rectangle 11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5" name="Rectangle 11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6" name="Rectangle 11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7" name="Rectangle 11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8" name="Rectangle 11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9" name="Rectangle 11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grpSp>
          <p:nvGrpSpPr>
            <p:cNvPr id="106" name="Group 417"/>
            <p:cNvGrpSpPr/>
            <p:nvPr/>
          </p:nvGrpSpPr>
          <p:grpSpPr>
            <a:xfrm rot="16200000">
              <a:off x="18888561" y="1663882"/>
              <a:ext cx="127591" cy="666301"/>
              <a:chOff x="19028701" y="1467290"/>
              <a:chExt cx="127591" cy="666301"/>
            </a:xfrm>
            <a:solidFill>
              <a:sysClr val="windowText" lastClr="000000"/>
            </a:solidFill>
          </p:grpSpPr>
          <p:sp>
            <p:nvSpPr>
              <p:cNvPr id="108" name="Rectangle 10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09" name="Rectangle 10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0" name="Rectangle 10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1" name="Rectangle 11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2" name="Rectangle 11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sp>
            <p:nvSpPr>
              <p:cNvPr id="113" name="Rectangle 11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800" kern="0">
                  <a:solidFill>
                    <a:sysClr val="windowText" lastClr="000000"/>
                  </a:solidFill>
                  <a:latin typeface="Gill Sans MT"/>
                  <a:ea typeface="ヒラギノ角ゴ ProN W3"/>
                  <a:cs typeface="Arial" charset="0"/>
                </a:endParaRPr>
              </a:p>
            </p:txBody>
          </p:sp>
        </p:grpSp>
        <p:sp>
          <p:nvSpPr>
            <p:cNvPr id="107" name="Rectangle 106"/>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algn="ctr" defTabSz="935225" fontAlgn="base">
                <a:lnSpc>
                  <a:spcPct val="95000"/>
                </a:lnSpc>
                <a:spcBef>
                  <a:spcPct val="0"/>
                </a:spcBef>
                <a:spcAft>
                  <a:spcPct val="0"/>
                </a:spcAft>
                <a:defRPr/>
              </a:pPr>
              <a:r>
                <a:rPr lang="en-US" sz="1800" kern="0" dirty="0">
                  <a:solidFill>
                    <a:sysClr val="windowText" lastClr="000000"/>
                  </a:solidFill>
                  <a:latin typeface="Arial Rounded MT Bold" pitchFamily="34" charset="0"/>
                  <a:ea typeface="ヒラギノ角ゴ ProN W3"/>
                  <a:cs typeface="Arial" charset="0"/>
                </a:rPr>
                <a:t>core2</a:t>
              </a:r>
            </a:p>
          </p:txBody>
        </p:sp>
      </p:grpSp>
      <p:sp>
        <p:nvSpPr>
          <p:cNvPr id="132" name="Right Brace 131"/>
          <p:cNvSpPr/>
          <p:nvPr/>
        </p:nvSpPr>
        <p:spPr>
          <a:xfrm rot="5400000">
            <a:off x="6460387" y="4797363"/>
            <a:ext cx="100887" cy="753298"/>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Right Brace 132"/>
          <p:cNvSpPr/>
          <p:nvPr/>
        </p:nvSpPr>
        <p:spPr>
          <a:xfrm rot="5400000">
            <a:off x="7434837" y="4790272"/>
            <a:ext cx="100887" cy="753298"/>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ectangle 133"/>
          <p:cNvSpPr/>
          <p:nvPr/>
        </p:nvSpPr>
        <p:spPr bwMode="gray">
          <a:xfrm>
            <a:off x="6971653" y="2619038"/>
            <a:ext cx="45730" cy="2426962"/>
          </a:xfrm>
          <a:prstGeom prst="rect">
            <a:avLst/>
          </a:prstGeom>
          <a:solidFill>
            <a:schemeClr val="accent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5" name="Rectangle 134"/>
          <p:cNvSpPr/>
          <p:nvPr/>
        </p:nvSpPr>
        <p:spPr bwMode="gray">
          <a:xfrm>
            <a:off x="8038700" y="2601313"/>
            <a:ext cx="45730" cy="2426962"/>
          </a:xfrm>
          <a:prstGeom prst="rect">
            <a:avLst/>
          </a:prstGeom>
          <a:solidFill>
            <a:schemeClr val="accent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6" name="Rectangle 135"/>
          <p:cNvSpPr/>
          <p:nvPr/>
        </p:nvSpPr>
        <p:spPr bwMode="gray">
          <a:xfrm rot="5400000">
            <a:off x="8673459" y="3463642"/>
            <a:ext cx="46811" cy="936217"/>
          </a:xfrm>
          <a:prstGeom prst="rect">
            <a:avLst/>
          </a:prstGeom>
          <a:solidFill>
            <a:schemeClr val="accent1"/>
          </a:solidFill>
          <a:ln w="6350"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37" name="Group 894"/>
          <p:cNvGrpSpPr/>
          <p:nvPr/>
        </p:nvGrpSpPr>
        <p:grpSpPr>
          <a:xfrm>
            <a:off x="10965052" y="324075"/>
            <a:ext cx="609741" cy="609741"/>
            <a:chOff x="18529479" y="1206230"/>
            <a:chExt cx="857514" cy="854592"/>
          </a:xfrm>
          <a:effectLst>
            <a:outerShdw blurRad="50800" dist="38100" dir="2700000" algn="tl" rotWithShape="0">
              <a:prstClr val="black">
                <a:alpha val="40000"/>
              </a:prstClr>
            </a:outerShdw>
          </a:effectLst>
        </p:grpSpPr>
        <p:grpSp>
          <p:nvGrpSpPr>
            <p:cNvPr id="138" name="Group 402"/>
            <p:cNvGrpSpPr/>
            <p:nvPr/>
          </p:nvGrpSpPr>
          <p:grpSpPr>
            <a:xfrm>
              <a:off x="19259402" y="1295718"/>
              <a:ext cx="127591" cy="666301"/>
              <a:chOff x="19028701" y="1467290"/>
              <a:chExt cx="127591" cy="666301"/>
            </a:xfrm>
            <a:solidFill>
              <a:sysClr val="windowText" lastClr="000000"/>
            </a:solidFill>
          </p:grpSpPr>
          <p:sp>
            <p:nvSpPr>
              <p:cNvPr id="166" name="Rectangle 16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7" name="Rectangle 16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8" name="Rectangle 16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9" name="Rectangle 16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70" name="Rectangle 16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71" name="Rectangle 17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grpSp>
          <p:nvGrpSpPr>
            <p:cNvPr id="139" name="Group 403"/>
            <p:cNvGrpSpPr/>
            <p:nvPr/>
          </p:nvGrpSpPr>
          <p:grpSpPr>
            <a:xfrm>
              <a:off x="18529479" y="1295718"/>
              <a:ext cx="127591" cy="666301"/>
              <a:chOff x="19028701" y="1467290"/>
              <a:chExt cx="127591" cy="666301"/>
            </a:xfrm>
            <a:solidFill>
              <a:sysClr val="windowText" lastClr="000000"/>
            </a:solidFill>
          </p:grpSpPr>
          <p:sp>
            <p:nvSpPr>
              <p:cNvPr id="160" name="Rectangle 15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1" name="Rectangle 16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2" name="Rectangle 16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3" name="Rectangle 16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4" name="Rectangle 16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65" name="Rectangle 16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grpSp>
          <p:nvGrpSpPr>
            <p:cNvPr id="140" name="Group 410"/>
            <p:cNvGrpSpPr/>
            <p:nvPr/>
          </p:nvGrpSpPr>
          <p:grpSpPr>
            <a:xfrm rot="16200000">
              <a:off x="18891662" y="936881"/>
              <a:ext cx="127591" cy="666301"/>
              <a:chOff x="19028701" y="1467290"/>
              <a:chExt cx="127591" cy="666301"/>
            </a:xfrm>
            <a:solidFill>
              <a:sysClr val="windowText" lastClr="000000"/>
            </a:solidFill>
          </p:grpSpPr>
          <p:sp>
            <p:nvSpPr>
              <p:cNvPr id="154" name="Rectangle 15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5" name="Rectangle 15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6" name="Rectangle 15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7" name="Rectangle 15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8" name="Rectangle 15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9" name="Rectangle 15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grpSp>
          <p:nvGrpSpPr>
            <p:cNvPr id="141" name="Group 417"/>
            <p:cNvGrpSpPr/>
            <p:nvPr/>
          </p:nvGrpSpPr>
          <p:grpSpPr>
            <a:xfrm rot="16200000">
              <a:off x="18888561" y="1663882"/>
              <a:ext cx="127591" cy="666301"/>
              <a:chOff x="19028701" y="1467290"/>
              <a:chExt cx="127591" cy="666301"/>
            </a:xfrm>
            <a:solidFill>
              <a:sysClr val="windowText" lastClr="000000"/>
            </a:solidFill>
          </p:grpSpPr>
          <p:sp>
            <p:nvSpPr>
              <p:cNvPr id="148" name="Rectangle 14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49" name="Rectangle 14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0" name="Rectangle 14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1" name="Rectangle 15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2" name="Rectangle 15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53" name="Rectangle 15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sp>
          <p:nvSpPr>
            <p:cNvPr id="142" name="Rectangle 141"/>
            <p:cNvSpPr/>
            <p:nvPr/>
          </p:nvSpPr>
          <p:spPr bwMode="auto">
            <a:xfrm>
              <a:off x="18575365" y="1246096"/>
              <a:ext cx="765544" cy="765544"/>
            </a:xfrm>
            <a:prstGeom prst="rect">
              <a:avLst/>
            </a:prstGeom>
            <a:solidFill>
              <a:schemeClr val="accent1">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nvGrpSpPr>
            <p:cNvPr id="143" name="Group 429"/>
            <p:cNvGrpSpPr/>
            <p:nvPr/>
          </p:nvGrpSpPr>
          <p:grpSpPr>
            <a:xfrm>
              <a:off x="18780673" y="1454927"/>
              <a:ext cx="361950" cy="357187"/>
              <a:chOff x="18468976" y="1581151"/>
              <a:chExt cx="361950" cy="357187"/>
            </a:xfrm>
            <a:solidFill>
              <a:srgbClr val="6EA0B0">
                <a:lumMod val="50000"/>
              </a:srgbClr>
            </a:solidFill>
          </p:grpSpPr>
          <p:sp>
            <p:nvSpPr>
              <p:cNvPr id="144" name="Rectangle 143"/>
              <p:cNvSpPr/>
              <p:nvPr/>
            </p:nvSpPr>
            <p:spPr bwMode="auto">
              <a:xfrm>
                <a:off x="18468976" y="1581151"/>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45" name="Rectangle 144"/>
              <p:cNvSpPr/>
              <p:nvPr/>
            </p:nvSpPr>
            <p:spPr bwMode="auto">
              <a:xfrm>
                <a:off x="18659476" y="1581151"/>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46" name="Rectangle 145"/>
              <p:cNvSpPr/>
              <p:nvPr/>
            </p:nvSpPr>
            <p:spPr bwMode="auto">
              <a:xfrm>
                <a:off x="18468976" y="1766888"/>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sp>
            <p:nvSpPr>
              <p:cNvPr id="147" name="Rectangle 146"/>
              <p:cNvSpPr/>
              <p:nvPr/>
            </p:nvSpPr>
            <p:spPr bwMode="auto">
              <a:xfrm>
                <a:off x="18659476" y="1766888"/>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kern="0">
                  <a:solidFill>
                    <a:sysClr val="windowText" lastClr="000000"/>
                  </a:solidFill>
                  <a:latin typeface="Gill Sans MT"/>
                  <a:ea typeface="ヒラギノ角ゴ ProN W3"/>
                  <a:cs typeface="Arial" charset="0"/>
                </a:endParaRPr>
              </a:p>
            </p:txBody>
          </p:sp>
        </p:grpSp>
      </p:grpSp>
    </p:spTree>
    <p:extLst>
      <p:ext uri="{BB962C8B-B14F-4D97-AF65-F5344CB8AC3E}">
        <p14:creationId xmlns:p14="http://schemas.microsoft.com/office/powerpoint/2010/main" val="427140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1" grpId="0" animBg="1"/>
      <p:bldP spid="132" grpId="0" animBg="1"/>
      <p:bldP spid="133" grpId="0" animBg="1"/>
      <p:bldP spid="134" grpId="0" animBg="1"/>
      <p:bldP spid="135" grpId="0" animBg="1"/>
      <p:bldP spid="1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基于列式表的“</a:t>
            </a:r>
            <a:r>
              <a:rPr lang="en-US" altLang="zh-CN" dirty="0"/>
              <a:t>Insert-Only</a:t>
            </a:r>
            <a:r>
              <a:rPr lang="zh-CN" altLang="en-US" dirty="0"/>
              <a:t>”策略</a:t>
            </a:r>
            <a:endParaRPr lang="en-US" dirty="0"/>
          </a:p>
        </p:txBody>
      </p:sp>
      <p:grpSp>
        <p:nvGrpSpPr>
          <p:cNvPr id="4" name="Group 447"/>
          <p:cNvGrpSpPr/>
          <p:nvPr/>
        </p:nvGrpSpPr>
        <p:grpSpPr>
          <a:xfrm>
            <a:off x="11097250" y="324075"/>
            <a:ext cx="596980" cy="932577"/>
            <a:chOff x="95587" y="1312892"/>
            <a:chExt cx="596842" cy="932361"/>
          </a:xfrm>
        </p:grpSpPr>
        <p:grpSp>
          <p:nvGrpSpPr>
            <p:cNvPr id="5" name="Group 88"/>
            <p:cNvGrpSpPr/>
            <p:nvPr/>
          </p:nvGrpSpPr>
          <p:grpSpPr>
            <a:xfrm>
              <a:off x="192596" y="1312892"/>
              <a:ext cx="379263" cy="649941"/>
              <a:chOff x="1807018" y="1304925"/>
              <a:chExt cx="321516" cy="649941"/>
            </a:xfrm>
            <a:solidFill>
              <a:schemeClr val="bg1">
                <a:lumMod val="95000"/>
              </a:schemeClr>
            </a:solidFill>
            <a:effectLst>
              <a:outerShdw blurRad="50800" dist="38100" dir="2700000" algn="tl" rotWithShape="0">
                <a:prstClr val="black">
                  <a:alpha val="40000"/>
                </a:prstClr>
              </a:outerShdw>
            </a:effectLst>
          </p:grpSpPr>
          <p:sp>
            <p:nvSpPr>
              <p:cNvPr id="10" name="Rectangle 9"/>
              <p:cNvSpPr/>
              <p:nvPr/>
            </p:nvSpPr>
            <p:spPr bwMode="auto">
              <a:xfrm>
                <a:off x="1807018" y="1304925"/>
                <a:ext cx="79619" cy="584947"/>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dirty="0">
                  <a:solidFill>
                    <a:sysClr val="windowText" lastClr="000000"/>
                  </a:solidFill>
                  <a:latin typeface="+mj-lt"/>
                  <a:cs typeface="Arial" charset="0"/>
                </a:endParaRPr>
              </a:p>
            </p:txBody>
          </p:sp>
          <p:sp>
            <p:nvSpPr>
              <p:cNvPr id="11" name="Rectangle 10"/>
              <p:cNvSpPr/>
              <p:nvPr/>
            </p:nvSpPr>
            <p:spPr bwMode="auto">
              <a:xfrm>
                <a:off x="1885946" y="1304925"/>
                <a:ext cx="79619" cy="357468"/>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dirty="0">
                  <a:solidFill>
                    <a:sysClr val="windowText" lastClr="000000"/>
                  </a:solidFill>
                  <a:latin typeface="+mj-lt"/>
                  <a:cs typeface="Arial" charset="0"/>
                </a:endParaRPr>
              </a:p>
            </p:txBody>
          </p:sp>
          <p:sp>
            <p:nvSpPr>
              <p:cNvPr id="12" name="Rectangle 11"/>
              <p:cNvSpPr/>
              <p:nvPr/>
            </p:nvSpPr>
            <p:spPr bwMode="auto">
              <a:xfrm>
                <a:off x="1967437" y="1304925"/>
                <a:ext cx="79619" cy="649941"/>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dirty="0">
                  <a:solidFill>
                    <a:sysClr val="windowText" lastClr="000000"/>
                  </a:solidFill>
                  <a:latin typeface="+mj-lt"/>
                  <a:cs typeface="Arial" charset="0"/>
                </a:endParaRPr>
              </a:p>
            </p:txBody>
          </p:sp>
          <p:sp>
            <p:nvSpPr>
              <p:cNvPr id="13" name="Rectangle 12"/>
              <p:cNvSpPr/>
              <p:nvPr/>
            </p:nvSpPr>
            <p:spPr bwMode="auto">
              <a:xfrm>
                <a:off x="2048914" y="1304925"/>
                <a:ext cx="79620" cy="557607"/>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24" tIns="46762" rIns="93524" bIns="46762" numCol="1" rtlCol="0" anchor="ctr" anchorCtr="0" compatLnSpc="1">
                <a:prstTxWarp prst="textNoShape">
                  <a:avLst/>
                </a:prstTxWarp>
              </a:bodyPr>
              <a:lstStyle/>
              <a:p>
                <a:pPr defTabSz="935225" fontAlgn="base">
                  <a:lnSpc>
                    <a:spcPct val="95000"/>
                  </a:lnSpc>
                  <a:spcBef>
                    <a:spcPct val="0"/>
                  </a:spcBef>
                  <a:spcAft>
                    <a:spcPct val="0"/>
                  </a:spcAft>
                  <a:defRPr/>
                </a:pPr>
                <a:endParaRPr lang="en-US" sz="1600" kern="0" dirty="0">
                  <a:solidFill>
                    <a:sysClr val="windowText" lastClr="000000"/>
                  </a:solidFill>
                  <a:latin typeface="+mj-lt"/>
                  <a:cs typeface="Arial" charset="0"/>
                </a:endParaRPr>
              </a:p>
            </p:txBody>
          </p:sp>
        </p:grpSp>
        <p:sp>
          <p:nvSpPr>
            <p:cNvPr id="6" name="TextBox 5"/>
            <p:cNvSpPr txBox="1"/>
            <p:nvPr/>
          </p:nvSpPr>
          <p:spPr>
            <a:xfrm>
              <a:off x="95587" y="1860054"/>
              <a:ext cx="282450" cy="292388"/>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914583">
                <a:defRPr/>
              </a:pPr>
              <a:r>
                <a:rPr lang="en-US" sz="1300" kern="0" dirty="0">
                  <a:solidFill>
                    <a:srgbClr val="FF0000"/>
                  </a:solidFill>
                  <a:latin typeface="+mj-lt"/>
                </a:rPr>
                <a:t>+</a:t>
              </a:r>
            </a:p>
          </p:txBody>
        </p:sp>
        <p:sp>
          <p:nvSpPr>
            <p:cNvPr id="7" name="TextBox 6"/>
            <p:cNvSpPr txBox="1"/>
            <p:nvPr/>
          </p:nvSpPr>
          <p:spPr>
            <a:xfrm>
              <a:off x="210342" y="1636991"/>
              <a:ext cx="260008" cy="246221"/>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914583">
                <a:defRPr/>
              </a:pPr>
              <a:r>
                <a:rPr lang="en-US" sz="1000" kern="0" dirty="0">
                  <a:solidFill>
                    <a:srgbClr val="FF0000"/>
                  </a:solidFill>
                  <a:latin typeface="+mj-lt"/>
                </a:rPr>
                <a:t>+</a:t>
              </a:r>
            </a:p>
          </p:txBody>
        </p:sp>
        <p:sp>
          <p:nvSpPr>
            <p:cNvPr id="8" name="TextBox 7"/>
            <p:cNvSpPr txBox="1"/>
            <p:nvPr/>
          </p:nvSpPr>
          <p:spPr>
            <a:xfrm>
              <a:off x="287993" y="1952865"/>
              <a:ext cx="282450" cy="292388"/>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914583">
                <a:defRPr/>
              </a:pPr>
              <a:r>
                <a:rPr lang="en-US" sz="1300" kern="0" dirty="0">
                  <a:solidFill>
                    <a:srgbClr val="FF0000"/>
                  </a:solidFill>
                  <a:latin typeface="+mj-lt"/>
                </a:rPr>
                <a:t>+</a:t>
              </a:r>
            </a:p>
          </p:txBody>
        </p:sp>
        <p:sp>
          <p:nvSpPr>
            <p:cNvPr id="9" name="TextBox 8"/>
            <p:cNvSpPr txBox="1"/>
            <p:nvPr/>
          </p:nvSpPr>
          <p:spPr>
            <a:xfrm>
              <a:off x="409979" y="1858281"/>
              <a:ext cx="282450" cy="292388"/>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914583">
                <a:defRPr/>
              </a:pPr>
              <a:r>
                <a:rPr lang="en-US" sz="1300" kern="0" dirty="0">
                  <a:solidFill>
                    <a:srgbClr val="FF0000"/>
                  </a:solidFill>
                  <a:latin typeface="+mj-lt"/>
                </a:rPr>
                <a:t>+</a:t>
              </a:r>
            </a:p>
          </p:txBody>
        </p:sp>
      </p:grpSp>
      <p:pic>
        <p:nvPicPr>
          <p:cNvPr id="14" name="Picture 2" descr="http://www.magsays.com/wp-content/uploads/2011/04/Merge.gif"/>
          <p:cNvPicPr>
            <a:picLocks noChangeAspect="1" noChangeArrowheads="1"/>
          </p:cNvPicPr>
          <p:nvPr/>
        </p:nvPicPr>
        <p:blipFill>
          <a:blip r:embed="rId3" cstate="print"/>
          <a:srcRect/>
          <a:stretch>
            <a:fillRect/>
          </a:stretch>
        </p:blipFill>
        <p:spPr bwMode="auto">
          <a:xfrm>
            <a:off x="9446009" y="3245191"/>
            <a:ext cx="786386" cy="786386"/>
          </a:xfrm>
          <a:prstGeom prst="rect">
            <a:avLst/>
          </a:prstGeom>
          <a:noFill/>
        </p:spPr>
      </p:pic>
      <p:sp>
        <p:nvSpPr>
          <p:cNvPr id="15" name="Text Placeholder 2"/>
          <p:cNvSpPr txBox="1">
            <a:spLocks/>
          </p:cNvSpPr>
          <p:nvPr/>
        </p:nvSpPr>
        <p:spPr bwMode="gray">
          <a:xfrm>
            <a:off x="1848132" y="1538701"/>
            <a:ext cx="8496679" cy="477208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altLang="zh-CN" sz="2000" dirty="0"/>
              <a:t>SAP HANA</a:t>
            </a:r>
            <a:r>
              <a:rPr lang="zh-CN" altLang="en-US" sz="2000" dirty="0"/>
              <a:t>的列式表的储存空间分为</a:t>
            </a:r>
            <a:r>
              <a:rPr lang="en-US" altLang="zh-CN" sz="2000" dirty="0"/>
              <a:t>Main Storage </a:t>
            </a:r>
            <a:r>
              <a:rPr lang="en-US" sz="2000" dirty="0"/>
              <a:t>(</a:t>
            </a:r>
            <a:r>
              <a:rPr lang="zh-CN" altLang="en-US" sz="2000" dirty="0"/>
              <a:t>针对读优化</a:t>
            </a:r>
            <a:r>
              <a:rPr lang="en-US" sz="2000" dirty="0"/>
              <a:t>) </a:t>
            </a:r>
            <a:r>
              <a:rPr lang="en-US" altLang="zh-CN" sz="2000" dirty="0"/>
              <a:t>&amp; Delta Storage</a:t>
            </a:r>
            <a:r>
              <a:rPr lang="en-US" sz="2000" dirty="0"/>
              <a:t>(</a:t>
            </a:r>
            <a:r>
              <a:rPr lang="zh-CN" altLang="en-US" sz="2000" dirty="0"/>
              <a:t>针对写优化</a:t>
            </a:r>
            <a:r>
              <a:rPr lang="en-US" sz="2000" dirty="0"/>
              <a:t>)</a:t>
            </a:r>
            <a:endParaRPr lang="en-US" altLang="zh-CN" sz="2000" dirty="0"/>
          </a:p>
          <a:p>
            <a:pPr lvl="2"/>
            <a:r>
              <a:rPr lang="zh-CN" altLang="en-US" sz="2000" dirty="0"/>
              <a:t>使用“</a:t>
            </a:r>
            <a:r>
              <a:rPr lang="en-US" altLang="zh-CN" sz="2000" dirty="0"/>
              <a:t>Insert-Only</a:t>
            </a:r>
            <a:r>
              <a:rPr lang="zh-CN" altLang="en-US" sz="2000" dirty="0"/>
              <a:t>”的策略在</a:t>
            </a:r>
            <a:r>
              <a:rPr lang="en-US" sz="2000" dirty="0"/>
              <a:t>“Delta Stor</a:t>
            </a:r>
            <a:r>
              <a:rPr lang="en-US" altLang="zh-CN" sz="2000" dirty="0"/>
              <a:t>age</a:t>
            </a:r>
            <a:r>
              <a:rPr lang="en-US" sz="2000" dirty="0"/>
              <a:t>”</a:t>
            </a:r>
            <a:r>
              <a:rPr lang="zh-CN" altLang="en-US" sz="2000" dirty="0"/>
              <a:t>中记录增加与修改</a:t>
            </a:r>
            <a:r>
              <a:rPr lang="en-US" sz="2000" dirty="0"/>
              <a:t> </a:t>
            </a:r>
          </a:p>
          <a:p>
            <a:pPr lvl="2"/>
            <a:r>
              <a:rPr lang="en-US" sz="2000" dirty="0"/>
              <a:t>“Delta Stor</a:t>
            </a:r>
            <a:r>
              <a:rPr lang="en-US" altLang="zh-CN" sz="2000" dirty="0"/>
              <a:t>age</a:t>
            </a:r>
            <a:r>
              <a:rPr lang="en-US" sz="2000" dirty="0"/>
              <a:t>”</a:t>
            </a:r>
            <a:r>
              <a:rPr lang="zh-CN" altLang="en-US" sz="2000" dirty="0"/>
              <a:t>中的插入</a:t>
            </a:r>
            <a:r>
              <a:rPr lang="en-US" sz="2000" dirty="0"/>
              <a:t>/</a:t>
            </a:r>
            <a:r>
              <a:rPr lang="zh-CN" altLang="en-US" sz="2000" dirty="0"/>
              <a:t>更新记录按照时间排序</a:t>
            </a:r>
            <a:endParaRPr lang="en-US" sz="2000" dirty="0"/>
          </a:p>
          <a:p>
            <a:pPr lvl="2"/>
            <a:r>
              <a:rPr lang="zh-CN" altLang="en-US" sz="2000" dirty="0"/>
              <a:t>此种设计减少了锁冲突</a:t>
            </a:r>
            <a:endParaRPr lang="en-US" altLang="zh-CN" sz="2000" dirty="0"/>
          </a:p>
          <a:p>
            <a:pPr lvl="2"/>
            <a:r>
              <a:rPr lang="zh-CN" altLang="en-US" sz="2000" dirty="0"/>
              <a:t>需要偶然的</a:t>
            </a:r>
            <a:r>
              <a:rPr lang="en-US" sz="2000" dirty="0"/>
              <a:t>“Delta Merge”</a:t>
            </a:r>
          </a:p>
          <a:p>
            <a:pPr lvl="2"/>
            <a:endParaRPr lang="en-US" dirty="0"/>
          </a:p>
          <a:p>
            <a:endParaRPr lang="en-US" dirty="0"/>
          </a:p>
        </p:txBody>
      </p:sp>
      <p:graphicFrame>
        <p:nvGraphicFramePr>
          <p:cNvPr id="16" name="Table 15"/>
          <p:cNvGraphicFramePr>
            <a:graphicFrameLocks noGrp="1"/>
          </p:cNvGraphicFramePr>
          <p:nvPr/>
        </p:nvGraphicFramePr>
        <p:xfrm>
          <a:off x="2306077" y="4263234"/>
          <a:ext cx="609106" cy="981684"/>
        </p:xfrm>
        <a:graphic>
          <a:graphicData uri="http://schemas.openxmlformats.org/drawingml/2006/table">
            <a:tbl>
              <a:tblPr/>
              <a:tblGrid>
                <a:gridCol w="60910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459</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nvGraphicFramePr>
        <p:xfrm>
          <a:off x="3061584" y="4263234"/>
          <a:ext cx="788853" cy="981684"/>
        </p:xfrm>
        <a:graphic>
          <a:graphicData uri="http://schemas.openxmlformats.org/drawingml/2006/table">
            <a:tbl>
              <a:tblPr/>
              <a:tblGrid>
                <a:gridCol w="788853">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Spain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nvGraphicFramePr>
        <p:xfrm>
          <a:off x="3996839" y="4263234"/>
          <a:ext cx="810448" cy="981684"/>
        </p:xfrm>
        <a:graphic>
          <a:graphicData uri="http://schemas.openxmlformats.org/drawingml/2006/table">
            <a:tbl>
              <a:tblPr/>
              <a:tblGrid>
                <a:gridCol w="810448">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wheat</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Table 18"/>
          <p:cNvGraphicFramePr>
            <a:graphicFrameLocks noGrp="1"/>
          </p:cNvGraphicFramePr>
          <p:nvPr/>
        </p:nvGraphicFramePr>
        <p:xfrm>
          <a:off x="4953687" y="4263234"/>
          <a:ext cx="630066" cy="981684"/>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900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20" name="Table 19"/>
          <p:cNvGraphicFramePr>
            <a:graphicFrameLocks noGrp="1"/>
          </p:cNvGraphicFramePr>
          <p:nvPr/>
        </p:nvGraphicFramePr>
        <p:xfrm>
          <a:off x="2439140" y="5712666"/>
          <a:ext cx="3018219" cy="245421"/>
        </p:xfrm>
        <a:graphic>
          <a:graphicData uri="http://schemas.openxmlformats.org/drawingml/2006/table">
            <a:tbl>
              <a:tblPr/>
              <a:tblGrid>
                <a:gridCol w="695486">
                  <a:extLst>
                    <a:ext uri="{9D8B030D-6E8A-4147-A177-3AD203B41FA5}">
                      <a16:colId xmlns:a16="http://schemas.microsoft.com/office/drawing/2014/main" val="20000"/>
                    </a:ext>
                  </a:extLst>
                </a:gridCol>
                <a:gridCol w="882219">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457</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Italy</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corn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900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2439140" y="6078350"/>
          <a:ext cx="3018219" cy="245421"/>
        </p:xfrm>
        <a:graphic>
          <a:graphicData uri="http://schemas.openxmlformats.org/drawingml/2006/table">
            <a:tbl>
              <a:tblPr/>
              <a:tblGrid>
                <a:gridCol w="705013">
                  <a:extLst>
                    <a:ext uri="{9D8B030D-6E8A-4147-A177-3AD203B41FA5}">
                      <a16:colId xmlns:a16="http://schemas.microsoft.com/office/drawing/2014/main" val="20000"/>
                    </a:ext>
                  </a:extLst>
                </a:gridCol>
                <a:gridCol w="872692">
                  <a:extLst>
                    <a:ext uri="{9D8B030D-6E8A-4147-A177-3AD203B41FA5}">
                      <a16:colId xmlns:a16="http://schemas.microsoft.com/office/drawing/2014/main" val="20001"/>
                    </a:ext>
                  </a:extLst>
                </a:gridCol>
                <a:gridCol w="810448">
                  <a:extLst>
                    <a:ext uri="{9D8B030D-6E8A-4147-A177-3AD203B41FA5}">
                      <a16:colId xmlns:a16="http://schemas.microsoft.com/office/drawing/2014/main" val="20002"/>
                    </a:ext>
                  </a:extLst>
                </a:gridCol>
                <a:gridCol w="630066">
                  <a:extLst>
                    <a:ext uri="{9D8B030D-6E8A-4147-A177-3AD203B41FA5}">
                      <a16:colId xmlns:a16="http://schemas.microsoft.com/office/drawing/2014/main" val="20003"/>
                    </a:ext>
                  </a:extLst>
                </a:gridCol>
              </a:tblGrid>
              <a:tr h="245421">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460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Denmark</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corn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600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6631428" y="4701485"/>
          <a:ext cx="609106" cy="1227105"/>
        </p:xfrm>
        <a:graphic>
          <a:graphicData uri="http://schemas.openxmlformats.org/drawingml/2006/table">
            <a:tbl>
              <a:tblPr/>
              <a:tblGrid>
                <a:gridCol w="60910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458</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459</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kern="1200" dirty="0">
                          <a:solidFill>
                            <a:schemeClr val="tx1"/>
                          </a:solidFill>
                          <a:latin typeface="Calibri"/>
                          <a:ea typeface="Calibri"/>
                          <a:cs typeface="Arial"/>
                        </a:rPr>
                        <a:t>460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23" name="Table 22"/>
          <p:cNvGraphicFramePr>
            <a:graphicFrameLocks noGrp="1"/>
          </p:cNvGraphicFramePr>
          <p:nvPr/>
        </p:nvGraphicFramePr>
        <p:xfrm>
          <a:off x="7356237" y="4701485"/>
          <a:ext cx="880949" cy="1227105"/>
        </p:xfrm>
        <a:graphic>
          <a:graphicData uri="http://schemas.openxmlformats.org/drawingml/2006/table">
            <a:tbl>
              <a:tblPr/>
              <a:tblGrid>
                <a:gridCol w="880949">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Spain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kern="1200" dirty="0">
                          <a:solidFill>
                            <a:schemeClr val="tx1"/>
                          </a:solidFill>
                          <a:latin typeface="Calibri"/>
                          <a:ea typeface="Calibri"/>
                          <a:cs typeface="Arial"/>
                        </a:rPr>
                        <a:t>Denmark</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8352888" y="4701485"/>
          <a:ext cx="810448" cy="1227105"/>
        </p:xfrm>
        <a:graphic>
          <a:graphicData uri="http://schemas.openxmlformats.org/drawingml/2006/table">
            <a:tbl>
              <a:tblPr/>
              <a:tblGrid>
                <a:gridCol w="810448">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kern="1200" dirty="0">
                          <a:solidFill>
                            <a:schemeClr val="tx1"/>
                          </a:solidFill>
                          <a:latin typeface="Calibri"/>
                          <a:ea typeface="Calibri"/>
                          <a:cs typeface="Arial"/>
                        </a:rPr>
                        <a:t>corn</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nvGraphicFramePr>
        <p:xfrm>
          <a:off x="9279038" y="4701485"/>
          <a:ext cx="630066" cy="1227105"/>
        </p:xfrm>
        <a:graphic>
          <a:graphicData uri="http://schemas.openxmlformats.org/drawingml/2006/table">
            <a:tbl>
              <a:tblPr/>
              <a:tblGrid>
                <a:gridCol w="630066">
                  <a:extLst>
                    <a:ext uri="{9D8B030D-6E8A-4147-A177-3AD203B41FA5}">
                      <a16:colId xmlns:a16="http://schemas.microsoft.com/office/drawing/2014/main" val="20000"/>
                    </a:ext>
                  </a:extLst>
                </a:gridCol>
              </a:tblGrid>
              <a:tr h="245421">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45421">
                <a:tc>
                  <a:txBody>
                    <a:bodyPr/>
                    <a:lstStyle/>
                    <a:p>
                      <a:pPr algn="ctr">
                        <a:lnSpc>
                          <a:spcPct val="115000"/>
                        </a:lnSpc>
                        <a:spcAft>
                          <a:spcPts val="0"/>
                        </a:spcAft>
                      </a:pPr>
                      <a:r>
                        <a:rPr lang="en-US" sz="1400">
                          <a:latin typeface="Calibri"/>
                          <a:ea typeface="Calibri"/>
                          <a:cs typeface="Arial"/>
                        </a:rPr>
                        <a:t>900</a:t>
                      </a:r>
                      <a:endParaRPr lang="en-US" sz="110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45421">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45421">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45421">
                <a:tc>
                  <a:txBody>
                    <a:bodyPr/>
                    <a:lstStyle/>
                    <a:p>
                      <a:pPr algn="ctr">
                        <a:lnSpc>
                          <a:spcPct val="115000"/>
                        </a:lnSpc>
                        <a:spcAft>
                          <a:spcPts val="0"/>
                        </a:spcAft>
                      </a:pPr>
                      <a:r>
                        <a:rPr lang="en-US" sz="1400" kern="1200" dirty="0">
                          <a:solidFill>
                            <a:schemeClr val="tx1"/>
                          </a:solidFill>
                          <a:latin typeface="Calibri"/>
                          <a:ea typeface="Calibri"/>
                          <a:cs typeface="Arial"/>
                        </a:rPr>
                        <a:t>600</a:t>
                      </a:r>
                    </a:p>
                  </a:txBody>
                  <a:tcPr marL="68596" marR="685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sp>
        <p:nvSpPr>
          <p:cNvPr id="26" name="Right Arrow 25"/>
          <p:cNvSpPr/>
          <p:nvPr/>
        </p:nvSpPr>
        <p:spPr bwMode="gray">
          <a:xfrm>
            <a:off x="5992788" y="5116110"/>
            <a:ext cx="390615" cy="466833"/>
          </a:xfrm>
          <a:prstGeom prst="rightArrow">
            <a:avLst/>
          </a:prstGeom>
          <a:solidFill>
            <a:srgbClr val="FFC00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21" tIns="72017" rIns="90021" bIns="72017"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2143798" y="5430507"/>
            <a:ext cx="1305227" cy="21549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05998"/>
                </a:solidFill>
                <a:ea typeface="Arial Unicode MS" pitchFamily="34" charset="-128"/>
                <a:cs typeface="Arial Unicode MS" pitchFamily="34" charset="-128"/>
              </a:rPr>
              <a:t>Delta </a:t>
            </a:r>
            <a:r>
              <a:rPr lang="en-US" sz="1400" b="1" dirty="0">
                <a:solidFill>
                  <a:srgbClr val="005998"/>
                </a:solidFill>
              </a:rPr>
              <a:t>Storage</a:t>
            </a:r>
            <a:endParaRPr lang="en-US" sz="1400" b="1" kern="0" dirty="0">
              <a:solidFill>
                <a:srgbClr val="005998"/>
              </a:solidFill>
              <a:ea typeface="Arial Unicode MS" pitchFamily="34" charset="-128"/>
              <a:cs typeface="Arial Unicode MS" pitchFamily="34" charset="-128"/>
            </a:endParaRPr>
          </a:p>
        </p:txBody>
      </p:sp>
      <p:sp>
        <p:nvSpPr>
          <p:cNvPr id="28" name="TextBox 27"/>
          <p:cNvSpPr txBox="1"/>
          <p:nvPr/>
        </p:nvSpPr>
        <p:spPr>
          <a:xfrm>
            <a:off x="5726027" y="5630579"/>
            <a:ext cx="809812" cy="4309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solidFill>
                  <a:srgbClr val="FF0000"/>
                </a:solidFill>
                <a:ea typeface="Arial Unicode MS" pitchFamily="34" charset="-128"/>
                <a:cs typeface="Arial Unicode MS" pitchFamily="34" charset="-128"/>
              </a:rPr>
              <a:t>delta</a:t>
            </a:r>
            <a:br>
              <a:rPr lang="en-US" sz="1400" b="1" kern="0" dirty="0">
                <a:solidFill>
                  <a:srgbClr val="FF0000"/>
                </a:solidFill>
                <a:ea typeface="Arial Unicode MS" pitchFamily="34" charset="-128"/>
                <a:cs typeface="Arial Unicode MS" pitchFamily="34" charset="-128"/>
              </a:rPr>
            </a:br>
            <a:r>
              <a:rPr lang="en-US" sz="1400" b="1" kern="0" dirty="0">
                <a:solidFill>
                  <a:srgbClr val="FF0000"/>
                </a:solidFill>
                <a:ea typeface="Arial Unicode MS" pitchFamily="34" charset="-128"/>
                <a:cs typeface="Arial Unicode MS" pitchFamily="34" charset="-128"/>
              </a:rPr>
              <a:t>merge</a:t>
            </a:r>
          </a:p>
        </p:txBody>
      </p:sp>
      <p:sp>
        <p:nvSpPr>
          <p:cNvPr id="29" name="TextBox 28"/>
          <p:cNvSpPr txBox="1"/>
          <p:nvPr/>
        </p:nvSpPr>
        <p:spPr>
          <a:xfrm>
            <a:off x="1667438" y="5744905"/>
            <a:ext cx="666904" cy="215494"/>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altLang="zh-CN" sz="1400" b="1" kern="0" dirty="0">
                <a:solidFill>
                  <a:srgbClr val="005998"/>
                </a:solidFill>
                <a:ea typeface="Arial Unicode MS" pitchFamily="34" charset="-128"/>
                <a:cs typeface="Arial Unicode MS" pitchFamily="34" charset="-128"/>
              </a:rPr>
              <a:t>update</a:t>
            </a:r>
            <a:endParaRPr lang="en-US" sz="1400" b="1" kern="0" dirty="0">
              <a:solidFill>
                <a:srgbClr val="005998"/>
              </a:solidFill>
              <a:ea typeface="Arial Unicode MS" pitchFamily="34" charset="-128"/>
              <a:cs typeface="Arial Unicode MS" pitchFamily="34" charset="-128"/>
            </a:endParaRPr>
          </a:p>
        </p:txBody>
      </p:sp>
      <p:sp>
        <p:nvSpPr>
          <p:cNvPr id="30" name="TextBox 29"/>
          <p:cNvSpPr txBox="1"/>
          <p:nvPr/>
        </p:nvSpPr>
        <p:spPr>
          <a:xfrm>
            <a:off x="1791291" y="6097411"/>
            <a:ext cx="543051" cy="215494"/>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altLang="zh-CN" sz="1400" b="1" kern="0" dirty="0">
                <a:solidFill>
                  <a:srgbClr val="005998"/>
                </a:solidFill>
                <a:ea typeface="Arial Unicode MS" pitchFamily="34" charset="-128"/>
                <a:cs typeface="Arial Unicode MS" pitchFamily="34" charset="-128"/>
              </a:rPr>
              <a:t>insert</a:t>
            </a:r>
            <a:endParaRPr lang="en-US" sz="1400" b="1" kern="0" dirty="0">
              <a:solidFill>
                <a:srgbClr val="005998"/>
              </a:solidFill>
              <a:ea typeface="Arial Unicode MS" pitchFamily="34" charset="-128"/>
              <a:cs typeface="Arial Unicode MS" pitchFamily="34" charset="-128"/>
            </a:endParaRPr>
          </a:p>
        </p:txBody>
      </p:sp>
      <p:sp>
        <p:nvSpPr>
          <p:cNvPr id="31" name="TextBox 30"/>
          <p:cNvSpPr txBox="1"/>
          <p:nvPr/>
        </p:nvSpPr>
        <p:spPr>
          <a:xfrm>
            <a:off x="1751463" y="3956277"/>
            <a:ext cx="1864785" cy="307825"/>
          </a:xfrm>
          <a:prstGeom prst="rect">
            <a:avLst/>
          </a:prstGeom>
          <a:noFill/>
        </p:spPr>
        <p:txBody>
          <a:bodyPr wrap="square" lIns="91437" tIns="45720" rIns="91437" bIns="45720" rtlCol="0">
            <a:spAutoFit/>
          </a:bodyPr>
          <a:lstStyle/>
          <a:p>
            <a:pPr algn="ctr"/>
            <a:r>
              <a:rPr lang="en-US" sz="1400" b="1" dirty="0">
                <a:solidFill>
                  <a:srgbClr val="005998"/>
                </a:solidFill>
              </a:rPr>
              <a:t>Main Storage</a:t>
            </a:r>
          </a:p>
        </p:txBody>
      </p:sp>
    </p:spTree>
    <p:extLst>
      <p:ext uri="{BB962C8B-B14F-4D97-AF65-F5344CB8AC3E}">
        <p14:creationId xmlns:p14="http://schemas.microsoft.com/office/powerpoint/2010/main" val="13890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0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Storage: Main storage, Delta storage</a:t>
            </a:r>
            <a:br>
              <a:rPr lang="en-US" dirty="0"/>
            </a:br>
            <a:r>
              <a:rPr lang="en-US" dirty="0"/>
              <a:t>(Insert-only on delta)</a:t>
            </a:r>
          </a:p>
        </p:txBody>
      </p:sp>
      <p:sp>
        <p:nvSpPr>
          <p:cNvPr id="7" name="Rectangle 6"/>
          <p:cNvSpPr/>
          <p:nvPr/>
        </p:nvSpPr>
        <p:spPr>
          <a:xfrm>
            <a:off x="708992" y="4632186"/>
            <a:ext cx="11012556" cy="1815882"/>
          </a:xfrm>
          <a:prstGeom prst="rect">
            <a:avLst/>
          </a:prstGeom>
        </p:spPr>
        <p:txBody>
          <a:bodyPr wrap="square">
            <a:spAutoFit/>
          </a:bodyPr>
          <a:lstStyle/>
          <a:p>
            <a:r>
              <a:rPr lang="en-US" sz="1600" b="1" dirty="0"/>
              <a:t>Main Storage</a:t>
            </a:r>
            <a:r>
              <a:rPr lang="en-US" sz="1600" dirty="0"/>
              <a:t>: Data structure containing the main part of the data.</a:t>
            </a:r>
          </a:p>
          <a:p>
            <a:r>
              <a:rPr lang="en-US" sz="1600" dirty="0"/>
              <a:t>• Problem: Direct write operations would need to reorganize column storage structure and recalculate the compression.</a:t>
            </a:r>
          </a:p>
          <a:p>
            <a:r>
              <a:rPr lang="en-US" sz="1600" dirty="0"/>
              <a:t>• Solution: Write operations do not directly modify compressed data. Changes(Insert-only on delta) are written into a structure called </a:t>
            </a:r>
            <a:r>
              <a:rPr lang="en-US" sz="1600" b="1" dirty="0"/>
              <a:t>Delta storage</a:t>
            </a:r>
            <a:r>
              <a:rPr lang="en-US" sz="1600" dirty="0"/>
              <a:t>, only available in main memory, with basic compression optimized for write. Only </a:t>
            </a:r>
            <a:r>
              <a:rPr lang="en-US" sz="1600" b="1" dirty="0"/>
              <a:t>Delta logs </a:t>
            </a:r>
            <a:r>
              <a:rPr lang="en-US" sz="1600" dirty="0"/>
              <a:t>are written in the </a:t>
            </a:r>
            <a:r>
              <a:rPr lang="en-US" sz="1600" b="1" dirty="0"/>
              <a:t>Persistence Layer</a:t>
            </a:r>
            <a:r>
              <a:rPr lang="en-US" sz="1600" dirty="0"/>
              <a:t>. </a:t>
            </a:r>
          </a:p>
          <a:p>
            <a:r>
              <a:rPr lang="en-US" sz="1600" dirty="0"/>
              <a:t>• For each non temporary persisted table there is one delta log virtual file </a:t>
            </a:r>
          </a:p>
          <a:p>
            <a:r>
              <a:rPr lang="en-US" sz="1600" dirty="0"/>
              <a:t>• Changes are taken from delta storage asynchronously (</a:t>
            </a:r>
            <a:r>
              <a:rPr lang="en-US" sz="1600" b="1" dirty="0"/>
              <a:t>Delta Merge</a:t>
            </a:r>
            <a:r>
              <a:rPr lang="en-US" sz="1600" dirty="0"/>
              <a:t>)</a:t>
            </a:r>
          </a:p>
        </p:txBody>
      </p:sp>
      <p:pic>
        <p:nvPicPr>
          <p:cNvPr id="3" name="图片 2"/>
          <p:cNvPicPr>
            <a:picLocks noChangeAspect="1"/>
          </p:cNvPicPr>
          <p:nvPr/>
        </p:nvPicPr>
        <p:blipFill>
          <a:blip r:embed="rId3"/>
          <a:stretch>
            <a:fillRect/>
          </a:stretch>
        </p:blipFill>
        <p:spPr>
          <a:xfrm>
            <a:off x="2614942" y="1254665"/>
            <a:ext cx="6963316" cy="3399008"/>
          </a:xfrm>
          <a:prstGeom prst="rect">
            <a:avLst/>
          </a:prstGeom>
        </p:spPr>
      </p:pic>
    </p:spTree>
    <p:extLst>
      <p:ext uri="{BB962C8B-B14F-4D97-AF65-F5344CB8AC3E}">
        <p14:creationId xmlns:p14="http://schemas.microsoft.com/office/powerpoint/2010/main" val="21499668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SAP HANA: </a:t>
            </a:r>
            <a:r>
              <a:rPr lang="zh-CN" altLang="en-US" dirty="0"/>
              <a:t>多版本控制机制</a:t>
            </a:r>
            <a:r>
              <a:rPr lang="en-US" dirty="0"/>
              <a:t>(MVCC)</a:t>
            </a:r>
          </a:p>
        </p:txBody>
      </p:sp>
      <p:sp>
        <p:nvSpPr>
          <p:cNvPr id="3" name="Rectangle 2"/>
          <p:cNvSpPr/>
          <p:nvPr/>
        </p:nvSpPr>
        <p:spPr>
          <a:xfrm>
            <a:off x="1808680" y="1371269"/>
            <a:ext cx="8494132" cy="1723948"/>
          </a:xfrm>
          <a:prstGeom prst="rect">
            <a:avLst/>
          </a:prstGeom>
        </p:spPr>
        <p:txBody>
          <a:bodyPr wrap="square">
            <a:spAutoFit/>
          </a:bodyPr>
          <a:lstStyle/>
          <a:p>
            <a:pPr>
              <a:spcBef>
                <a:spcPts val="600"/>
              </a:spcBef>
              <a:spcAft>
                <a:spcPts val="600"/>
              </a:spcAft>
              <a:buClr>
                <a:schemeClr val="accent1"/>
              </a:buClr>
            </a:pPr>
            <a:r>
              <a:rPr lang="zh-CN" altLang="en-US" dirty="0"/>
              <a:t>并发控制机制的一个重要需求是尽量减少对性能的影响。</a:t>
            </a:r>
          </a:p>
          <a:p>
            <a:pPr marL="285807" indent="-285807">
              <a:buClr>
                <a:schemeClr val="accent1"/>
              </a:buClr>
              <a:buFont typeface="Wingdings" pitchFamily="2" charset="2"/>
              <a:buChar char="§"/>
            </a:pPr>
            <a:r>
              <a:rPr lang="zh-CN" altLang="en-US" sz="1600" dirty="0"/>
              <a:t>并发的读操作在不阻塞并发写操作的情况下看到一个一致性的数据库视图。</a:t>
            </a:r>
          </a:p>
          <a:p>
            <a:pPr marL="285807" indent="-285807">
              <a:buClr>
                <a:schemeClr val="accent1"/>
              </a:buClr>
              <a:buFont typeface="Wingdings" pitchFamily="2" charset="2"/>
              <a:buChar char="§"/>
            </a:pPr>
            <a:r>
              <a:rPr lang="zh-CN" altLang="en-US" sz="1600" dirty="0"/>
              <a:t>更新操作不覆盖现有的记录，而是通过插入新的版本来实现。所以一个事务可以写入某个数据项一个新版本，同时其他并发事务可以读取这个数据项的以前版本。</a:t>
            </a:r>
          </a:p>
          <a:p>
            <a:pPr marL="285807" indent="-285807">
              <a:buClr>
                <a:schemeClr val="accent1"/>
              </a:buClr>
              <a:buFont typeface="Wingdings" pitchFamily="2" charset="2"/>
              <a:buChar char="§"/>
            </a:pPr>
            <a:r>
              <a:rPr lang="zh-CN" altLang="en-US" sz="1600" dirty="0"/>
              <a:t>删除操作也可以通过插入新的版本来实现，同时采用某种机制来表示以前的版本不再被后续的交易可见。</a:t>
            </a:r>
            <a:endParaRPr lang="en-US" sz="1600" dirty="0"/>
          </a:p>
        </p:txBody>
      </p:sp>
      <p:sp>
        <p:nvSpPr>
          <p:cNvPr id="4" name="Rectangle 2"/>
          <p:cNvSpPr/>
          <p:nvPr/>
        </p:nvSpPr>
        <p:spPr>
          <a:xfrm>
            <a:off x="1808680" y="3536954"/>
            <a:ext cx="8484190" cy="2862322"/>
          </a:xfrm>
          <a:prstGeom prst="rect">
            <a:avLst/>
          </a:prstGeom>
        </p:spPr>
        <p:txBody>
          <a:bodyPr wrap="square">
            <a:spAutoFit/>
          </a:bodyPr>
          <a:lstStyle/>
          <a:p>
            <a:pPr marL="285807" indent="-285807">
              <a:spcBef>
                <a:spcPts val="600"/>
              </a:spcBef>
              <a:spcAft>
                <a:spcPts val="600"/>
              </a:spcAft>
              <a:buClr>
                <a:schemeClr val="accent1"/>
              </a:buClr>
              <a:buFont typeface="Wingdings" pitchFamily="2" charset="2"/>
              <a:buChar char="§"/>
            </a:pPr>
            <a:r>
              <a:rPr lang="zh-CN" altLang="en-US" dirty="0">
                <a:sym typeface="Wingdings" pitchFamily="2" charset="2"/>
              </a:rPr>
              <a:t>数据库隔离级别</a:t>
            </a:r>
          </a:p>
          <a:p>
            <a:pPr marL="743099" lvl="1" indent="-285807">
              <a:buClr>
                <a:schemeClr val="accent1"/>
              </a:buClr>
              <a:buFont typeface="Wingdings" pitchFamily="2" charset="2"/>
              <a:buChar char="§"/>
            </a:pPr>
            <a:r>
              <a:rPr lang="zh-CN" altLang="en-US" dirty="0">
                <a:solidFill>
                  <a:srgbClr val="FF0000"/>
                </a:solidFill>
                <a:sym typeface="Wingdings" pitchFamily="2" charset="2"/>
              </a:rPr>
              <a:t>事务级别</a:t>
            </a:r>
            <a:r>
              <a:rPr lang="zh-CN" altLang="en-US" dirty="0">
                <a:sym typeface="Wingdings" pitchFamily="2" charset="2"/>
              </a:rPr>
              <a:t>的快照隔离</a:t>
            </a:r>
          </a:p>
          <a:p>
            <a:pPr lvl="2">
              <a:buClr>
                <a:schemeClr val="accent1"/>
              </a:buClr>
              <a:buNone/>
            </a:pPr>
            <a:r>
              <a:rPr lang="zh-CN" altLang="en-US" sz="1800" dirty="0">
                <a:sym typeface="Wingdings" pitchFamily="2" charset="2"/>
              </a:rPr>
              <a:t>对应</a:t>
            </a:r>
            <a:r>
              <a:rPr lang="en-US" altLang="zh-CN" sz="1800" dirty="0" err="1">
                <a:sym typeface="Wingdings" pitchFamily="2" charset="2"/>
              </a:rPr>
              <a:t>SQLServer</a:t>
            </a:r>
            <a:r>
              <a:rPr lang="zh-CN" altLang="en-US" sz="1800" dirty="0">
                <a:sym typeface="Wingdings" pitchFamily="2" charset="2"/>
              </a:rPr>
              <a:t>“可重复读”隔离级别。</a:t>
            </a:r>
          </a:p>
          <a:p>
            <a:pPr marL="743099" lvl="1" indent="-285807">
              <a:buClr>
                <a:schemeClr val="accent1"/>
              </a:buClr>
              <a:buFont typeface="Wingdings" pitchFamily="2" charset="2"/>
              <a:buChar char="§"/>
            </a:pPr>
            <a:r>
              <a:rPr lang="zh-CN" altLang="en-US" dirty="0">
                <a:solidFill>
                  <a:srgbClr val="FF0000"/>
                </a:solidFill>
                <a:sym typeface="Wingdings" pitchFamily="2" charset="2"/>
              </a:rPr>
              <a:t>语句级别</a:t>
            </a:r>
            <a:r>
              <a:rPr lang="zh-CN" altLang="en-US" dirty="0">
                <a:sym typeface="Wingdings" pitchFamily="2" charset="2"/>
              </a:rPr>
              <a:t>的快照隔离</a:t>
            </a:r>
          </a:p>
          <a:p>
            <a:pPr lvl="1">
              <a:buClr>
                <a:schemeClr val="accent1"/>
              </a:buClr>
              <a:buNone/>
            </a:pPr>
            <a:r>
              <a:rPr lang="en-US" altLang="zh-CN" dirty="0">
                <a:sym typeface="Wingdings" pitchFamily="2" charset="2"/>
              </a:rPr>
              <a:t>	</a:t>
            </a:r>
            <a:r>
              <a:rPr lang="zh-CN" altLang="en-US" dirty="0">
                <a:sym typeface="Wingdings" pitchFamily="2" charset="2"/>
              </a:rPr>
              <a:t>对应</a:t>
            </a:r>
            <a:r>
              <a:rPr lang="en-US" altLang="zh-CN" dirty="0" err="1">
                <a:sym typeface="Wingdings" pitchFamily="2" charset="2"/>
              </a:rPr>
              <a:t>SQLServer</a:t>
            </a:r>
            <a:r>
              <a:rPr lang="zh-CN" altLang="en-US" dirty="0">
                <a:sym typeface="Wingdings" pitchFamily="2" charset="2"/>
              </a:rPr>
              <a:t>“已提交读”隔离级别。</a:t>
            </a:r>
          </a:p>
          <a:p>
            <a:pPr marL="285807" lvl="1" indent="-285807">
              <a:spcBef>
                <a:spcPts val="600"/>
              </a:spcBef>
              <a:spcAft>
                <a:spcPts val="600"/>
              </a:spcAft>
              <a:buClr>
                <a:schemeClr val="accent1"/>
              </a:buClr>
              <a:buFont typeface="Wingdings" pitchFamily="2" charset="2"/>
              <a:buChar char="§"/>
            </a:pPr>
            <a:r>
              <a:rPr lang="zh-CN" altLang="en-US" dirty="0">
                <a:sym typeface="Wingdings" pitchFamily="2" charset="2"/>
              </a:rPr>
              <a:t>历史表</a:t>
            </a:r>
          </a:p>
          <a:p>
            <a:pPr marL="743099" lvl="1" indent="-285807">
              <a:buClr>
                <a:schemeClr val="accent1"/>
              </a:buClr>
              <a:buFont typeface="Wingdings" pitchFamily="2" charset="2"/>
              <a:buChar char="§"/>
            </a:pPr>
            <a:r>
              <a:rPr lang="zh-CN" altLang="en-US" dirty="0">
                <a:sym typeface="Wingdings" pitchFamily="2" charset="2"/>
              </a:rPr>
              <a:t>使</a:t>
            </a:r>
            <a:r>
              <a:rPr lang="en-US" altLang="zh-CN" dirty="0">
                <a:sym typeface="Wingdings" pitchFamily="2" charset="2"/>
              </a:rPr>
              <a:t>SAP</a:t>
            </a:r>
            <a:r>
              <a:rPr lang="zh-CN" altLang="en-US" dirty="0">
                <a:sym typeface="Wingdings" pitchFamily="2" charset="2"/>
              </a:rPr>
              <a:t>应用程序可以执行“时间旅行查询”，得到过去任何一个时间点的一致性视图，如业务数据的审计</a:t>
            </a:r>
            <a:endParaRPr lang="en-US" dirty="0">
              <a:sym typeface="Wingdings" pitchFamily="2" charset="2"/>
            </a:endParaRPr>
          </a:p>
        </p:txBody>
      </p:sp>
    </p:spTree>
    <p:extLst>
      <p:ext uri="{BB962C8B-B14F-4D97-AF65-F5344CB8AC3E}">
        <p14:creationId xmlns:p14="http://schemas.microsoft.com/office/powerpoint/2010/main" val="29703921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1"/>
          <p:cNvSpPr>
            <a:spLocks noGrp="1" noChangeArrowheads="1"/>
          </p:cNvSpPr>
          <p:nvPr>
            <p:ph type="title"/>
          </p:nvPr>
        </p:nvSpPr>
        <p:spPr/>
        <p:txBody>
          <a:bodyPr/>
          <a:lstStyle/>
          <a:p>
            <a:pPr eaLnBrk="1" hangingPunct="1"/>
            <a:r>
              <a:rPr lang="de-DE" dirty="0"/>
              <a:t>MVCC: </a:t>
            </a:r>
            <a:r>
              <a:rPr lang="de-DE" b="1" dirty="0"/>
              <a:t>Multi Version Concurrency Control</a:t>
            </a:r>
            <a:r>
              <a:rPr lang="en-US" dirty="0"/>
              <a:t> </a:t>
            </a:r>
          </a:p>
        </p:txBody>
      </p:sp>
      <p:sp>
        <p:nvSpPr>
          <p:cNvPr id="13315" name="Line 2"/>
          <p:cNvSpPr>
            <a:spLocks noChangeShapeType="1"/>
          </p:cNvSpPr>
          <p:nvPr/>
        </p:nvSpPr>
        <p:spPr bwMode="auto">
          <a:xfrm>
            <a:off x="559543" y="1938775"/>
            <a:ext cx="7192104" cy="20286"/>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16" name="Line 3"/>
          <p:cNvSpPr>
            <a:spLocks noChangeShapeType="1"/>
          </p:cNvSpPr>
          <p:nvPr/>
        </p:nvSpPr>
        <p:spPr bwMode="auto">
          <a:xfrm flipV="1">
            <a:off x="798994" y="3404043"/>
            <a:ext cx="11157884" cy="52565"/>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17" name="Rectangle 5"/>
          <p:cNvSpPr>
            <a:spLocks noChangeArrowheads="1"/>
          </p:cNvSpPr>
          <p:nvPr/>
        </p:nvSpPr>
        <p:spPr bwMode="auto">
          <a:xfrm>
            <a:off x="3168229" y="1280457"/>
            <a:ext cx="3321761" cy="1095590"/>
          </a:xfrm>
          <a:prstGeom prst="rect">
            <a:avLst/>
          </a:prstGeom>
          <a:solidFill>
            <a:srgbClr val="B5CCCC"/>
          </a:solidFill>
          <a:ln w="12700">
            <a:solidFill>
              <a:schemeClr val="tx1"/>
            </a:solidFill>
            <a:miter lim="800000"/>
            <a:headEnd/>
            <a:tailEnd/>
          </a:ln>
        </p:spPr>
        <p:txBody>
          <a:bodyPr wrap="square" lIns="109634" tIns="54817" rIns="109634" bIns="54817">
            <a:spAutoFit/>
          </a:bodyPr>
          <a:lstStyle/>
          <a:p>
            <a:pPr defTabSz="907313" eaLnBrk="0" hangingPunct="0"/>
            <a:r>
              <a:rPr lang="en-US" sz="1600" b="1" dirty="0">
                <a:latin typeface="Courier New" pitchFamily="49" charset="0"/>
              </a:rPr>
              <a:t>update personal</a:t>
            </a:r>
          </a:p>
          <a:p>
            <a:pPr defTabSz="907313" eaLnBrk="0" hangingPunct="0"/>
            <a:r>
              <a:rPr lang="en-US" sz="1600" b="1" dirty="0">
                <a:latin typeface="Courier New" pitchFamily="49" charset="0"/>
              </a:rPr>
              <a:t>set name  = ‘Jones'</a:t>
            </a:r>
          </a:p>
          <a:p>
            <a:pPr defTabSz="907313" eaLnBrk="0" hangingPunct="0"/>
            <a:r>
              <a:rPr lang="en-US" sz="1600" b="1" dirty="0">
                <a:latin typeface="Courier New" pitchFamily="49" charset="0"/>
              </a:rPr>
              <a:t>where </a:t>
            </a:r>
            <a:r>
              <a:rPr lang="en-US" sz="1600" b="1" dirty="0" err="1">
                <a:latin typeface="Courier New" pitchFamily="49" charset="0"/>
              </a:rPr>
              <a:t>userid</a:t>
            </a:r>
            <a:r>
              <a:rPr lang="en-US" sz="1600" b="1" dirty="0">
                <a:latin typeface="Courier New" pitchFamily="49" charset="0"/>
              </a:rPr>
              <a:t> = '4711'and name  = 'McEwen'</a:t>
            </a:r>
          </a:p>
        </p:txBody>
      </p:sp>
      <p:sp>
        <p:nvSpPr>
          <p:cNvPr id="13320" name="Line 8"/>
          <p:cNvSpPr>
            <a:spLocks noChangeShapeType="1"/>
          </p:cNvSpPr>
          <p:nvPr/>
        </p:nvSpPr>
        <p:spPr bwMode="auto">
          <a:xfrm>
            <a:off x="561063" y="1695877"/>
            <a:ext cx="0" cy="457306"/>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21" name="Line 9"/>
          <p:cNvSpPr>
            <a:spLocks noChangeShapeType="1"/>
          </p:cNvSpPr>
          <p:nvPr/>
        </p:nvSpPr>
        <p:spPr bwMode="auto">
          <a:xfrm>
            <a:off x="7754296" y="1664338"/>
            <a:ext cx="0" cy="457306"/>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22" name="Line 10"/>
          <p:cNvSpPr>
            <a:spLocks noChangeShapeType="1"/>
          </p:cNvSpPr>
          <p:nvPr/>
        </p:nvSpPr>
        <p:spPr bwMode="auto">
          <a:xfrm>
            <a:off x="784983" y="3267378"/>
            <a:ext cx="14350" cy="433297"/>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23" name="Line 11"/>
          <p:cNvSpPr>
            <a:spLocks noChangeShapeType="1"/>
          </p:cNvSpPr>
          <p:nvPr/>
        </p:nvSpPr>
        <p:spPr bwMode="auto">
          <a:xfrm>
            <a:off x="11932711" y="3148754"/>
            <a:ext cx="0" cy="457306"/>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26" name="Rectangle 16"/>
          <p:cNvSpPr>
            <a:spLocks noChangeArrowheads="1"/>
          </p:cNvSpPr>
          <p:nvPr/>
        </p:nvSpPr>
        <p:spPr bwMode="auto">
          <a:xfrm>
            <a:off x="8689841" y="2728353"/>
            <a:ext cx="2976808" cy="743122"/>
          </a:xfrm>
          <a:prstGeom prst="rect">
            <a:avLst/>
          </a:prstGeom>
          <a:solidFill>
            <a:srgbClr val="B5CCCC"/>
          </a:solidFill>
          <a:ln w="12700">
            <a:solidFill>
              <a:schemeClr val="tx1"/>
            </a:solidFill>
            <a:miter lim="800000"/>
            <a:headEnd/>
            <a:tailEnd/>
          </a:ln>
        </p:spPr>
        <p:txBody>
          <a:bodyPr wrap="none" lIns="109634" tIns="54817" rIns="109634" bIns="54817"/>
          <a:lstStyle/>
          <a:p>
            <a:pPr defTabSz="907313" eaLnBrk="0" hangingPunct="0"/>
            <a:r>
              <a:rPr lang="en-US" sz="1400" b="1" dirty="0">
                <a:latin typeface="Courier New" pitchFamily="49" charset="0"/>
              </a:rPr>
              <a:t>select *</a:t>
            </a:r>
          </a:p>
          <a:p>
            <a:pPr defTabSz="907313" eaLnBrk="0" hangingPunct="0"/>
            <a:r>
              <a:rPr lang="en-US" sz="1400" b="1" dirty="0">
                <a:latin typeface="Courier New" pitchFamily="49" charset="0"/>
              </a:rPr>
              <a:t>from personal</a:t>
            </a:r>
          </a:p>
          <a:p>
            <a:pPr defTabSz="907313" eaLnBrk="0" hangingPunct="0"/>
            <a:r>
              <a:rPr lang="en-US" sz="1400" b="1" dirty="0">
                <a:latin typeface="Courier New" pitchFamily="49" charset="0"/>
              </a:rPr>
              <a:t>where name like 'M%'</a:t>
            </a:r>
          </a:p>
        </p:txBody>
      </p:sp>
      <p:sp>
        <p:nvSpPr>
          <p:cNvPr id="13327" name="Rectangle 17"/>
          <p:cNvSpPr>
            <a:spLocks noChangeArrowheads="1"/>
          </p:cNvSpPr>
          <p:nvPr/>
        </p:nvSpPr>
        <p:spPr bwMode="auto">
          <a:xfrm>
            <a:off x="8689841" y="3446069"/>
            <a:ext cx="2976808" cy="349331"/>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2000" b="1" dirty="0"/>
              <a:t>PNR	      NAME</a:t>
            </a:r>
          </a:p>
        </p:txBody>
      </p:sp>
      <p:sp>
        <p:nvSpPr>
          <p:cNvPr id="13328" name="Rectangle 19"/>
          <p:cNvSpPr>
            <a:spLocks noChangeArrowheads="1"/>
          </p:cNvSpPr>
          <p:nvPr/>
        </p:nvSpPr>
        <p:spPr bwMode="auto">
          <a:xfrm>
            <a:off x="238456" y="1222693"/>
            <a:ext cx="535598"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b="1" dirty="0"/>
              <a:t>T1</a:t>
            </a:r>
          </a:p>
        </p:txBody>
      </p:sp>
      <p:sp>
        <p:nvSpPr>
          <p:cNvPr id="13329" name="Rectangle 20"/>
          <p:cNvSpPr>
            <a:spLocks noChangeArrowheads="1"/>
          </p:cNvSpPr>
          <p:nvPr/>
        </p:nvSpPr>
        <p:spPr bwMode="auto">
          <a:xfrm>
            <a:off x="196398" y="3306309"/>
            <a:ext cx="535598"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b="1" dirty="0"/>
              <a:t>T2</a:t>
            </a:r>
          </a:p>
        </p:txBody>
      </p:sp>
      <p:sp>
        <p:nvSpPr>
          <p:cNvPr id="13330" name="Rectangle 14"/>
          <p:cNvSpPr>
            <a:spLocks noChangeArrowheads="1"/>
          </p:cNvSpPr>
          <p:nvPr/>
        </p:nvSpPr>
        <p:spPr bwMode="auto">
          <a:xfrm>
            <a:off x="6724135" y="2300997"/>
            <a:ext cx="4240138"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dirty="0"/>
              <a:t>MVCC transaction level Snapshot</a:t>
            </a:r>
          </a:p>
        </p:txBody>
      </p:sp>
      <p:sp>
        <p:nvSpPr>
          <p:cNvPr id="13331" name="Rectangle 18"/>
          <p:cNvSpPr>
            <a:spLocks noChangeArrowheads="1"/>
          </p:cNvSpPr>
          <p:nvPr/>
        </p:nvSpPr>
        <p:spPr bwMode="auto">
          <a:xfrm>
            <a:off x="8689841" y="3792225"/>
            <a:ext cx="2976808" cy="593862"/>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1800" dirty="0"/>
              <a:t>4711	      McEwen </a:t>
            </a:r>
          </a:p>
          <a:p>
            <a:pPr defTabSz="907313" eaLnBrk="0" hangingPunct="0"/>
            <a:r>
              <a:rPr lang="en-US" sz="1800" dirty="0"/>
              <a:t>5200	      Miller</a:t>
            </a:r>
          </a:p>
        </p:txBody>
      </p:sp>
      <p:sp>
        <p:nvSpPr>
          <p:cNvPr id="21" name="Rectangle 20"/>
          <p:cNvSpPr>
            <a:spLocks noChangeArrowheads="1"/>
          </p:cNvSpPr>
          <p:nvPr/>
        </p:nvSpPr>
        <p:spPr bwMode="auto">
          <a:xfrm>
            <a:off x="1246265" y="3647973"/>
            <a:ext cx="1341459"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dirty="0"/>
              <a:t>Version n</a:t>
            </a:r>
          </a:p>
        </p:txBody>
      </p:sp>
      <p:sp>
        <p:nvSpPr>
          <p:cNvPr id="28" name="Rectangle 14"/>
          <p:cNvSpPr>
            <a:spLocks noChangeArrowheads="1"/>
          </p:cNvSpPr>
          <p:nvPr/>
        </p:nvSpPr>
        <p:spPr bwMode="auto">
          <a:xfrm>
            <a:off x="6597847" y="4531978"/>
            <a:ext cx="4107088"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dirty="0"/>
              <a:t>MVCC statement level Snapshot</a:t>
            </a:r>
          </a:p>
        </p:txBody>
      </p:sp>
      <p:sp>
        <p:nvSpPr>
          <p:cNvPr id="29" name="Rectangle 20"/>
          <p:cNvSpPr>
            <a:spLocks noChangeArrowheads="1"/>
          </p:cNvSpPr>
          <p:nvPr/>
        </p:nvSpPr>
        <p:spPr bwMode="auto">
          <a:xfrm>
            <a:off x="7173775" y="1193764"/>
            <a:ext cx="1178403"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b="1" dirty="0"/>
              <a:t>commit</a:t>
            </a:r>
          </a:p>
        </p:txBody>
      </p:sp>
      <p:sp>
        <p:nvSpPr>
          <p:cNvPr id="30" name="Rectangle 16"/>
          <p:cNvSpPr>
            <a:spLocks noChangeArrowheads="1"/>
          </p:cNvSpPr>
          <p:nvPr/>
        </p:nvSpPr>
        <p:spPr bwMode="auto">
          <a:xfrm>
            <a:off x="1253838" y="2723102"/>
            <a:ext cx="2976808" cy="743122"/>
          </a:xfrm>
          <a:prstGeom prst="rect">
            <a:avLst/>
          </a:prstGeom>
          <a:solidFill>
            <a:srgbClr val="B5CCCC"/>
          </a:solidFill>
          <a:ln w="12700">
            <a:solidFill>
              <a:schemeClr val="tx1"/>
            </a:solidFill>
            <a:miter lim="800000"/>
            <a:headEnd/>
            <a:tailEnd/>
          </a:ln>
        </p:spPr>
        <p:txBody>
          <a:bodyPr wrap="none" lIns="109634" tIns="54817" rIns="109634" bIns="54817"/>
          <a:lstStyle/>
          <a:p>
            <a:pPr defTabSz="907313" eaLnBrk="0" hangingPunct="0"/>
            <a:r>
              <a:rPr lang="en-US" sz="1400" b="1" dirty="0">
                <a:latin typeface="Courier New" pitchFamily="49" charset="0"/>
              </a:rPr>
              <a:t>select *</a:t>
            </a:r>
          </a:p>
          <a:p>
            <a:pPr defTabSz="907313" eaLnBrk="0" hangingPunct="0"/>
            <a:r>
              <a:rPr lang="en-US" sz="1400" b="1" dirty="0">
                <a:latin typeface="Courier New" pitchFamily="49" charset="0"/>
              </a:rPr>
              <a:t>from personal</a:t>
            </a:r>
          </a:p>
          <a:p>
            <a:pPr defTabSz="907313" eaLnBrk="0" hangingPunct="0"/>
            <a:r>
              <a:rPr lang="en-US" sz="1400" b="1" dirty="0">
                <a:latin typeface="Courier New" pitchFamily="49" charset="0"/>
              </a:rPr>
              <a:t>where name like 'M%'</a:t>
            </a:r>
          </a:p>
        </p:txBody>
      </p:sp>
      <p:sp>
        <p:nvSpPr>
          <p:cNvPr id="31" name="Rectangle 17"/>
          <p:cNvSpPr>
            <a:spLocks noChangeArrowheads="1"/>
          </p:cNvSpPr>
          <p:nvPr/>
        </p:nvSpPr>
        <p:spPr bwMode="auto">
          <a:xfrm>
            <a:off x="1253838" y="3440818"/>
            <a:ext cx="2976808" cy="349331"/>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2000" b="1" dirty="0"/>
              <a:t>PNR	      NAME</a:t>
            </a:r>
          </a:p>
        </p:txBody>
      </p:sp>
      <p:sp>
        <p:nvSpPr>
          <p:cNvPr id="34" name="Line 11"/>
          <p:cNvSpPr>
            <a:spLocks noChangeShapeType="1"/>
          </p:cNvSpPr>
          <p:nvPr/>
        </p:nvSpPr>
        <p:spPr bwMode="auto">
          <a:xfrm>
            <a:off x="11939726" y="5526910"/>
            <a:ext cx="0" cy="457306"/>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35" name="Rectangle 20"/>
          <p:cNvSpPr>
            <a:spLocks noChangeArrowheads="1"/>
          </p:cNvSpPr>
          <p:nvPr/>
        </p:nvSpPr>
        <p:spPr bwMode="auto">
          <a:xfrm>
            <a:off x="16630" y="5684465"/>
            <a:ext cx="535598" cy="433870"/>
          </a:xfrm>
          <a:prstGeom prst="rect">
            <a:avLst/>
          </a:prstGeom>
          <a:noFill/>
          <a:ln w="9525">
            <a:noFill/>
            <a:miter lim="800000"/>
            <a:headEnd/>
            <a:tailEnd/>
          </a:ln>
        </p:spPr>
        <p:txBody>
          <a:bodyPr wrap="none" lIns="109634" tIns="54817" rIns="109634" bIns="54817">
            <a:spAutoFit/>
          </a:bodyPr>
          <a:lstStyle/>
          <a:p>
            <a:pPr defTabSz="907313" eaLnBrk="0" hangingPunct="0"/>
            <a:r>
              <a:rPr lang="en-US" b="1" dirty="0"/>
              <a:t>T3</a:t>
            </a:r>
          </a:p>
        </p:txBody>
      </p:sp>
      <p:sp>
        <p:nvSpPr>
          <p:cNvPr id="13319" name="Rectangle 7"/>
          <p:cNvSpPr>
            <a:spLocks noChangeArrowheads="1"/>
          </p:cNvSpPr>
          <p:nvPr/>
        </p:nvSpPr>
        <p:spPr bwMode="auto">
          <a:xfrm>
            <a:off x="8620265" y="4975098"/>
            <a:ext cx="2976808" cy="743122"/>
          </a:xfrm>
          <a:prstGeom prst="rect">
            <a:avLst/>
          </a:prstGeom>
          <a:solidFill>
            <a:srgbClr val="B5CCCC"/>
          </a:solidFill>
          <a:ln w="12700">
            <a:solidFill>
              <a:schemeClr val="tx1"/>
            </a:solidFill>
            <a:miter lim="800000"/>
            <a:headEnd/>
            <a:tailEnd/>
          </a:ln>
        </p:spPr>
        <p:txBody>
          <a:bodyPr wrap="none" lIns="109634" tIns="54817" rIns="109634" bIns="54817"/>
          <a:lstStyle/>
          <a:p>
            <a:pPr defTabSz="907313" eaLnBrk="0" hangingPunct="0"/>
            <a:r>
              <a:rPr lang="en-US" sz="1400" b="1" dirty="0">
                <a:latin typeface="Courier New" pitchFamily="49" charset="0"/>
              </a:rPr>
              <a:t>select *</a:t>
            </a:r>
          </a:p>
          <a:p>
            <a:pPr defTabSz="907313" eaLnBrk="0" hangingPunct="0"/>
            <a:r>
              <a:rPr lang="en-US" sz="1400" b="1" dirty="0">
                <a:latin typeface="Courier New" pitchFamily="49" charset="0"/>
              </a:rPr>
              <a:t>from personal</a:t>
            </a:r>
          </a:p>
          <a:p>
            <a:pPr defTabSz="907313" eaLnBrk="0" hangingPunct="0"/>
            <a:r>
              <a:rPr lang="en-US" sz="1400" b="1" dirty="0">
                <a:latin typeface="Courier New" pitchFamily="49" charset="0"/>
              </a:rPr>
              <a:t>where name like 'M%'</a:t>
            </a:r>
          </a:p>
        </p:txBody>
      </p:sp>
      <p:sp>
        <p:nvSpPr>
          <p:cNvPr id="13332" name="Rectangle 13"/>
          <p:cNvSpPr>
            <a:spLocks noChangeArrowheads="1"/>
          </p:cNvSpPr>
          <p:nvPr/>
        </p:nvSpPr>
        <p:spPr bwMode="auto">
          <a:xfrm>
            <a:off x="8613914" y="6040556"/>
            <a:ext cx="2985277" cy="349331"/>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1800" dirty="0"/>
              <a:t> 5200	      Miller</a:t>
            </a:r>
          </a:p>
        </p:txBody>
      </p:sp>
      <p:sp>
        <p:nvSpPr>
          <p:cNvPr id="39" name="Line 3"/>
          <p:cNvSpPr>
            <a:spLocks noChangeShapeType="1"/>
          </p:cNvSpPr>
          <p:nvPr/>
        </p:nvSpPr>
        <p:spPr bwMode="auto">
          <a:xfrm flipV="1">
            <a:off x="806003" y="5761173"/>
            <a:ext cx="11157884" cy="52565"/>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40" name="Line 10"/>
          <p:cNvSpPr>
            <a:spLocks noChangeShapeType="1"/>
          </p:cNvSpPr>
          <p:nvPr/>
        </p:nvSpPr>
        <p:spPr bwMode="auto">
          <a:xfrm>
            <a:off x="777981" y="5613997"/>
            <a:ext cx="14350" cy="433297"/>
          </a:xfrm>
          <a:prstGeom prst="line">
            <a:avLst/>
          </a:prstGeom>
          <a:noFill/>
          <a:ln w="12700">
            <a:solidFill>
              <a:schemeClr val="tx1"/>
            </a:solidFill>
            <a:round/>
            <a:headEnd type="none" w="sm" len="sm"/>
            <a:tailEnd type="none" w="sm" len="sm"/>
          </a:ln>
        </p:spPr>
        <p:txBody>
          <a:bodyPr wrap="none" lIns="108878" tIns="54439" rIns="108878" bIns="54439" anchor="ctr"/>
          <a:lstStyle/>
          <a:p>
            <a:endParaRPr lang="de-DE"/>
          </a:p>
        </p:txBody>
      </p:sp>
      <p:sp>
        <p:nvSpPr>
          <p:cNvPr id="13324" name="Rectangle 12"/>
          <p:cNvSpPr>
            <a:spLocks noChangeArrowheads="1"/>
          </p:cNvSpPr>
          <p:nvPr/>
        </p:nvSpPr>
        <p:spPr bwMode="auto">
          <a:xfrm>
            <a:off x="8620265" y="5692814"/>
            <a:ext cx="2976808" cy="349331"/>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2000" b="1" dirty="0"/>
              <a:t>PNR	      NAME</a:t>
            </a:r>
          </a:p>
        </p:txBody>
      </p:sp>
      <p:sp>
        <p:nvSpPr>
          <p:cNvPr id="36" name="Rectangle 16"/>
          <p:cNvSpPr>
            <a:spLocks noChangeArrowheads="1"/>
          </p:cNvSpPr>
          <p:nvPr/>
        </p:nvSpPr>
        <p:spPr bwMode="auto">
          <a:xfrm>
            <a:off x="1232819" y="4733323"/>
            <a:ext cx="2976808" cy="743122"/>
          </a:xfrm>
          <a:prstGeom prst="rect">
            <a:avLst/>
          </a:prstGeom>
          <a:solidFill>
            <a:srgbClr val="B5CCCC"/>
          </a:solidFill>
          <a:ln w="12700">
            <a:solidFill>
              <a:schemeClr val="tx1"/>
            </a:solidFill>
            <a:miter lim="800000"/>
            <a:headEnd/>
            <a:tailEnd/>
          </a:ln>
        </p:spPr>
        <p:txBody>
          <a:bodyPr wrap="none" lIns="109634" tIns="54817" rIns="109634" bIns="54817"/>
          <a:lstStyle/>
          <a:p>
            <a:pPr defTabSz="907313" eaLnBrk="0" hangingPunct="0"/>
            <a:r>
              <a:rPr lang="en-US" sz="1400" b="1" dirty="0">
                <a:latin typeface="Courier New" pitchFamily="49" charset="0"/>
              </a:rPr>
              <a:t>select *</a:t>
            </a:r>
          </a:p>
          <a:p>
            <a:pPr defTabSz="907313" eaLnBrk="0" hangingPunct="0"/>
            <a:r>
              <a:rPr lang="en-US" sz="1400" b="1" dirty="0">
                <a:latin typeface="Courier New" pitchFamily="49" charset="0"/>
              </a:rPr>
              <a:t>from personal</a:t>
            </a:r>
          </a:p>
          <a:p>
            <a:pPr defTabSz="907313" eaLnBrk="0" hangingPunct="0"/>
            <a:r>
              <a:rPr lang="en-US" sz="1400" b="1" dirty="0">
                <a:latin typeface="Courier New" pitchFamily="49" charset="0"/>
              </a:rPr>
              <a:t>where name like 'M%'</a:t>
            </a:r>
          </a:p>
        </p:txBody>
      </p:sp>
      <p:sp>
        <p:nvSpPr>
          <p:cNvPr id="37" name="Rectangle 17"/>
          <p:cNvSpPr>
            <a:spLocks noChangeArrowheads="1"/>
          </p:cNvSpPr>
          <p:nvPr/>
        </p:nvSpPr>
        <p:spPr bwMode="auto">
          <a:xfrm>
            <a:off x="1232819" y="5451039"/>
            <a:ext cx="2976808" cy="349331"/>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2000" b="1" dirty="0"/>
              <a:t>PNR	      NAME</a:t>
            </a:r>
          </a:p>
        </p:txBody>
      </p:sp>
      <p:sp>
        <p:nvSpPr>
          <p:cNvPr id="41" name="Rectangle 18"/>
          <p:cNvSpPr>
            <a:spLocks noChangeArrowheads="1"/>
          </p:cNvSpPr>
          <p:nvPr/>
        </p:nvSpPr>
        <p:spPr bwMode="auto">
          <a:xfrm>
            <a:off x="1253587" y="3797481"/>
            <a:ext cx="2976808" cy="593862"/>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1800" dirty="0"/>
              <a:t>4711	      McEwen </a:t>
            </a:r>
          </a:p>
          <a:p>
            <a:pPr defTabSz="907313" eaLnBrk="0" hangingPunct="0"/>
            <a:r>
              <a:rPr lang="en-US" sz="1800" dirty="0"/>
              <a:t>5200	      Miller</a:t>
            </a:r>
          </a:p>
        </p:txBody>
      </p:sp>
      <p:sp>
        <p:nvSpPr>
          <p:cNvPr id="42" name="Rectangle 18"/>
          <p:cNvSpPr>
            <a:spLocks noChangeArrowheads="1"/>
          </p:cNvSpPr>
          <p:nvPr/>
        </p:nvSpPr>
        <p:spPr bwMode="auto">
          <a:xfrm>
            <a:off x="1232568" y="5807702"/>
            <a:ext cx="2976808" cy="593862"/>
          </a:xfrm>
          <a:prstGeom prst="rect">
            <a:avLst/>
          </a:prstGeom>
          <a:solidFill>
            <a:schemeClr val="accent1"/>
          </a:solidFill>
          <a:ln w="12700">
            <a:solidFill>
              <a:schemeClr val="tx1"/>
            </a:solidFill>
            <a:miter lim="800000"/>
            <a:headEnd/>
            <a:tailEnd/>
          </a:ln>
        </p:spPr>
        <p:txBody>
          <a:bodyPr wrap="none" lIns="109634" tIns="54817" rIns="109634" bIns="54817"/>
          <a:lstStyle/>
          <a:p>
            <a:pPr defTabSz="907313" eaLnBrk="0" hangingPunct="0"/>
            <a:r>
              <a:rPr lang="en-US" sz="1800" dirty="0"/>
              <a:t>4711	      McEwen </a:t>
            </a:r>
          </a:p>
          <a:p>
            <a:pPr defTabSz="907313" eaLnBrk="0" hangingPunct="0"/>
            <a:r>
              <a:rPr lang="en-US" sz="1800" dirty="0"/>
              <a:t>5200	      Miller</a:t>
            </a:r>
          </a:p>
        </p:txBody>
      </p:sp>
      <p:sp>
        <p:nvSpPr>
          <p:cNvPr id="43" name="Fußzeilenplatzhalter 3"/>
          <p:cNvSpPr txBox="1">
            <a:spLocks/>
          </p:cNvSpPr>
          <p:nvPr/>
        </p:nvSpPr>
        <p:spPr>
          <a:xfrm>
            <a:off x="203253" y="6697626"/>
            <a:ext cx="1105188" cy="161962"/>
          </a:xfrm>
          <a:prstGeom prst="rect">
            <a:avLst/>
          </a:prstGeom>
          <a:noFill/>
        </p:spPr>
        <p:txBody>
          <a:bodyPr lIns="108878" tIns="54439" rIns="108878" bIns="54439"/>
          <a:lstStyle/>
          <a:p>
            <a:pPr algn="ctr" fontAlgn="base">
              <a:spcBef>
                <a:spcPct val="0"/>
              </a:spcBef>
              <a:spcAft>
                <a:spcPct val="0"/>
              </a:spcAft>
              <a:buClr>
                <a:schemeClr val="accent1"/>
              </a:buClr>
              <a:buSzPct val="80000"/>
              <a:defRPr/>
            </a:pPr>
            <a:r>
              <a:rPr lang="en-US" sz="800">
                <a:latin typeface="Arial" charset="0"/>
                <a:ea typeface="Arial Unicode MS" pitchFamily="34" charset="-128"/>
                <a:cs typeface="Arial Unicode MS" pitchFamily="34" charset="-128"/>
              </a:rPr>
              <a:t>© SAP AG 2011</a:t>
            </a:r>
          </a:p>
          <a:p>
            <a:pPr algn="ctr" fontAlgn="base">
              <a:spcBef>
                <a:spcPct val="0"/>
              </a:spcBef>
              <a:spcAft>
                <a:spcPct val="0"/>
              </a:spcAft>
              <a:buClr>
                <a:schemeClr val="accent1"/>
              </a:buClr>
              <a:buSzPct val="80000"/>
              <a:defRPr/>
            </a:pPr>
            <a:endParaRPr lang="de-DE" sz="800" dirty="0">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59869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SAP HANA </a:t>
            </a:r>
            <a:r>
              <a:rPr lang="zh-CN" altLang="en-US" dirty="0">
                <a:latin typeface="微软雅黑" panose="020B0503020204020204" pitchFamily="34" charset="-122"/>
                <a:ea typeface="微软雅黑" panose="020B0503020204020204" pitchFamily="34" charset="-122"/>
              </a:rPr>
              <a:t>数据中心具备的能力</a:t>
            </a:r>
            <a:endParaRPr lang="en-US" dirty="0">
              <a:latin typeface="微软雅黑" panose="020B0503020204020204" pitchFamily="34" charset="-122"/>
              <a:ea typeface="微软雅黑" panose="020B0503020204020204" pitchFamily="34" charset="-122"/>
            </a:endParaRPr>
          </a:p>
        </p:txBody>
      </p:sp>
      <p:sp>
        <p:nvSpPr>
          <p:cNvPr id="14" name="Text Placeholder 5"/>
          <p:cNvSpPr txBox="1">
            <a:spLocks/>
          </p:cNvSpPr>
          <p:nvPr/>
        </p:nvSpPr>
        <p:spPr bwMode="gray">
          <a:xfrm>
            <a:off x="8928329" y="2490635"/>
            <a:ext cx="2098142" cy="3246331"/>
          </a:xfrm>
          <a:prstGeom prst="rect">
            <a:avLst/>
          </a:prstGeom>
          <a:solidFill>
            <a:schemeClr val="accent4">
              <a:lumMod val="40000"/>
              <a:lumOff val="60000"/>
            </a:schemeClr>
          </a:solidFill>
          <a:ln w="38100">
            <a:solidFill>
              <a:schemeClr val="bg1"/>
            </a:solidFill>
            <a:miter lim="800000"/>
            <a:headEnd/>
            <a:tailEnd/>
          </a:ln>
        </p:spPr>
        <p:txBody>
          <a:bodyPr vert="horz" wrap="square" lIns="107163" tIns="107163" rIns="0" bIns="107163" numCol="1" rtlCol="0" anchor="t" anchorCtr="0" compatLnSpc="1">
            <a:prstTxWarp prst="textNoShape">
              <a:avLst/>
            </a:prstTxWarp>
            <a:noAutofit/>
          </a:bodyPr>
          <a:lstStyle/>
          <a:p>
            <a:pPr marL="0" lvl="2">
              <a:spcBef>
                <a:spcPts val="500"/>
              </a:spcBef>
              <a:buClr>
                <a:srgbClr val="000000"/>
              </a:buClr>
              <a:buSzPct val="100000"/>
              <a:buNone/>
              <a:defRPr/>
            </a:pPr>
            <a:r>
              <a:rPr lang="zh-CN" altLang="en-US" sz="1400" b="1" dirty="0">
                <a:solidFill>
                  <a:srgbClr val="000000"/>
                </a:solidFill>
                <a:latin typeface="微软雅黑" panose="020B0503020204020204" pitchFamily="34" charset="-122"/>
                <a:ea typeface="微软雅黑" panose="020B0503020204020204" pitchFamily="34" charset="-122"/>
              </a:rPr>
              <a:t>安全和审计</a:t>
            </a:r>
            <a:endParaRPr lang="en-US" sz="1400" b="1" dirty="0">
              <a:solidFill>
                <a:srgbClr val="000000"/>
              </a:solidFill>
              <a:latin typeface="微软雅黑" panose="020B0503020204020204" pitchFamily="34" charset="-122"/>
              <a:ea typeface="微软雅黑" panose="020B0503020204020204" pitchFamily="34" charset="-122"/>
            </a:endParaRPr>
          </a:p>
          <a:p>
            <a:pPr marL="204146" lvl="3" indent="-20414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完整的安全框架</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用户授权</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数据传输加密</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兼容安全协议</a:t>
            </a:r>
            <a:r>
              <a:rPr lang="en-US" dirty="0">
                <a:solidFill>
                  <a:srgbClr val="000000"/>
                </a:solidFill>
                <a:latin typeface="微软雅黑" panose="020B0503020204020204" pitchFamily="34" charset="-122"/>
                <a:ea typeface="微软雅黑" panose="020B0503020204020204" pitchFamily="34" charset="-122"/>
              </a:rPr>
              <a:t> (</a:t>
            </a:r>
            <a:r>
              <a:rPr lang="en-US" dirty="0" err="1">
                <a:solidFill>
                  <a:srgbClr val="000000"/>
                </a:solidFill>
                <a:latin typeface="微软雅黑" panose="020B0503020204020204" pitchFamily="34" charset="-122"/>
                <a:ea typeface="微软雅黑" panose="020B0503020204020204" pitchFamily="34" charset="-122"/>
              </a:rPr>
              <a:t>SoD</a:t>
            </a:r>
            <a:r>
              <a:rPr lang="en-US" dirty="0">
                <a:solidFill>
                  <a:srgbClr val="000000"/>
                </a:solidFill>
                <a:latin typeface="微软雅黑" panose="020B0503020204020204" pitchFamily="34" charset="-122"/>
                <a:ea typeface="微软雅黑" panose="020B0503020204020204" pitchFamily="34" charset="-122"/>
              </a:rPr>
              <a:t>, audit logging, ...)</a:t>
            </a:r>
          </a:p>
          <a:p>
            <a:pPr marL="427193" lvl="4" indent="-21359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安全的硬件及软件设置</a:t>
            </a:r>
            <a:endParaRPr lang="en-US" dirty="0">
              <a:solidFill>
                <a:srgbClr val="000000"/>
              </a:solidFill>
              <a:latin typeface="微软雅黑" panose="020B0503020204020204" pitchFamily="34" charset="-122"/>
              <a:ea typeface="微软雅黑" panose="020B0503020204020204" pitchFamily="34" charset="-122"/>
            </a:endParaRPr>
          </a:p>
          <a:p>
            <a:pPr marL="204146" lvl="3" indent="-20414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用户管理</a:t>
            </a:r>
            <a:r>
              <a:rPr lang="en-US" dirty="0">
                <a:solidFill>
                  <a:srgbClr val="000000"/>
                </a:solidFill>
                <a:latin typeface="微软雅黑" panose="020B0503020204020204" pitchFamily="34" charset="-122"/>
                <a:ea typeface="微软雅黑" panose="020B0503020204020204" pitchFamily="34" charset="-122"/>
              </a:rPr>
              <a:t>IDM</a:t>
            </a:r>
            <a:r>
              <a:rPr lang="zh-CN" altLang="en-US" dirty="0">
                <a:solidFill>
                  <a:srgbClr val="000000"/>
                </a:solidFill>
                <a:latin typeface="微软雅黑" panose="020B0503020204020204" pitchFamily="34" charset="-122"/>
                <a:ea typeface="微软雅黑" panose="020B0503020204020204" pitchFamily="34" charset="-122"/>
              </a:rPr>
              <a:t>及合规管理</a:t>
            </a:r>
            <a:r>
              <a:rPr lang="en-US" dirty="0">
                <a:solidFill>
                  <a:srgbClr val="000000"/>
                </a:solidFill>
                <a:latin typeface="微软雅黑" panose="020B0503020204020204" pitchFamily="34" charset="-122"/>
                <a:ea typeface="微软雅黑" panose="020B0503020204020204" pitchFamily="34" charset="-122"/>
              </a:rPr>
              <a:t>GRC</a:t>
            </a:r>
            <a:r>
              <a:rPr lang="zh-CN" altLang="en-US" dirty="0">
                <a:solidFill>
                  <a:srgbClr val="000000"/>
                </a:solidFill>
                <a:latin typeface="微软雅黑" panose="020B0503020204020204" pitchFamily="34" charset="-122"/>
                <a:ea typeface="微软雅黑" panose="020B0503020204020204" pitchFamily="34" charset="-122"/>
              </a:rPr>
              <a:t>集成</a:t>
            </a:r>
            <a:endParaRPr lang="en-US" dirty="0">
              <a:solidFill>
                <a:srgbClr val="000000"/>
              </a:solidFill>
              <a:latin typeface="微软雅黑" panose="020B0503020204020204" pitchFamily="34" charset="-122"/>
              <a:ea typeface="微软雅黑" panose="020B0503020204020204" pitchFamily="34" charset="-122"/>
            </a:endParaRPr>
          </a:p>
          <a:p>
            <a:pPr marL="204146" lvl="3" indent="-20414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支持第三方安全软件标准接口</a:t>
            </a:r>
            <a:endParaRPr lang="en-US" dirty="0">
              <a:solidFill>
                <a:srgbClr val="000000"/>
              </a:solidFill>
              <a:latin typeface="微软雅黑" panose="020B0503020204020204" pitchFamily="34" charset="-122"/>
              <a:ea typeface="微软雅黑" panose="020B0503020204020204" pitchFamily="34" charset="-122"/>
            </a:endParaRPr>
          </a:p>
        </p:txBody>
      </p:sp>
      <p:sp>
        <p:nvSpPr>
          <p:cNvPr id="15" name="Text Placeholder 11"/>
          <p:cNvSpPr txBox="1">
            <a:spLocks/>
          </p:cNvSpPr>
          <p:nvPr/>
        </p:nvSpPr>
        <p:spPr bwMode="gray">
          <a:xfrm>
            <a:off x="3160355" y="2479298"/>
            <a:ext cx="1866213" cy="3246331"/>
          </a:xfrm>
          <a:prstGeom prst="rect">
            <a:avLst/>
          </a:prstGeom>
          <a:solidFill>
            <a:schemeClr val="accent4">
              <a:lumMod val="40000"/>
              <a:lumOff val="60000"/>
            </a:schemeClr>
          </a:solidFill>
          <a:ln w="38100">
            <a:solidFill>
              <a:schemeClr val="bg1"/>
            </a:solidFill>
          </a:ln>
        </p:spPr>
        <p:txBody>
          <a:bodyPr vert="horz" lIns="107163" tIns="107163" rIns="42865" bIns="107163" rtlCol="0">
            <a:noAutofit/>
          </a:bodyPr>
          <a:lstStyle/>
          <a:p>
            <a:pPr marL="0" lvl="2">
              <a:spcBef>
                <a:spcPts val="500"/>
              </a:spcBef>
              <a:buClr>
                <a:srgbClr val="000000"/>
              </a:buClr>
              <a:buSzPct val="100000"/>
              <a:buNone/>
              <a:defRPr/>
            </a:pPr>
            <a:r>
              <a:rPr lang="zh-CN" altLang="en-US" sz="1400" b="1" dirty="0">
                <a:solidFill>
                  <a:srgbClr val="000000"/>
                </a:solidFill>
                <a:latin typeface="微软雅黑" panose="020B0503020204020204" pitchFamily="34" charset="-122"/>
                <a:ea typeface="微软雅黑" panose="020B0503020204020204" pitchFamily="34" charset="-122"/>
              </a:rPr>
              <a:t>高可用性</a:t>
            </a:r>
            <a:endParaRPr lang="en-US" sz="1400" b="1"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硬件故障或系统宕机时同数据中心的备份系统自动接管</a:t>
            </a:r>
            <a:endParaRPr lang="en-US"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接管类型：</a:t>
            </a:r>
            <a:r>
              <a:rPr lang="en-US" dirty="0">
                <a:solidFill>
                  <a:srgbClr val="000000"/>
                </a:solidFill>
                <a:latin typeface="微软雅黑" panose="020B0503020204020204" pitchFamily="34" charset="-122"/>
                <a:ea typeface="微软雅黑" panose="020B0503020204020204" pitchFamily="34" charset="-122"/>
              </a:rPr>
              <a:t> </a:t>
            </a:r>
          </a:p>
          <a:p>
            <a:pPr marL="425304" lvl="4" indent="-20792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存储接管</a:t>
            </a:r>
            <a:endParaRPr lang="en-US" dirty="0">
              <a:solidFill>
                <a:srgbClr val="000000"/>
              </a:solidFill>
              <a:latin typeface="微软雅黑" panose="020B0503020204020204" pitchFamily="34" charset="-122"/>
              <a:ea typeface="微软雅黑" panose="020B0503020204020204" pitchFamily="34" charset="-122"/>
            </a:endParaRPr>
          </a:p>
          <a:p>
            <a:pPr marL="425304" lvl="4" indent="-20792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镜像数据库接管</a:t>
            </a:r>
            <a:endParaRPr lang="en-US" dirty="0">
              <a:solidFill>
                <a:srgbClr val="000000"/>
              </a:solidFill>
              <a:latin typeface="微软雅黑" panose="020B0503020204020204" pitchFamily="34" charset="-122"/>
              <a:ea typeface="微软雅黑" panose="020B0503020204020204" pitchFamily="34" charset="-122"/>
            </a:endParaRPr>
          </a:p>
          <a:p>
            <a:pPr marL="425304" lvl="4" indent="-207926">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内部或外部的集群管理</a:t>
            </a:r>
            <a:endParaRPr lang="en-US" dirty="0">
              <a:solidFill>
                <a:srgbClr val="000000"/>
              </a:solidFill>
              <a:latin typeface="微软雅黑" panose="020B0503020204020204" pitchFamily="34" charset="-122"/>
              <a:ea typeface="微软雅黑" panose="020B0503020204020204" pitchFamily="34" charset="-122"/>
            </a:endParaRPr>
          </a:p>
          <a:p>
            <a:pPr marL="215487" lvl="3" indent="-215487">
              <a:spcBef>
                <a:spcPts val="500"/>
              </a:spcBef>
              <a:buClr>
                <a:srgbClr val="8AB54E">
                  <a:lumMod val="75000"/>
                </a:srgbClr>
              </a:buClr>
              <a:buSzPct val="100000"/>
              <a:buFont typeface="Wingdings" pitchFamily="2" charset="2"/>
              <a:buChar char="ü"/>
              <a:defRPr/>
            </a:pPr>
            <a:endParaRPr lang="en-US" dirty="0">
              <a:solidFill>
                <a:srgbClr val="000000"/>
              </a:solidFill>
              <a:latin typeface="微软雅黑" panose="020B0503020204020204" pitchFamily="34" charset="-122"/>
              <a:ea typeface="微软雅黑" panose="020B0503020204020204" pitchFamily="34" charset="-122"/>
            </a:endParaRPr>
          </a:p>
        </p:txBody>
      </p:sp>
      <p:sp>
        <p:nvSpPr>
          <p:cNvPr id="16" name="Text Placeholder 14"/>
          <p:cNvSpPr txBox="1">
            <a:spLocks/>
          </p:cNvSpPr>
          <p:nvPr/>
        </p:nvSpPr>
        <p:spPr bwMode="gray">
          <a:xfrm>
            <a:off x="7012477" y="2490779"/>
            <a:ext cx="1866213" cy="3246331"/>
          </a:xfrm>
          <a:prstGeom prst="rect">
            <a:avLst/>
          </a:prstGeom>
          <a:solidFill>
            <a:schemeClr val="accent4">
              <a:lumMod val="40000"/>
              <a:lumOff val="60000"/>
            </a:schemeClr>
          </a:solidFill>
          <a:ln w="38100">
            <a:solidFill>
              <a:schemeClr val="bg1"/>
            </a:solidFill>
            <a:miter lim="800000"/>
            <a:headEnd/>
            <a:tailEnd/>
          </a:ln>
        </p:spPr>
        <p:txBody>
          <a:bodyPr vert="horz" wrap="square" lIns="107163" tIns="107163" rIns="42865" bIns="42865" numCol="1" rtlCol="0" anchor="t" anchorCtr="0" compatLnSpc="1">
            <a:prstTxWarp prst="textNoShape">
              <a:avLst/>
            </a:prstTxWarp>
            <a:noAutofit/>
          </a:bodyPr>
          <a:lstStyle>
            <a:defPPr>
              <a:defRPr lang="de-DE"/>
            </a:defPPr>
            <a:lvl3pPr marL="0" lvl="2">
              <a:spcBef>
                <a:spcPts val="420"/>
              </a:spcBef>
              <a:buClr>
                <a:srgbClr val="000000"/>
              </a:buClr>
              <a:buSzPct val="100000"/>
              <a:buNone/>
              <a:defRPr sz="1200" b="1">
                <a:solidFill>
                  <a:srgbClr val="000000"/>
                </a:solidFill>
              </a:defRPr>
            </a:lvl3pPr>
            <a:lvl4pPr marL="180975" lvl="3" indent="-180975">
              <a:spcBef>
                <a:spcPts val="420"/>
              </a:spcBef>
              <a:buClr>
                <a:srgbClr val="8AB54E">
                  <a:lumMod val="75000"/>
                </a:srgbClr>
              </a:buClr>
              <a:buSzPct val="100000"/>
              <a:buFont typeface="Wingdings" pitchFamily="2" charset="2"/>
              <a:buChar char="ü"/>
              <a:defRPr>
                <a:solidFill>
                  <a:srgbClr val="000000"/>
                </a:solidFill>
              </a:defRPr>
            </a:lvl4pPr>
            <a:lvl5pPr marL="357188" lvl="4" indent="-174625">
              <a:spcBef>
                <a:spcPts val="420"/>
              </a:spcBef>
              <a:buClr>
                <a:srgbClr val="8AB54E">
                  <a:lumMod val="75000"/>
                </a:srgbClr>
              </a:buClr>
              <a:buSzPct val="100000"/>
              <a:buFont typeface="Wingdings" pitchFamily="2" charset="2"/>
              <a:buChar char="ü"/>
              <a:defRPr>
                <a:solidFill>
                  <a:srgbClr val="000000"/>
                </a:solidFill>
              </a:defRPr>
            </a:lvl5pPr>
          </a:lstStyle>
          <a:p>
            <a:pPr lvl="2"/>
            <a:r>
              <a:rPr lang="zh-CN" altLang="en-US" sz="1400" dirty="0">
                <a:latin typeface="微软雅黑" panose="020B0503020204020204" pitchFamily="34" charset="-122"/>
                <a:ea typeface="微软雅黑" panose="020B0503020204020204" pitchFamily="34" charset="-122"/>
              </a:rPr>
              <a:t>设计和配置</a:t>
            </a:r>
            <a:endParaRPr lang="en-US" sz="1400" dirty="0">
              <a:latin typeface="微软雅黑" panose="020B0503020204020204" pitchFamily="34" charset="-122"/>
              <a:ea typeface="微软雅黑" panose="020B0503020204020204" pitchFamily="34" charset="-122"/>
            </a:endParaRPr>
          </a:p>
          <a:p>
            <a:pPr lvl="3">
              <a:lnSpc>
                <a:spcPct val="90000"/>
              </a:lnSpc>
            </a:pPr>
            <a:r>
              <a:rPr lang="zh-CN" altLang="en-US" dirty="0">
                <a:latin typeface="微软雅黑" panose="020B0503020204020204" pitchFamily="34" charset="-122"/>
                <a:ea typeface="微软雅黑" panose="020B0503020204020204" pitchFamily="34" charset="-122"/>
              </a:rPr>
              <a:t>多种部署选择</a:t>
            </a:r>
            <a:endParaRPr lang="en-US" dirty="0">
              <a:latin typeface="微软雅黑" panose="020B0503020204020204" pitchFamily="34" charset="-122"/>
              <a:ea typeface="微软雅黑" panose="020B0503020204020204" pitchFamily="34" charset="-122"/>
            </a:endParaRPr>
          </a:p>
          <a:p>
            <a:pPr lvl="4">
              <a:lnSpc>
                <a:spcPct val="90000"/>
              </a:lnSpc>
            </a:pPr>
            <a:r>
              <a:rPr lang="zh-CN" altLang="en-US" dirty="0">
                <a:latin typeface="微软雅黑" panose="020B0503020204020204" pitchFamily="34" charset="-122"/>
                <a:ea typeface="微软雅黑" panose="020B0503020204020204" pitchFamily="34" charset="-122"/>
              </a:rPr>
              <a:t>多租户数据库容器</a:t>
            </a:r>
            <a:endParaRPr lang="en-US" dirty="0">
              <a:latin typeface="微软雅黑" panose="020B0503020204020204" pitchFamily="34" charset="-122"/>
              <a:ea typeface="微软雅黑" panose="020B0503020204020204" pitchFamily="34" charset="-122"/>
            </a:endParaRPr>
          </a:p>
          <a:p>
            <a:pPr lvl="4">
              <a:lnSpc>
                <a:spcPct val="90000"/>
              </a:lnSpc>
            </a:pPr>
            <a:r>
              <a:rPr lang="zh-CN" altLang="en-US" dirty="0">
                <a:latin typeface="微软雅黑" panose="020B0503020204020204" pitchFamily="34" charset="-122"/>
                <a:ea typeface="微软雅黑" panose="020B0503020204020204" pitchFamily="34" charset="-122"/>
              </a:rPr>
              <a:t>一个</a:t>
            </a:r>
            <a:r>
              <a:rPr lang="en-US" altLang="zh-CN" dirty="0">
                <a:latin typeface="微软雅黑" panose="020B0503020204020204" pitchFamily="34" charset="-122"/>
                <a:ea typeface="微软雅黑" panose="020B0503020204020204" pitchFamily="34" charset="-122"/>
              </a:rPr>
              <a:t>HANA</a:t>
            </a:r>
            <a:r>
              <a:rPr lang="zh-CN" altLang="en-US" dirty="0">
                <a:latin typeface="微软雅黑" panose="020B0503020204020204" pitchFamily="34" charset="-122"/>
                <a:ea typeface="微软雅黑" panose="020B0503020204020204" pitchFamily="34" charset="-122"/>
              </a:rPr>
              <a:t>数据库上的多实例</a:t>
            </a:r>
            <a:endParaRPr lang="en-US" dirty="0">
              <a:latin typeface="微软雅黑" panose="020B0503020204020204" pitchFamily="34" charset="-122"/>
              <a:ea typeface="微软雅黑" panose="020B0503020204020204" pitchFamily="34" charset="-122"/>
            </a:endParaRPr>
          </a:p>
          <a:p>
            <a:pPr lvl="3">
              <a:lnSpc>
                <a:spcPct val="90000"/>
              </a:lnSpc>
            </a:pPr>
            <a:r>
              <a:rPr lang="zh-CN" altLang="en-US" dirty="0">
                <a:latin typeface="微软雅黑" panose="020B0503020204020204" pitchFamily="34" charset="-122"/>
                <a:ea typeface="微软雅黑" panose="020B0503020204020204" pitchFamily="34" charset="-122"/>
              </a:rPr>
              <a:t>生产系统的虚拟化部署</a:t>
            </a:r>
            <a:endParaRPr lang="en-US" dirty="0">
              <a:latin typeface="微软雅黑" panose="020B0503020204020204" pitchFamily="34" charset="-122"/>
              <a:ea typeface="微软雅黑" panose="020B0503020204020204" pitchFamily="34" charset="-122"/>
            </a:endParaRPr>
          </a:p>
          <a:p>
            <a:pPr lvl="3">
              <a:lnSpc>
                <a:spcPct val="90000"/>
              </a:lnSpc>
            </a:pPr>
            <a:r>
              <a:rPr lang="zh-CN" altLang="en-US" dirty="0">
                <a:latin typeface="微软雅黑" panose="020B0503020204020204" pitchFamily="34" charset="-122"/>
                <a:ea typeface="微软雅黑" panose="020B0503020204020204" pitchFamily="34" charset="-122"/>
              </a:rPr>
              <a:t>定制化的数据中心集成方案</a:t>
            </a:r>
            <a:endParaRPr lang="en-US" dirty="0">
              <a:latin typeface="微软雅黑" panose="020B0503020204020204" pitchFamily="34" charset="-122"/>
              <a:ea typeface="微软雅黑" panose="020B0503020204020204" pitchFamily="34" charset="-122"/>
            </a:endParaRPr>
          </a:p>
          <a:p>
            <a:pPr lvl="3">
              <a:lnSpc>
                <a:spcPct val="90000"/>
              </a:lnSpc>
            </a:pPr>
            <a:r>
              <a:rPr lang="zh-CN" altLang="en-US" dirty="0">
                <a:latin typeface="微软雅黑" panose="020B0503020204020204" pitchFamily="34" charset="-122"/>
                <a:ea typeface="微软雅黑" panose="020B0503020204020204" pitchFamily="34" charset="-122"/>
              </a:rPr>
              <a:t>动态分层存储</a:t>
            </a:r>
            <a:endParaRPr lang="en-US" dirty="0">
              <a:latin typeface="微软雅黑" panose="020B0503020204020204" pitchFamily="34" charset="-122"/>
              <a:ea typeface="微软雅黑" panose="020B0503020204020204" pitchFamily="34" charset="-122"/>
            </a:endParaRPr>
          </a:p>
        </p:txBody>
      </p:sp>
      <p:sp>
        <p:nvSpPr>
          <p:cNvPr id="17" name="Text Placeholder 15"/>
          <p:cNvSpPr txBox="1">
            <a:spLocks/>
          </p:cNvSpPr>
          <p:nvPr/>
        </p:nvSpPr>
        <p:spPr bwMode="gray">
          <a:xfrm>
            <a:off x="1243329" y="2490779"/>
            <a:ext cx="1866213" cy="3246331"/>
          </a:xfrm>
          <a:prstGeom prst="rect">
            <a:avLst/>
          </a:prstGeom>
          <a:solidFill>
            <a:schemeClr val="accent4">
              <a:lumMod val="40000"/>
              <a:lumOff val="60000"/>
            </a:schemeClr>
          </a:solidFill>
          <a:ln w="38100">
            <a:solidFill>
              <a:schemeClr val="bg1"/>
            </a:solidFill>
            <a:miter lim="800000"/>
            <a:headEnd/>
            <a:tailEnd/>
          </a:ln>
        </p:spPr>
        <p:txBody>
          <a:bodyPr vert="horz" wrap="square" lIns="107163" tIns="107163" rIns="42865" bIns="107163" numCol="1" rtlCol="0" anchor="t" anchorCtr="0" compatLnSpc="1">
            <a:prstTxWarp prst="textNoShape">
              <a:avLst/>
            </a:prstTxWarp>
            <a:noAutofit/>
          </a:bodyPr>
          <a:lstStyle/>
          <a:p>
            <a:pPr marL="0" lvl="2">
              <a:spcBef>
                <a:spcPts val="500"/>
              </a:spcBef>
              <a:buClr>
                <a:srgbClr val="000000"/>
              </a:buClr>
              <a:buSzPct val="100000"/>
              <a:buNone/>
              <a:defRPr/>
            </a:pPr>
            <a:r>
              <a:rPr lang="zh-CN" altLang="en-US" sz="1400" b="1" dirty="0">
                <a:solidFill>
                  <a:srgbClr val="000000"/>
                </a:solidFill>
                <a:latin typeface="微软雅黑" panose="020B0503020204020204" pitchFamily="34" charset="-122"/>
                <a:ea typeface="微软雅黑" panose="020B0503020204020204" pitchFamily="34" charset="-122"/>
              </a:rPr>
              <a:t>备份和恢复</a:t>
            </a:r>
            <a:endParaRPr lang="en-US" sz="1400" b="1"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357"/>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数据和日志备份</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357"/>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时间点恢复</a:t>
            </a:r>
            <a:endParaRPr lang="en-US"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357"/>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第三方备份工具支持</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357"/>
              </a:spcBef>
              <a:buClr>
                <a:srgbClr val="8AB54E">
                  <a:lumMod val="75000"/>
                </a:srgbClr>
              </a:buClr>
              <a:buSzPct val="100000"/>
              <a:buFont typeface="Wingdings" pitchFamily="2" charset="2"/>
              <a:buChar char="ü"/>
              <a:defRPr/>
            </a:pPr>
            <a:r>
              <a:rPr lang="en-US" dirty="0">
                <a:solidFill>
                  <a:srgbClr val="000000"/>
                </a:solidFill>
                <a:latin typeface="微软雅黑" panose="020B0503020204020204" pitchFamily="34" charset="-122"/>
                <a:ea typeface="微软雅黑" panose="020B0503020204020204" pitchFamily="34" charset="-122"/>
              </a:rPr>
              <a:t>Netbackup, Tivoli, </a:t>
            </a:r>
            <a:r>
              <a:rPr lang="en-US" dirty="0" err="1">
                <a:solidFill>
                  <a:srgbClr val="000000"/>
                </a:solidFill>
                <a:latin typeface="微软雅黑" panose="020B0503020204020204" pitchFamily="34" charset="-122"/>
                <a:ea typeface="微软雅黑" panose="020B0503020204020204" pitchFamily="34" charset="-122"/>
              </a:rPr>
              <a:t>Simpana</a:t>
            </a:r>
            <a:r>
              <a:rPr lang="en-US" dirty="0">
                <a:solidFill>
                  <a:srgbClr val="000000"/>
                </a:solidFill>
                <a:latin typeface="微软雅黑" panose="020B0503020204020204" pitchFamily="34" charset="-122"/>
                <a:ea typeface="微软雅黑" panose="020B0503020204020204" pitchFamily="34" charset="-122"/>
              </a:rPr>
              <a:t>, </a:t>
            </a:r>
            <a:r>
              <a:rPr lang="en-US" dirty="0" err="1">
                <a:solidFill>
                  <a:srgbClr val="000000"/>
                </a:solidFill>
                <a:latin typeface="微软雅黑" panose="020B0503020204020204" pitchFamily="34" charset="-122"/>
                <a:ea typeface="微软雅黑" panose="020B0503020204020204" pitchFamily="34" charset="-122"/>
              </a:rPr>
              <a:t>DataProtector</a:t>
            </a:r>
            <a:r>
              <a:rPr lang="en-US" dirty="0">
                <a:solidFill>
                  <a:srgbClr val="000000"/>
                </a:solidFill>
                <a:latin typeface="微软雅黑" panose="020B0503020204020204" pitchFamily="34" charset="-122"/>
                <a:ea typeface="微软雅黑" panose="020B0503020204020204" pitchFamily="34" charset="-122"/>
              </a:rPr>
              <a:t>, Networker, </a:t>
            </a:r>
            <a:r>
              <a:rPr lang="en-US" dirty="0" err="1">
                <a:solidFill>
                  <a:srgbClr val="000000"/>
                </a:solidFill>
                <a:latin typeface="微软雅黑" panose="020B0503020204020204" pitchFamily="34" charset="-122"/>
                <a:ea typeface="微软雅黑" panose="020B0503020204020204" pitchFamily="34" charset="-122"/>
              </a:rPr>
              <a:t>Sesam</a:t>
            </a:r>
            <a:r>
              <a:rPr lang="en-US" dirty="0">
                <a:solidFill>
                  <a:srgbClr val="000000"/>
                </a:solidFill>
                <a:latin typeface="微软雅黑" panose="020B0503020204020204" pitchFamily="34" charset="-122"/>
                <a:ea typeface="微软雅黑" panose="020B0503020204020204" pitchFamily="34" charset="-122"/>
              </a:rPr>
              <a:t>…</a:t>
            </a:r>
          </a:p>
          <a:p>
            <a:pPr marL="215487" lvl="3" indent="-215487">
              <a:lnSpc>
                <a:spcPct val="90000"/>
              </a:lnSpc>
              <a:spcBef>
                <a:spcPts val="357"/>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存储镜像</a:t>
            </a:r>
            <a:endParaRPr lang="en-US" dirty="0">
              <a:solidFill>
                <a:srgbClr val="000000"/>
              </a:solidFill>
              <a:latin typeface="微软雅黑" panose="020B0503020204020204" pitchFamily="34" charset="-122"/>
              <a:ea typeface="微软雅黑" panose="020B0503020204020204" pitchFamily="34" charset="-122"/>
            </a:endParaRPr>
          </a:p>
          <a:p>
            <a:pPr marL="427193" lvl="4" indent="-213597">
              <a:lnSpc>
                <a:spcPct val="90000"/>
              </a:lnSpc>
              <a:spcBef>
                <a:spcPts val="357"/>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时间点恢复</a:t>
            </a:r>
            <a:endParaRPr lang="en-US" dirty="0">
              <a:solidFill>
                <a:srgbClr val="000000"/>
              </a:solidFill>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gray">
          <a:xfrm>
            <a:off x="978154" y="2130333"/>
            <a:ext cx="10239637" cy="360446"/>
          </a:xfrm>
          <a:prstGeom prst="rect">
            <a:avLst/>
          </a:prstGeom>
          <a:solidFill>
            <a:schemeClr val="accent2"/>
          </a:solidFill>
          <a:ln w="38100">
            <a:solidFill>
              <a:schemeClr val="bg1"/>
            </a:solidFill>
            <a:miter lim="800000"/>
            <a:headEnd/>
            <a:tailEnd/>
          </a:ln>
          <a:effectLst/>
        </p:spPr>
        <p:txBody>
          <a:bodyPr lIns="107163" tIns="54439" rIns="107163" bIns="54439" anchor="ctr"/>
          <a:lstStyle/>
          <a:p>
            <a:pPr algn="ctr">
              <a:buClr>
                <a:srgbClr val="F0AB00"/>
              </a:buClr>
            </a:pPr>
            <a:r>
              <a:rPr lang="zh-CN" altLang="en-US" sz="1900" b="1" dirty="0">
                <a:solidFill>
                  <a:srgbClr val="FFFFFF"/>
                </a:solidFill>
                <a:latin typeface="微软雅黑" panose="020B0503020204020204" pitchFamily="34" charset="-122"/>
                <a:ea typeface="微软雅黑" panose="020B0503020204020204" pitchFamily="34" charset="-122"/>
              </a:rPr>
              <a:t>数据中心能力</a:t>
            </a:r>
            <a:endParaRPr lang="en-US" sz="1900" b="1" dirty="0">
              <a:solidFill>
                <a:srgbClr val="FFFFFF"/>
              </a:solidFill>
              <a:latin typeface="微软雅黑" panose="020B0503020204020204" pitchFamily="34" charset="-122"/>
              <a:ea typeface="微软雅黑" panose="020B0503020204020204" pitchFamily="34" charset="-122"/>
            </a:endParaRPr>
          </a:p>
        </p:txBody>
      </p:sp>
      <p:sp>
        <p:nvSpPr>
          <p:cNvPr id="13" name="AutoShape 10"/>
          <p:cNvSpPr>
            <a:spLocks noChangeArrowheads="1"/>
          </p:cNvSpPr>
          <p:nvPr/>
        </p:nvSpPr>
        <p:spPr bwMode="gray">
          <a:xfrm>
            <a:off x="354587" y="1291938"/>
            <a:ext cx="11486772" cy="838394"/>
          </a:xfrm>
          <a:prstGeom prst="triangle">
            <a:avLst>
              <a:gd name="adj" fmla="val 50000"/>
            </a:avLst>
          </a:prstGeom>
          <a:solidFill>
            <a:schemeClr val="accent1"/>
          </a:solidFill>
          <a:ln w="38100">
            <a:solidFill>
              <a:schemeClr val="bg1"/>
            </a:solidFill>
            <a:miter lim="800000"/>
            <a:headEnd/>
            <a:tailEnd/>
          </a:ln>
          <a:effectLst/>
        </p:spPr>
        <p:txBody>
          <a:bodyPr wrap="none" lIns="108878" tIns="54439" rIns="108878" bIns="128596" anchor="ctr"/>
          <a:lstStyle/>
          <a:p>
            <a:pPr algn="ctr">
              <a:buClr>
                <a:srgbClr val="F0AB00"/>
              </a:buClr>
            </a:pPr>
            <a:r>
              <a:rPr lang="en-US" sz="2900" b="1" dirty="0">
                <a:solidFill>
                  <a:srgbClr val="000000"/>
                </a:solidFill>
                <a:latin typeface="微软雅黑" panose="020B0503020204020204" pitchFamily="34" charset="-122"/>
                <a:ea typeface="微软雅黑" panose="020B0503020204020204" pitchFamily="34" charset="-122"/>
              </a:rPr>
              <a:t>SAP HANA</a:t>
            </a:r>
            <a:br>
              <a:rPr lang="en-US" sz="1900" dirty="0">
                <a:solidFill>
                  <a:srgbClr val="000000"/>
                </a:solidFill>
                <a:latin typeface="微软雅黑" panose="020B0503020204020204" pitchFamily="34" charset="-122"/>
                <a:ea typeface="微软雅黑" panose="020B0503020204020204" pitchFamily="34" charset="-122"/>
              </a:rPr>
            </a:br>
            <a:endParaRPr lang="en-US" sz="1900" dirty="0">
              <a:solidFill>
                <a:srgbClr val="000000"/>
              </a:solidFill>
              <a:latin typeface="微软雅黑" panose="020B0503020204020204" pitchFamily="34" charset="-122"/>
              <a:ea typeface="微软雅黑" panose="020B0503020204020204" pitchFamily="34" charset="-122"/>
            </a:endParaRPr>
          </a:p>
        </p:txBody>
      </p:sp>
      <p:sp>
        <p:nvSpPr>
          <p:cNvPr id="18" name="Rectangle 8"/>
          <p:cNvSpPr>
            <a:spLocks noChangeArrowheads="1"/>
          </p:cNvSpPr>
          <p:nvPr/>
        </p:nvSpPr>
        <p:spPr bwMode="gray">
          <a:xfrm>
            <a:off x="978154" y="5736966"/>
            <a:ext cx="10239637" cy="360446"/>
          </a:xfrm>
          <a:prstGeom prst="rect">
            <a:avLst/>
          </a:prstGeom>
          <a:solidFill>
            <a:schemeClr val="accent2"/>
          </a:solidFill>
          <a:ln w="38100">
            <a:solidFill>
              <a:schemeClr val="bg1"/>
            </a:solidFill>
            <a:miter lim="800000"/>
            <a:headEnd/>
            <a:tailEnd/>
          </a:ln>
          <a:effectLst/>
        </p:spPr>
        <p:txBody>
          <a:bodyPr lIns="107163" tIns="54439" rIns="107163" bIns="54439" anchor="ctr"/>
          <a:lstStyle/>
          <a:p>
            <a:pPr algn="ctr">
              <a:buClr>
                <a:srgbClr val="F0AB00"/>
              </a:buClr>
            </a:pPr>
            <a:r>
              <a:rPr lang="zh-CN" altLang="en-US" sz="1900" dirty="0">
                <a:solidFill>
                  <a:srgbClr val="8AB54E">
                    <a:lumMod val="60000"/>
                    <a:lumOff val="40000"/>
                  </a:srgbClr>
                </a:solidFill>
                <a:latin typeface="微软雅黑" panose="020B0503020204020204" pitchFamily="34" charset="-122"/>
                <a:ea typeface="微软雅黑" panose="020B0503020204020204" pitchFamily="34" charset="-122"/>
              </a:rPr>
              <a:t>持续提升使系统更简化及更灵活</a:t>
            </a:r>
            <a:endParaRPr lang="en-US" sz="1900" dirty="0">
              <a:solidFill>
                <a:srgbClr val="8AB54E">
                  <a:lumMod val="60000"/>
                  <a:lumOff val="40000"/>
                </a:srgbClr>
              </a:solidFill>
              <a:latin typeface="微软雅黑" panose="020B0503020204020204" pitchFamily="34" charset="-122"/>
              <a:ea typeface="微软雅黑" panose="020B0503020204020204" pitchFamily="34" charset="-122"/>
            </a:endParaRPr>
          </a:p>
        </p:txBody>
      </p:sp>
      <p:sp>
        <p:nvSpPr>
          <p:cNvPr id="10" name="Text Placeholder 5"/>
          <p:cNvSpPr txBox="1">
            <a:spLocks/>
          </p:cNvSpPr>
          <p:nvPr/>
        </p:nvSpPr>
        <p:spPr bwMode="gray">
          <a:xfrm>
            <a:off x="5093104" y="2490779"/>
            <a:ext cx="1866213" cy="3246331"/>
          </a:xfrm>
          <a:prstGeom prst="rect">
            <a:avLst/>
          </a:prstGeom>
          <a:solidFill>
            <a:schemeClr val="accent4">
              <a:lumMod val="40000"/>
              <a:lumOff val="60000"/>
            </a:schemeClr>
          </a:solidFill>
          <a:ln w="38100">
            <a:solidFill>
              <a:schemeClr val="bg1"/>
            </a:solidFill>
            <a:miter lim="800000"/>
            <a:headEnd/>
            <a:tailEnd/>
          </a:ln>
        </p:spPr>
        <p:txBody>
          <a:bodyPr vert="horz" wrap="square" lIns="107163" tIns="107163" rIns="42865" bIns="42865" numCol="1" rtlCol="0" anchor="t" anchorCtr="0" compatLnSpc="1">
            <a:prstTxWarp prst="textNoShape">
              <a:avLst/>
            </a:prstTxWarp>
            <a:noAutofit/>
          </a:bodyPr>
          <a:lstStyle/>
          <a:p>
            <a:pPr marL="0" lvl="2">
              <a:spcBef>
                <a:spcPts val="500"/>
              </a:spcBef>
              <a:buClr>
                <a:srgbClr val="000000"/>
              </a:buClr>
              <a:buSzPct val="100000"/>
              <a:buNone/>
              <a:defRPr/>
            </a:pPr>
            <a:r>
              <a:rPr lang="zh-CN" altLang="en-US" sz="1400" b="1" dirty="0">
                <a:solidFill>
                  <a:srgbClr val="000000"/>
                </a:solidFill>
                <a:latin typeface="微软雅黑" panose="020B0503020204020204" pitchFamily="34" charset="-122"/>
                <a:ea typeface="微软雅黑" panose="020B0503020204020204" pitchFamily="34" charset="-122"/>
              </a:rPr>
              <a:t>灾难恢复</a:t>
            </a:r>
            <a:endParaRPr lang="en-US" sz="1400" b="1"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接管到远程数据中心的</a:t>
            </a:r>
            <a:r>
              <a:rPr lang="en-US" altLang="zh-CN" dirty="0">
                <a:solidFill>
                  <a:srgbClr val="000000"/>
                </a:solidFill>
                <a:latin typeface="微软雅黑" panose="020B0503020204020204" pitchFamily="34" charset="-122"/>
                <a:ea typeface="微软雅黑" panose="020B0503020204020204" pitchFamily="34" charset="-122"/>
              </a:rPr>
              <a:t>HANA</a:t>
            </a:r>
            <a:r>
              <a:rPr lang="zh-CN" altLang="en-US" dirty="0">
                <a:solidFill>
                  <a:srgbClr val="000000"/>
                </a:solidFill>
                <a:latin typeface="微软雅黑" panose="020B0503020204020204" pitchFamily="34" charset="-122"/>
                <a:ea typeface="微软雅黑" panose="020B0503020204020204" pitchFamily="34" charset="-122"/>
              </a:rPr>
              <a:t>数据库</a:t>
            </a:r>
            <a:endParaRPr lang="en-US"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自动或手工处理接管过程</a:t>
            </a:r>
            <a:endParaRPr lang="en-US" dirty="0">
              <a:solidFill>
                <a:srgbClr val="000000"/>
              </a:solidFill>
              <a:latin typeface="微软雅黑" panose="020B0503020204020204" pitchFamily="34" charset="-122"/>
              <a:ea typeface="微软雅黑" panose="020B0503020204020204" pitchFamily="34" charset="-122"/>
            </a:endParaRPr>
          </a:p>
          <a:p>
            <a:pPr marL="215487" lvl="3" indent="-215487">
              <a:lnSpc>
                <a:spcPct val="9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接管类型：</a:t>
            </a:r>
            <a:endParaRPr lang="en-US" dirty="0">
              <a:solidFill>
                <a:srgbClr val="000000"/>
              </a:solidFill>
              <a:latin typeface="微软雅黑" panose="020B0503020204020204" pitchFamily="34" charset="-122"/>
              <a:ea typeface="微软雅黑" panose="020B0503020204020204" pitchFamily="34" charset="-122"/>
            </a:endParaRPr>
          </a:p>
          <a:p>
            <a:pPr marL="425304" lvl="4" indent="-207926">
              <a:lnSpc>
                <a:spcPct val="8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存储接管</a:t>
            </a:r>
            <a:endParaRPr lang="en-US" dirty="0">
              <a:solidFill>
                <a:srgbClr val="000000"/>
              </a:solidFill>
              <a:latin typeface="微软雅黑" panose="020B0503020204020204" pitchFamily="34" charset="-122"/>
              <a:ea typeface="微软雅黑" panose="020B0503020204020204" pitchFamily="34" charset="-122"/>
            </a:endParaRPr>
          </a:p>
          <a:p>
            <a:pPr marL="425304" lvl="4" indent="-207926">
              <a:lnSpc>
                <a:spcPct val="8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镜像数据库接管</a:t>
            </a:r>
            <a:endParaRPr lang="en-US" dirty="0">
              <a:solidFill>
                <a:srgbClr val="000000"/>
              </a:solidFill>
              <a:latin typeface="微软雅黑" panose="020B0503020204020204" pitchFamily="34" charset="-122"/>
              <a:ea typeface="微软雅黑" panose="020B0503020204020204" pitchFamily="34" charset="-122"/>
            </a:endParaRPr>
          </a:p>
          <a:p>
            <a:pPr marL="425304" lvl="4" indent="-207926">
              <a:lnSpc>
                <a:spcPct val="80000"/>
              </a:lnSpc>
              <a:spcBef>
                <a:spcPts val="500"/>
              </a:spcBef>
              <a:buClr>
                <a:srgbClr val="8AB54E">
                  <a:lumMod val="75000"/>
                </a:srgbClr>
              </a:buClr>
              <a:buSzPct val="100000"/>
              <a:buFont typeface="Wingdings" pitchFamily="2" charset="2"/>
              <a:buChar char="ü"/>
              <a:defRPr/>
            </a:pPr>
            <a:r>
              <a:rPr lang="zh-CN" altLang="en-US" dirty="0">
                <a:solidFill>
                  <a:srgbClr val="000000"/>
                </a:solidFill>
                <a:latin typeface="微软雅黑" panose="020B0503020204020204" pitchFamily="34" charset="-122"/>
                <a:ea typeface="微软雅黑" panose="020B0503020204020204" pitchFamily="34" charset="-122"/>
              </a:rPr>
              <a:t>外部集群管理</a:t>
            </a:r>
            <a:endParaRPr 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117698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mn-lt"/>
                <a:ea typeface="微软雅黑" panose="020B0503020204020204" pitchFamily="34" charset="-122"/>
              </a:rPr>
              <a:t>备份原理</a:t>
            </a:r>
            <a:br>
              <a:rPr lang="en-US" dirty="0"/>
            </a:br>
            <a:r>
              <a:rPr lang="en-US" sz="2000" b="0" dirty="0"/>
              <a:t>Memory </a:t>
            </a:r>
            <a:r>
              <a:rPr lang="en-US" sz="2000" b="0" dirty="0">
                <a:sym typeface="Wingdings" pitchFamily="2" charset="2"/>
              </a:rPr>
              <a:t></a:t>
            </a:r>
            <a:r>
              <a:rPr lang="en-US" sz="2000" b="0" dirty="0"/>
              <a:t> Disk </a:t>
            </a:r>
            <a:r>
              <a:rPr lang="en-US" sz="2000" b="0" dirty="0">
                <a:sym typeface="Wingdings" pitchFamily="2" charset="2"/>
              </a:rPr>
              <a:t></a:t>
            </a:r>
            <a:r>
              <a:rPr lang="en-US" sz="2000" b="0" dirty="0"/>
              <a:t> Backup</a:t>
            </a:r>
            <a:endParaRPr lang="en-US" dirty="0"/>
          </a:p>
        </p:txBody>
      </p:sp>
      <p:sp>
        <p:nvSpPr>
          <p:cNvPr id="4" name="Rectangle 3"/>
          <p:cNvSpPr/>
          <p:nvPr/>
        </p:nvSpPr>
        <p:spPr bwMode="gray">
          <a:xfrm>
            <a:off x="986411" y="1698042"/>
            <a:ext cx="3884571" cy="3252691"/>
          </a:xfrm>
          <a:prstGeom prst="rect">
            <a:avLst/>
          </a:prstGeom>
          <a:solidFill>
            <a:schemeClr val="accent1">
              <a:lumMod val="20000"/>
              <a:lumOff val="80000"/>
              <a:alpha val="50000"/>
            </a:schemeClr>
          </a:solidFill>
          <a:ln w="6350" algn="ctr">
            <a:solidFill>
              <a:schemeClr val="accent1"/>
            </a:solidFill>
            <a:miter lim="800000"/>
            <a:headEnd/>
            <a:tailEnd/>
          </a:ln>
        </p:spPr>
        <p:txBody>
          <a:bodyPr lIns="90021" tIns="72017" rIns="90021" bIns="72017" rtlCol="0" anchor="t" anchorCtr="0"/>
          <a:lstStyle/>
          <a:p>
            <a:pPr algn="ctr" defTabSz="914583" fontAlgn="base">
              <a:spcBef>
                <a:spcPct val="50000"/>
              </a:spcBef>
              <a:spcAft>
                <a:spcPct val="0"/>
              </a:spcAft>
              <a:buClr>
                <a:srgbClr val="F0AB00"/>
              </a:buClr>
              <a:buSzPct val="80000"/>
            </a:pPr>
            <a:r>
              <a:rPr lang="en-US" sz="1800" b="1" kern="0">
                <a:solidFill>
                  <a:sysClr val="windowText" lastClr="000000"/>
                </a:solidFill>
                <a:ea typeface="Arial Unicode MS" pitchFamily="34" charset="-128"/>
                <a:cs typeface="Arial Unicode MS" pitchFamily="34" charset="-128"/>
              </a:rPr>
              <a:t>SAP HANA database</a:t>
            </a:r>
            <a:endParaRPr lang="en-US" sz="1800" b="1" kern="0" dirty="0">
              <a:solidFill>
                <a:sysClr val="windowText" lastClr="000000"/>
              </a:solidFill>
              <a:ea typeface="Arial Unicode MS" pitchFamily="34" charset="-128"/>
              <a:cs typeface="Arial Unicode MS" pitchFamily="34" charset="-128"/>
            </a:endParaRPr>
          </a:p>
        </p:txBody>
      </p:sp>
      <p:sp>
        <p:nvSpPr>
          <p:cNvPr id="5" name="Text Placeholder 2"/>
          <p:cNvSpPr>
            <a:spLocks noGrp="1"/>
          </p:cNvSpPr>
          <p:nvPr>
            <p:ph type="body" sz="quarter" idx="10"/>
          </p:nvPr>
        </p:nvSpPr>
        <p:spPr>
          <a:xfrm>
            <a:off x="5239097" y="1691079"/>
            <a:ext cx="6018625" cy="3114806"/>
          </a:xfrm>
        </p:spPr>
        <p:txBody>
          <a:bodyPr/>
          <a:lstStyle/>
          <a:p>
            <a:pPr lvl="1"/>
            <a:r>
              <a:rPr lang="en-US" b="1" dirty="0"/>
              <a:t>Data backups</a:t>
            </a:r>
          </a:p>
          <a:p>
            <a:pPr lvl="2"/>
            <a:r>
              <a:rPr lang="en-US" dirty="0"/>
              <a:t>Contain the current payload of the data volumes</a:t>
            </a:r>
          </a:p>
          <a:p>
            <a:pPr lvl="2"/>
            <a:r>
              <a:rPr lang="en-US" dirty="0"/>
              <a:t>Any pages that are changed during the data backup written to different locations in the data volumes (shadow page concept)</a:t>
            </a:r>
          </a:p>
          <a:p>
            <a:pPr lvl="2"/>
            <a:r>
              <a:rPr lang="en-US" dirty="0"/>
              <a:t>Manual (SAP HANA studio, SQL commands), or scheduled (DBA Cockpit)</a:t>
            </a:r>
          </a:p>
          <a:p>
            <a:pPr lvl="1"/>
            <a:r>
              <a:rPr lang="en-US" b="1" dirty="0"/>
              <a:t>Log backups</a:t>
            </a:r>
          </a:p>
          <a:p>
            <a:pPr lvl="2"/>
            <a:r>
              <a:rPr lang="en-US" dirty="0"/>
              <a:t>Contain the content of closed log segments</a:t>
            </a:r>
          </a:p>
          <a:p>
            <a:pPr lvl="2"/>
            <a:r>
              <a:rPr lang="en-US" dirty="0"/>
              <a:t>Automatic (asynchronous) whenever a log segment is full or the timeout for log backup has elapsed</a:t>
            </a:r>
          </a:p>
          <a:p>
            <a:pPr marL="88918" lvl="2" indent="0">
              <a:buNone/>
            </a:pPr>
            <a:endParaRPr lang="en-US" dirty="0"/>
          </a:p>
        </p:txBody>
      </p:sp>
      <p:sp>
        <p:nvSpPr>
          <p:cNvPr id="6" name="Can 4"/>
          <p:cNvSpPr>
            <a:spLocks noChangeAspect="1"/>
          </p:cNvSpPr>
          <p:nvPr/>
        </p:nvSpPr>
        <p:spPr bwMode="gray">
          <a:xfrm>
            <a:off x="3176404" y="3935913"/>
            <a:ext cx="1292702" cy="869971"/>
          </a:xfrm>
          <a:prstGeom prst="can">
            <a:avLst/>
          </a:prstGeom>
          <a:solidFill>
            <a:schemeClr val="tx2">
              <a:lumMod val="75000"/>
            </a:schemeClr>
          </a:solidFill>
          <a:ln w="6350" algn="ctr">
            <a:solidFill>
              <a:schemeClr val="bg2">
                <a:lumMod val="9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r>
              <a:rPr lang="en-US" sz="1800" b="1" kern="0">
                <a:solidFill>
                  <a:schemeClr val="bg1"/>
                </a:solidFill>
                <a:ea typeface="Arial Unicode MS" pitchFamily="34" charset="-128"/>
                <a:cs typeface="Arial Unicode MS" pitchFamily="34" charset="-128"/>
              </a:rPr>
              <a:t>Log Area</a:t>
            </a:r>
            <a:br>
              <a:rPr lang="en-US" sz="1800" b="1" kern="0">
                <a:solidFill>
                  <a:schemeClr val="bg1"/>
                </a:solidFill>
                <a:ea typeface="Arial Unicode MS" pitchFamily="34" charset="-128"/>
                <a:cs typeface="Arial Unicode MS" pitchFamily="34" charset="-128"/>
              </a:rPr>
            </a:br>
            <a:r>
              <a:rPr lang="en-US" sz="1800" kern="0">
                <a:solidFill>
                  <a:schemeClr val="bg1"/>
                </a:solidFill>
                <a:ea typeface="Arial Unicode MS" pitchFamily="34" charset="-128"/>
                <a:cs typeface="Arial Unicode MS" pitchFamily="34" charset="-128"/>
              </a:rPr>
              <a:t>(disk)</a:t>
            </a:r>
            <a:endParaRPr lang="en-US" sz="1800" kern="0" dirty="0">
              <a:solidFill>
                <a:schemeClr val="bg1"/>
              </a:solidFill>
              <a:ea typeface="Arial Unicode MS" pitchFamily="34" charset="-128"/>
              <a:cs typeface="Arial Unicode MS" pitchFamily="34" charset="-128"/>
            </a:endParaRPr>
          </a:p>
        </p:txBody>
      </p:sp>
      <p:sp>
        <p:nvSpPr>
          <p:cNvPr id="7" name="Can 5"/>
          <p:cNvSpPr/>
          <p:nvPr/>
        </p:nvSpPr>
        <p:spPr bwMode="gray">
          <a:xfrm>
            <a:off x="1391710" y="3767956"/>
            <a:ext cx="1289279" cy="1037928"/>
          </a:xfrm>
          <a:prstGeom prst="can">
            <a:avLst/>
          </a:prstGeom>
          <a:solidFill>
            <a:schemeClr val="accent1">
              <a:lumMod val="75000"/>
            </a:schemeClr>
          </a:solidFill>
          <a:ln w="6350" algn="ctr">
            <a:solidFill>
              <a:schemeClr val="bg2">
                <a:lumMod val="9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r>
              <a:rPr lang="en-US" sz="1800" b="1" kern="0">
                <a:solidFill>
                  <a:schemeClr val="bg1"/>
                </a:solidFill>
                <a:ea typeface="Arial Unicode MS" pitchFamily="34" charset="-128"/>
                <a:cs typeface="Arial Unicode MS" pitchFamily="34" charset="-128"/>
              </a:rPr>
              <a:t>Data Area</a:t>
            </a:r>
            <a:br>
              <a:rPr lang="en-US" sz="1800" b="1" kern="0">
                <a:solidFill>
                  <a:schemeClr val="bg1"/>
                </a:solidFill>
                <a:ea typeface="Arial Unicode MS" pitchFamily="34" charset="-128"/>
                <a:cs typeface="Arial Unicode MS" pitchFamily="34" charset="-128"/>
              </a:rPr>
            </a:br>
            <a:r>
              <a:rPr lang="en-US" sz="1800" kern="0">
                <a:solidFill>
                  <a:schemeClr val="bg1"/>
                </a:solidFill>
                <a:ea typeface="Arial Unicode MS" pitchFamily="34" charset="-128"/>
                <a:cs typeface="Arial Unicode MS" pitchFamily="34" charset="-128"/>
              </a:rPr>
              <a:t>(disk)</a:t>
            </a:r>
            <a:endParaRPr lang="en-US" sz="1800" kern="0" dirty="0">
              <a:solidFill>
                <a:schemeClr val="bg1"/>
              </a:solidFill>
              <a:ea typeface="Arial Unicode MS" pitchFamily="34" charset="-128"/>
              <a:cs typeface="Arial Unicode MS" pitchFamily="34" charset="-128"/>
            </a:endParaRPr>
          </a:p>
        </p:txBody>
      </p:sp>
      <p:grpSp>
        <p:nvGrpSpPr>
          <p:cNvPr id="8" name="Group 13"/>
          <p:cNvGrpSpPr/>
          <p:nvPr/>
        </p:nvGrpSpPr>
        <p:grpSpPr>
          <a:xfrm>
            <a:off x="3763096" y="5798589"/>
            <a:ext cx="346628" cy="433492"/>
            <a:chOff x="2515507" y="5327149"/>
            <a:chExt cx="727063" cy="909263"/>
          </a:xfrm>
        </p:grpSpPr>
        <p:sp>
          <p:nvSpPr>
            <p:cNvPr id="9" name="Rectangle 6"/>
            <p:cNvSpPr/>
            <p:nvPr/>
          </p:nvSpPr>
          <p:spPr bwMode="gray">
            <a:xfrm>
              <a:off x="2515507" y="5327149"/>
              <a:ext cx="269863" cy="452063"/>
            </a:xfrm>
            <a:prstGeom prst="rect">
              <a:avLst/>
            </a:prstGeom>
            <a:solidFill>
              <a:schemeClr val="tx2"/>
            </a:solidFill>
            <a:ln w="6350" algn="ctr">
              <a:solidFill>
                <a:schemeClr val="tx2">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10" name="Rectangle 8"/>
            <p:cNvSpPr/>
            <p:nvPr/>
          </p:nvSpPr>
          <p:spPr bwMode="gray">
            <a:xfrm>
              <a:off x="2667907" y="5479549"/>
              <a:ext cx="269863" cy="452063"/>
            </a:xfrm>
            <a:prstGeom prst="rect">
              <a:avLst/>
            </a:prstGeom>
            <a:solidFill>
              <a:schemeClr val="tx2"/>
            </a:solidFill>
            <a:ln w="6350" algn="ctr">
              <a:solidFill>
                <a:schemeClr val="tx2">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11" name="Rectangle 9"/>
            <p:cNvSpPr/>
            <p:nvPr/>
          </p:nvSpPr>
          <p:spPr bwMode="gray">
            <a:xfrm>
              <a:off x="2820307" y="5631949"/>
              <a:ext cx="269863" cy="452063"/>
            </a:xfrm>
            <a:prstGeom prst="rect">
              <a:avLst/>
            </a:prstGeom>
            <a:solidFill>
              <a:schemeClr val="tx2"/>
            </a:solidFill>
            <a:ln w="6350" algn="ctr">
              <a:solidFill>
                <a:schemeClr val="tx2">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12" name="Rectangle 10"/>
            <p:cNvSpPr/>
            <p:nvPr/>
          </p:nvSpPr>
          <p:spPr bwMode="gray">
            <a:xfrm>
              <a:off x="2972707" y="5784349"/>
              <a:ext cx="269863" cy="452063"/>
            </a:xfrm>
            <a:prstGeom prst="rect">
              <a:avLst/>
            </a:prstGeom>
            <a:solidFill>
              <a:schemeClr val="tx2"/>
            </a:solidFill>
            <a:ln w="6350" algn="ctr">
              <a:solidFill>
                <a:schemeClr val="tx2">
                  <a:lumMod val="60000"/>
                  <a:lumOff val="4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grpSp>
      <p:sp>
        <p:nvSpPr>
          <p:cNvPr id="13" name="Rectangle 14"/>
          <p:cNvSpPr/>
          <p:nvPr/>
        </p:nvSpPr>
        <p:spPr bwMode="gray">
          <a:xfrm>
            <a:off x="1832702" y="5666078"/>
            <a:ext cx="428950" cy="594206"/>
          </a:xfrm>
          <a:prstGeom prst="rect">
            <a:avLst/>
          </a:prstGeom>
          <a:solidFill>
            <a:schemeClr val="accent1"/>
          </a:solidFill>
          <a:ln w="6350" algn="ctr">
            <a:solidFill>
              <a:schemeClr val="accent1">
                <a:lumMod val="40000"/>
                <a:lumOff val="6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14" name="Rectangle 15"/>
          <p:cNvSpPr/>
          <p:nvPr/>
        </p:nvSpPr>
        <p:spPr bwMode="gray">
          <a:xfrm>
            <a:off x="1937010" y="5770386"/>
            <a:ext cx="428950" cy="594206"/>
          </a:xfrm>
          <a:prstGeom prst="rect">
            <a:avLst/>
          </a:prstGeom>
          <a:solidFill>
            <a:schemeClr val="accent1"/>
          </a:solidFill>
          <a:ln w="6350" algn="ctr">
            <a:solidFill>
              <a:schemeClr val="accent1">
                <a:lumMod val="40000"/>
                <a:lumOff val="60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800" kern="0" dirty="0">
              <a:solidFill>
                <a:sysClr val="windowText" lastClr="000000"/>
              </a:solidFill>
              <a:ea typeface="Arial Unicode MS" pitchFamily="34" charset="-128"/>
              <a:cs typeface="Arial Unicode MS" pitchFamily="34" charset="-128"/>
            </a:endParaRPr>
          </a:p>
        </p:txBody>
      </p:sp>
      <p:sp>
        <p:nvSpPr>
          <p:cNvPr id="15" name="Rounded Rectangle 17"/>
          <p:cNvSpPr/>
          <p:nvPr/>
        </p:nvSpPr>
        <p:spPr bwMode="gray">
          <a:xfrm>
            <a:off x="1133088" y="2260841"/>
            <a:ext cx="3591220" cy="380232"/>
          </a:xfrm>
          <a:prstGeom prst="roundRect">
            <a:avLst/>
          </a:prstGeom>
          <a:solidFill>
            <a:srgbClr val="CCFF99"/>
          </a:solidFill>
          <a:ln w="6350" algn="ctr">
            <a:solidFill>
              <a:schemeClr val="accent4">
                <a:lumMod val="75000"/>
              </a:schemeClr>
            </a:solid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r>
              <a:rPr lang="en-US" sz="1800" b="1" kern="0">
                <a:solidFill>
                  <a:sysClr val="windowText" lastClr="000000"/>
                </a:solidFill>
                <a:ea typeface="Arial Unicode MS" pitchFamily="34" charset="-128"/>
                <a:cs typeface="Arial Unicode MS" pitchFamily="34" charset="-128"/>
              </a:rPr>
              <a:t>Memory</a:t>
            </a:r>
            <a:endParaRPr lang="en-US" sz="1800" b="1" kern="0" dirty="0">
              <a:solidFill>
                <a:sysClr val="windowText" lastClr="000000"/>
              </a:solidFill>
              <a:ea typeface="Arial Unicode MS" pitchFamily="34" charset="-128"/>
              <a:cs typeface="Arial Unicode MS" pitchFamily="34" charset="-128"/>
            </a:endParaRPr>
          </a:p>
        </p:txBody>
      </p:sp>
      <p:cxnSp>
        <p:nvCxnSpPr>
          <p:cNvPr id="16" name="Straight Arrow Connector 19"/>
          <p:cNvCxnSpPr>
            <a:endCxn id="7" idx="1"/>
          </p:cNvCxnSpPr>
          <p:nvPr/>
        </p:nvCxnSpPr>
        <p:spPr>
          <a:xfrm>
            <a:off x="2036350" y="2641073"/>
            <a:ext cx="0" cy="112688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1"/>
          <p:cNvCxnSpPr>
            <a:endCxn id="6" idx="1"/>
          </p:cNvCxnSpPr>
          <p:nvPr/>
        </p:nvCxnSpPr>
        <p:spPr>
          <a:xfrm>
            <a:off x="3822755" y="2641073"/>
            <a:ext cx="0" cy="129484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24"/>
          <p:cNvSpPr txBox="1"/>
          <p:nvPr/>
        </p:nvSpPr>
        <p:spPr>
          <a:xfrm>
            <a:off x="911171" y="3195736"/>
            <a:ext cx="1210868" cy="369417"/>
          </a:xfrm>
          <a:prstGeom prst="rect">
            <a:avLst/>
          </a:prstGeom>
          <a:noFill/>
        </p:spPr>
        <p:txBody>
          <a:bodyPr wrap="none" rtlCol="0">
            <a:spAutoFit/>
          </a:bodyPr>
          <a:lstStyle/>
          <a:p>
            <a:pPr defTabSz="914583" fontAlgn="base">
              <a:spcBef>
                <a:spcPct val="50000"/>
              </a:spcBef>
              <a:spcAft>
                <a:spcPct val="0"/>
              </a:spcAft>
              <a:buClr>
                <a:srgbClr val="F0AB00"/>
              </a:buClr>
              <a:buSzPct val="80000"/>
            </a:pPr>
            <a:r>
              <a:rPr lang="en-US" sz="1800" kern="0">
                <a:solidFill>
                  <a:sysClr val="windowText" lastClr="000000"/>
                </a:solidFill>
                <a:ea typeface="Arial Unicode MS" pitchFamily="34" charset="-128"/>
                <a:cs typeface="Arial Unicode MS" pitchFamily="34" charset="-128"/>
              </a:rPr>
              <a:t>Savepoint</a:t>
            </a:r>
            <a:endParaRPr lang="en-US" sz="1800" kern="0" dirty="0">
              <a:solidFill>
                <a:sysClr val="windowText" lastClr="000000"/>
              </a:solidFill>
              <a:ea typeface="Arial Unicode MS" pitchFamily="34" charset="-128"/>
              <a:cs typeface="Arial Unicode MS" pitchFamily="34" charset="-128"/>
            </a:endParaRPr>
          </a:p>
        </p:txBody>
      </p:sp>
      <p:sp>
        <p:nvSpPr>
          <p:cNvPr id="19" name="TextBox 25"/>
          <p:cNvSpPr txBox="1"/>
          <p:nvPr/>
        </p:nvSpPr>
        <p:spPr>
          <a:xfrm>
            <a:off x="3758057" y="3195736"/>
            <a:ext cx="1121079" cy="369417"/>
          </a:xfrm>
          <a:prstGeom prst="rect">
            <a:avLst/>
          </a:prstGeom>
          <a:noFill/>
        </p:spPr>
        <p:txBody>
          <a:bodyPr wrap="none" rtlCol="0">
            <a:spAutoFit/>
          </a:bodyPr>
          <a:lstStyle/>
          <a:p>
            <a:pPr defTabSz="914583" fontAlgn="base">
              <a:spcBef>
                <a:spcPct val="50000"/>
              </a:spcBef>
              <a:spcAft>
                <a:spcPct val="0"/>
              </a:spcAft>
              <a:buClr>
                <a:srgbClr val="F0AB00"/>
              </a:buClr>
              <a:buSzPct val="80000"/>
            </a:pPr>
            <a:r>
              <a:rPr lang="en-US" sz="1800" kern="0">
                <a:solidFill>
                  <a:sysClr val="windowText" lastClr="000000"/>
                </a:solidFill>
                <a:ea typeface="Arial Unicode MS" pitchFamily="34" charset="-128"/>
                <a:cs typeface="Arial Unicode MS" pitchFamily="34" charset="-128"/>
              </a:rPr>
              <a:t>COMMIT</a:t>
            </a:r>
            <a:endParaRPr lang="en-US" sz="1800" kern="0" dirty="0">
              <a:solidFill>
                <a:sysClr val="windowText" lastClr="000000"/>
              </a:solidFill>
              <a:ea typeface="Arial Unicode MS" pitchFamily="34" charset="-128"/>
              <a:cs typeface="Arial Unicode MS" pitchFamily="34" charset="-128"/>
            </a:endParaRPr>
          </a:p>
        </p:txBody>
      </p:sp>
      <p:sp>
        <p:nvSpPr>
          <p:cNvPr id="20" name="TextBox 26"/>
          <p:cNvSpPr txBox="1"/>
          <p:nvPr/>
        </p:nvSpPr>
        <p:spPr>
          <a:xfrm>
            <a:off x="1434491" y="5151123"/>
            <a:ext cx="1621332" cy="369417"/>
          </a:xfrm>
          <a:prstGeom prst="rect">
            <a:avLst/>
          </a:prstGeom>
          <a:noFill/>
        </p:spPr>
        <p:txBody>
          <a:bodyPr wrap="none" rtlCol="0">
            <a:spAutoFit/>
          </a:bodyPr>
          <a:lstStyle/>
          <a:p>
            <a:pPr defTabSz="914583" fontAlgn="base">
              <a:spcBef>
                <a:spcPct val="50000"/>
              </a:spcBef>
              <a:spcAft>
                <a:spcPct val="0"/>
              </a:spcAft>
              <a:buClr>
                <a:srgbClr val="F0AB00"/>
              </a:buClr>
              <a:buSzPct val="80000"/>
            </a:pPr>
            <a:r>
              <a:rPr lang="en-US" sz="1800" kern="0">
                <a:solidFill>
                  <a:sysClr val="windowText" lastClr="000000"/>
                </a:solidFill>
                <a:ea typeface="Arial Unicode MS" pitchFamily="34" charset="-128"/>
                <a:cs typeface="Arial Unicode MS" pitchFamily="34" charset="-128"/>
              </a:rPr>
              <a:t>Data Backups</a:t>
            </a:r>
            <a:endParaRPr lang="en-US" sz="1800" kern="0" dirty="0">
              <a:solidFill>
                <a:sysClr val="windowText" lastClr="000000"/>
              </a:solidFill>
              <a:ea typeface="Arial Unicode MS" pitchFamily="34" charset="-128"/>
              <a:cs typeface="Arial Unicode MS" pitchFamily="34" charset="-128"/>
            </a:endParaRPr>
          </a:p>
        </p:txBody>
      </p:sp>
      <p:sp>
        <p:nvSpPr>
          <p:cNvPr id="21" name="TextBox 27"/>
          <p:cNvSpPr txBox="1"/>
          <p:nvPr/>
        </p:nvSpPr>
        <p:spPr>
          <a:xfrm>
            <a:off x="3316071" y="5151123"/>
            <a:ext cx="1518715" cy="369417"/>
          </a:xfrm>
          <a:prstGeom prst="rect">
            <a:avLst/>
          </a:prstGeom>
          <a:noFill/>
        </p:spPr>
        <p:txBody>
          <a:bodyPr wrap="none" rtlCol="0">
            <a:spAutoFit/>
          </a:bodyPr>
          <a:lstStyle/>
          <a:p>
            <a:pPr defTabSz="914583" fontAlgn="base">
              <a:spcBef>
                <a:spcPct val="50000"/>
              </a:spcBef>
              <a:spcAft>
                <a:spcPct val="0"/>
              </a:spcAft>
              <a:buClr>
                <a:srgbClr val="F0AB00"/>
              </a:buClr>
              <a:buSzPct val="80000"/>
            </a:pPr>
            <a:r>
              <a:rPr lang="en-US" sz="1800" kern="0" dirty="0">
                <a:solidFill>
                  <a:sysClr val="windowText" lastClr="000000"/>
                </a:solidFill>
                <a:ea typeface="Arial Unicode MS" pitchFamily="34" charset="-128"/>
                <a:cs typeface="Arial Unicode MS" pitchFamily="34" charset="-128"/>
              </a:rPr>
              <a:t>Log Backups</a:t>
            </a:r>
          </a:p>
        </p:txBody>
      </p:sp>
      <p:cxnSp>
        <p:nvCxnSpPr>
          <p:cNvPr id="22" name="Straight Arrow Connector 29"/>
          <p:cNvCxnSpPr>
            <a:stCxn id="7" idx="3"/>
            <a:endCxn id="13" idx="0"/>
          </p:cNvCxnSpPr>
          <p:nvPr/>
        </p:nvCxnSpPr>
        <p:spPr>
          <a:xfrm>
            <a:off x="2036350" y="4805885"/>
            <a:ext cx="10827" cy="860194"/>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31"/>
          <p:cNvCxnSpPr>
            <a:stCxn id="6" idx="3"/>
            <a:endCxn id="9" idx="0"/>
          </p:cNvCxnSpPr>
          <p:nvPr/>
        </p:nvCxnSpPr>
        <p:spPr>
          <a:xfrm>
            <a:off x="3822755" y="4805885"/>
            <a:ext cx="4669" cy="9927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446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恢复方式</a:t>
            </a:r>
            <a:endParaRPr lang="en-US" sz="2000" b="0" dirty="0"/>
          </a:p>
        </p:txBody>
      </p:sp>
      <p:sp>
        <p:nvSpPr>
          <p:cNvPr id="3" name="Text Placeholder 2"/>
          <p:cNvSpPr>
            <a:spLocks noGrp="1"/>
          </p:cNvSpPr>
          <p:nvPr>
            <p:ph type="body" sz="quarter" idx="10"/>
          </p:nvPr>
        </p:nvSpPr>
        <p:spPr>
          <a:xfrm>
            <a:off x="345266" y="3995442"/>
            <a:ext cx="11545200" cy="1706604"/>
          </a:xfrm>
        </p:spPr>
        <p:txBody>
          <a:bodyPr/>
          <a:lstStyle/>
          <a:p>
            <a:pPr lvl="1"/>
            <a:endParaRPr lang="en-US" dirty="0"/>
          </a:p>
          <a:p>
            <a:pPr lvl="1"/>
            <a:endParaRPr lang="en-US" dirty="0"/>
          </a:p>
          <a:p>
            <a:pPr lvl="1"/>
            <a:r>
              <a:rPr lang="en-US" dirty="0"/>
              <a:t>A recovery typically consists of the following phases:</a:t>
            </a:r>
          </a:p>
          <a:p>
            <a:pPr marL="342900" lvl="2" indent="-342900" fontAlgn="ctr">
              <a:buFont typeface="+mj-lt"/>
              <a:buAutoNum type="arabicPeriod"/>
            </a:pPr>
            <a:r>
              <a:rPr lang="en-US" dirty="0"/>
              <a:t>Data recovery (full backup + delta backups, if applicable)</a:t>
            </a:r>
          </a:p>
          <a:p>
            <a:pPr marL="342900" lvl="2" indent="-342900" fontAlgn="ctr">
              <a:buFont typeface="+mj-lt"/>
              <a:buAutoNum type="arabicPeriod"/>
            </a:pPr>
            <a:r>
              <a:rPr lang="en-US" dirty="0"/>
              <a:t>Log replay (log backups + log entries from the log area, if applicable)</a:t>
            </a:r>
          </a:p>
          <a:p>
            <a:pPr marL="342900" lvl="2" indent="-342900" fontAlgn="ctr">
              <a:buFont typeface="+mj-lt"/>
              <a:buAutoNum type="arabicPeriod"/>
            </a:pPr>
            <a:r>
              <a:rPr lang="en-US" dirty="0"/>
              <a:t>Restart</a:t>
            </a:r>
          </a:p>
        </p:txBody>
      </p:sp>
      <p:sp>
        <p:nvSpPr>
          <p:cNvPr id="61" name="Rectangle 60"/>
          <p:cNvSpPr/>
          <p:nvPr/>
        </p:nvSpPr>
        <p:spPr bwMode="gray">
          <a:xfrm>
            <a:off x="7207430" y="1789875"/>
            <a:ext cx="1164214" cy="1481811"/>
          </a:xfrm>
          <a:prstGeom prst="rect">
            <a:avLst/>
          </a:prstGeom>
          <a:solidFill>
            <a:srgbClr val="F3FAFF"/>
          </a:solidFill>
          <a:ln w="6350" algn="ctr">
            <a:solidFill>
              <a:schemeClr val="tx2">
                <a:lumMod val="20000"/>
                <a:lumOff val="8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2" name="Straight Arrow Connector 61"/>
          <p:cNvCxnSpPr/>
          <p:nvPr/>
        </p:nvCxnSpPr>
        <p:spPr>
          <a:xfrm flipV="1">
            <a:off x="2061360" y="2523941"/>
            <a:ext cx="7399514" cy="13679"/>
          </a:xfrm>
          <a:prstGeom prst="straightConnector1">
            <a:avLst/>
          </a:prstGeom>
          <a:ln w="635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460874" y="2361503"/>
            <a:ext cx="696191" cy="338554"/>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600" b="1" kern="0" dirty="0">
                <a:solidFill>
                  <a:schemeClr val="bg2">
                    <a:lumMod val="50000"/>
                  </a:schemeClr>
                </a:solidFill>
                <a:latin typeface="+mn-lt"/>
                <a:ea typeface="Arial Unicode MS" pitchFamily="34" charset="-128"/>
                <a:cs typeface="Arial Unicode MS" pitchFamily="34" charset="-128"/>
              </a:rPr>
              <a:t>Time</a:t>
            </a:r>
          </a:p>
        </p:txBody>
      </p:sp>
      <p:cxnSp>
        <p:nvCxnSpPr>
          <p:cNvPr id="64" name="Straight Connector 63"/>
          <p:cNvCxnSpPr/>
          <p:nvPr/>
        </p:nvCxnSpPr>
        <p:spPr>
          <a:xfrm>
            <a:off x="72340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gray">
          <a:xfrm>
            <a:off x="3177319" y="1789875"/>
            <a:ext cx="2442432" cy="1481811"/>
          </a:xfrm>
          <a:prstGeom prst="rect">
            <a:avLst/>
          </a:prstGeom>
          <a:solidFill>
            <a:schemeClr val="accent1"/>
          </a:solidFill>
          <a:ln w="6350" algn="ctr">
            <a:solidFill>
              <a:schemeClr val="accent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cxnSp>
        <p:nvCxnSpPr>
          <p:cNvPr id="66" name="Straight Connector 65"/>
          <p:cNvCxnSpPr/>
          <p:nvPr/>
        </p:nvCxnSpPr>
        <p:spPr>
          <a:xfrm>
            <a:off x="73864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5388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6912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8436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960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1484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300864" y="1990780"/>
            <a:ext cx="0" cy="1080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Left Brace 74"/>
          <p:cNvSpPr/>
          <p:nvPr/>
        </p:nvSpPr>
        <p:spPr>
          <a:xfrm rot="16200000">
            <a:off x="5102765" y="1568935"/>
            <a:ext cx="171389" cy="4022286"/>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6" name="Left Brace 75"/>
          <p:cNvSpPr/>
          <p:nvPr/>
        </p:nvSpPr>
        <p:spPr>
          <a:xfrm rot="16200000">
            <a:off x="7718634" y="3012762"/>
            <a:ext cx="168441" cy="113758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p:cNvSpPr txBox="1"/>
          <p:nvPr/>
        </p:nvSpPr>
        <p:spPr>
          <a:xfrm>
            <a:off x="4237065" y="3695863"/>
            <a:ext cx="1902787" cy="21544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latin typeface="+mn-lt"/>
                <a:ea typeface="Arial Unicode MS" pitchFamily="34" charset="-128"/>
                <a:cs typeface="Arial Unicode MS" pitchFamily="34" charset="-128"/>
              </a:rPr>
              <a:t>Data recovery</a:t>
            </a:r>
          </a:p>
        </p:txBody>
      </p:sp>
      <p:sp>
        <p:nvSpPr>
          <p:cNvPr id="78" name="TextBox 77"/>
          <p:cNvSpPr txBox="1"/>
          <p:nvPr/>
        </p:nvSpPr>
        <p:spPr>
          <a:xfrm>
            <a:off x="6851460" y="3695863"/>
            <a:ext cx="1902787" cy="21544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latin typeface="+mn-lt"/>
                <a:ea typeface="Arial Unicode MS" pitchFamily="34" charset="-128"/>
                <a:cs typeface="Arial Unicode MS" pitchFamily="34" charset="-128"/>
              </a:rPr>
              <a:t>Log replay</a:t>
            </a:r>
          </a:p>
        </p:txBody>
      </p:sp>
      <p:grpSp>
        <p:nvGrpSpPr>
          <p:cNvPr id="79" name="Group 5"/>
          <p:cNvGrpSpPr>
            <a:grpSpLocks/>
          </p:cNvGrpSpPr>
          <p:nvPr/>
        </p:nvGrpSpPr>
        <p:grpSpPr bwMode="auto">
          <a:xfrm>
            <a:off x="8642118" y="2361503"/>
            <a:ext cx="323850" cy="323850"/>
            <a:chOff x="4817" y="773"/>
            <a:chExt cx="310" cy="310"/>
          </a:xfrm>
        </p:grpSpPr>
        <p:sp>
          <p:nvSpPr>
            <p:cNvPr id="80" name="Oval 6"/>
            <p:cNvSpPr>
              <a:spLocks noChangeArrowheads="1"/>
            </p:cNvSpPr>
            <p:nvPr/>
          </p:nvSpPr>
          <p:spPr bwMode="gray">
            <a:xfrm>
              <a:off x="4817" y="773"/>
              <a:ext cx="310" cy="310"/>
            </a:xfrm>
            <a:prstGeom prst="ellipse">
              <a:avLst/>
            </a:prstGeom>
            <a:solidFill>
              <a:schemeClr val="accent4">
                <a:lumMod val="20000"/>
                <a:lumOff val="80000"/>
              </a:schemeClr>
            </a:solidFill>
            <a:ln w="9525" algn="ctr">
              <a:noFill/>
              <a:round/>
              <a:headEnd/>
              <a:tailEnd/>
            </a:ln>
          </p:spPr>
          <p:txBody>
            <a:bodyPr wrap="none" lIns="90000" tIns="46800" rIns="90000" bIns="46800" anchor="ctr"/>
            <a:lstStyle/>
            <a:p>
              <a:pPr>
                <a:buClr>
                  <a:srgbClr val="F0AB00"/>
                </a:buClr>
              </a:pPr>
              <a:endParaRPr lang="en-US" sz="1200">
                <a:solidFill>
                  <a:srgbClr val="000000"/>
                </a:solidFill>
              </a:endParaRPr>
            </a:p>
          </p:txBody>
        </p:sp>
        <p:sp>
          <p:nvSpPr>
            <p:cNvPr id="81" name="AutoShape 7"/>
            <p:cNvSpPr>
              <a:spLocks noChangeArrowheads="1"/>
            </p:cNvSpPr>
            <p:nvPr/>
          </p:nvSpPr>
          <p:spPr bwMode="gray">
            <a:xfrm rot="-5400000">
              <a:off x="4870" y="813"/>
              <a:ext cx="193" cy="1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34 h 21600"/>
                <a:gd name="T20" fmla="*/ 18466 w 21600"/>
                <a:gd name="T21" fmla="*/ 1846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4"/>
            </a:solidFill>
            <a:ln w="9525" algn="ctr">
              <a:solidFill>
                <a:schemeClr val="accent4"/>
              </a:solidFill>
              <a:miter lim="800000"/>
              <a:headEnd/>
              <a:tailEnd/>
            </a:ln>
          </p:spPr>
          <p:txBody>
            <a:bodyPr vert="eaVert" wrap="none" lIns="90000" tIns="46800" rIns="90000" bIns="46800" anchor="ctr"/>
            <a:lstStyle/>
            <a:p>
              <a:endParaRPr lang="en-US">
                <a:solidFill>
                  <a:schemeClr val="accent4"/>
                </a:solidFill>
              </a:endParaRPr>
            </a:p>
          </p:txBody>
        </p:sp>
        <p:sp>
          <p:nvSpPr>
            <p:cNvPr id="82" name="AutoShape 8"/>
            <p:cNvSpPr>
              <a:spLocks noChangeArrowheads="1"/>
            </p:cNvSpPr>
            <p:nvPr/>
          </p:nvSpPr>
          <p:spPr bwMode="gray">
            <a:xfrm rot="5400000">
              <a:off x="4874" y="853"/>
              <a:ext cx="193" cy="1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34 h 21600"/>
                <a:gd name="T20" fmla="*/ 18466 w 21600"/>
                <a:gd name="T21" fmla="*/ 1846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4"/>
            </a:solidFill>
            <a:ln w="9525" algn="ctr">
              <a:solidFill>
                <a:schemeClr val="accent4"/>
              </a:solidFill>
              <a:miter lim="800000"/>
              <a:headEnd/>
              <a:tailEnd/>
            </a:ln>
          </p:spPr>
          <p:txBody>
            <a:bodyPr rot="10800000" vert="eaVert" wrap="none" lIns="90000" tIns="46800" rIns="90000" bIns="46800" anchor="ctr"/>
            <a:lstStyle/>
            <a:p>
              <a:endParaRPr lang="en-US">
                <a:solidFill>
                  <a:schemeClr val="accent4"/>
                </a:solidFill>
              </a:endParaRPr>
            </a:p>
          </p:txBody>
        </p:sp>
      </p:grpSp>
      <p:sp>
        <p:nvSpPr>
          <p:cNvPr id="83" name="Left Brace 82"/>
          <p:cNvSpPr/>
          <p:nvPr/>
        </p:nvSpPr>
        <p:spPr>
          <a:xfrm rot="16200000">
            <a:off x="8671741" y="3205703"/>
            <a:ext cx="168441" cy="751698"/>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TextBox 83"/>
          <p:cNvSpPr txBox="1"/>
          <p:nvPr/>
        </p:nvSpPr>
        <p:spPr>
          <a:xfrm>
            <a:off x="8302308" y="3695863"/>
            <a:ext cx="901601" cy="21544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latin typeface="+mn-lt"/>
                <a:ea typeface="Arial Unicode MS" pitchFamily="34" charset="-128"/>
                <a:cs typeface="Arial Unicode MS" pitchFamily="34" charset="-128"/>
              </a:rPr>
              <a:t>Restart</a:t>
            </a:r>
          </a:p>
        </p:txBody>
      </p:sp>
      <p:sp>
        <p:nvSpPr>
          <p:cNvPr id="26" name="Rectangle 64"/>
          <p:cNvSpPr/>
          <p:nvPr/>
        </p:nvSpPr>
        <p:spPr bwMode="gray">
          <a:xfrm>
            <a:off x="5694169" y="1789875"/>
            <a:ext cx="439538" cy="1481811"/>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7" name="Rectangle 64"/>
          <p:cNvSpPr/>
          <p:nvPr/>
        </p:nvSpPr>
        <p:spPr bwMode="gray">
          <a:xfrm>
            <a:off x="6191227" y="1789875"/>
            <a:ext cx="439538" cy="1481811"/>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8" name="Rectangle 64"/>
          <p:cNvSpPr/>
          <p:nvPr/>
        </p:nvSpPr>
        <p:spPr bwMode="gray">
          <a:xfrm>
            <a:off x="6688284" y="1789875"/>
            <a:ext cx="439538" cy="1481811"/>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9" name="TextBox 76"/>
          <p:cNvSpPr txBox="1"/>
          <p:nvPr/>
        </p:nvSpPr>
        <p:spPr>
          <a:xfrm>
            <a:off x="3447141" y="1579586"/>
            <a:ext cx="1902787" cy="21544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1400" b="1" kern="0" dirty="0">
                <a:latin typeface="+mn-lt"/>
                <a:ea typeface="Arial Unicode MS" pitchFamily="34" charset="-128"/>
                <a:cs typeface="Arial Unicode MS" pitchFamily="34" charset="-128"/>
              </a:rPr>
              <a:t>Full Backup</a:t>
            </a:r>
            <a:endParaRPr lang="en-US" sz="1400" b="1" kern="0" dirty="0">
              <a:latin typeface="+mn-lt"/>
              <a:ea typeface="Arial Unicode MS" pitchFamily="34" charset="-128"/>
              <a:cs typeface="Arial Unicode MS" pitchFamily="34" charset="-128"/>
            </a:endParaRPr>
          </a:p>
        </p:txBody>
      </p:sp>
      <p:sp>
        <p:nvSpPr>
          <p:cNvPr id="30" name="TextBox 76"/>
          <p:cNvSpPr txBox="1"/>
          <p:nvPr/>
        </p:nvSpPr>
        <p:spPr>
          <a:xfrm>
            <a:off x="5459602" y="1586395"/>
            <a:ext cx="1902787" cy="21544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1400" b="1" kern="0" dirty="0">
                <a:latin typeface="+mn-lt"/>
                <a:ea typeface="Arial Unicode MS" pitchFamily="34" charset="-128"/>
                <a:cs typeface="Arial Unicode MS" pitchFamily="34" charset="-128"/>
              </a:rPr>
              <a:t>Delta Backups</a:t>
            </a:r>
            <a:endParaRPr lang="en-US" sz="1400" b="1" kern="0" dirty="0">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662761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p:bldP spid="78" grpId="0"/>
      <p:bldP spid="83" grpId="0" animBg="1"/>
      <p:bldP spid="84" grpId="0"/>
      <p:bldP spid="29"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59054" y="2663700"/>
            <a:ext cx="7200590" cy="3862254"/>
            <a:chOff x="2359054" y="2651825"/>
            <a:chExt cx="7200590" cy="3862254"/>
          </a:xfrm>
        </p:grpSpPr>
        <p:pic>
          <p:nvPicPr>
            <p:cNvPr id="7" name="Picture 6"/>
            <p:cNvPicPr>
              <a:picLocks noChangeAspect="1"/>
            </p:cNvPicPr>
            <p:nvPr/>
          </p:nvPicPr>
          <p:blipFill>
            <a:blip r:embed="rId3"/>
            <a:stretch>
              <a:fillRect/>
            </a:stretch>
          </p:blipFill>
          <p:spPr>
            <a:xfrm>
              <a:off x="2359054" y="2651825"/>
              <a:ext cx="7200590" cy="3734833"/>
            </a:xfrm>
            <a:prstGeom prst="rect">
              <a:avLst/>
            </a:prstGeom>
          </p:spPr>
        </p:pic>
        <p:sp>
          <p:nvSpPr>
            <p:cNvPr id="8" name="Rectangle 7"/>
            <p:cNvSpPr/>
            <p:nvPr/>
          </p:nvSpPr>
          <p:spPr bwMode="gray">
            <a:xfrm>
              <a:off x="6695705" y="6068295"/>
              <a:ext cx="2103912" cy="306488"/>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HANA Disk</a:t>
              </a:r>
              <a:endParaRPr kumimoji="0" lang="en-US"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9" name="Rectangle 8"/>
            <p:cNvSpPr/>
            <p:nvPr/>
          </p:nvSpPr>
          <p:spPr bwMode="gray">
            <a:xfrm>
              <a:off x="2917372" y="6067451"/>
              <a:ext cx="2103912" cy="306488"/>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HANA Disk</a:t>
              </a:r>
              <a:endParaRPr kumimoji="0" lang="en-US"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6" name="Right Arrow 5"/>
            <p:cNvSpPr/>
            <p:nvPr/>
          </p:nvSpPr>
          <p:spPr bwMode="gray">
            <a:xfrm>
              <a:off x="5021284" y="6208820"/>
              <a:ext cx="1674421" cy="154088"/>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a:xfrm>
              <a:off x="5482539" y="6052414"/>
              <a:ext cx="912109" cy="461665"/>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altLang="zh-CN" sz="1200" b="1" kern="0" dirty="0">
                  <a:ea typeface="Arial Unicode MS" pitchFamily="34" charset="-128"/>
                  <a:cs typeface="Arial Unicode MS" pitchFamily="34" charset="-128"/>
                </a:rPr>
                <a:t>Disk Mirror</a:t>
              </a:r>
            </a:p>
            <a:p>
              <a:pPr algn="ct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active/active</a:t>
              </a:r>
            </a:p>
          </p:txBody>
        </p:sp>
      </p:grpSp>
      <p:sp>
        <p:nvSpPr>
          <p:cNvPr id="2" name="Title 1"/>
          <p:cNvSpPr>
            <a:spLocks noGrp="1"/>
          </p:cNvSpPr>
          <p:nvPr>
            <p:ph type="title"/>
          </p:nvPr>
        </p:nvSpPr>
        <p:spPr/>
        <p:txBody>
          <a:bodyPr/>
          <a:lstStyle/>
          <a:p>
            <a:r>
              <a:rPr lang="zh-CN" altLang="en-US" dirty="0">
                <a:latin typeface="+mn-lt"/>
                <a:ea typeface="微软雅黑" panose="020B0503020204020204" pitchFamily="34" charset="-122"/>
              </a:rPr>
              <a:t>单节点高可用性</a:t>
            </a:r>
            <a:br>
              <a:rPr lang="en-US" dirty="0">
                <a:latin typeface="+mn-lt"/>
                <a:ea typeface="微软雅黑" panose="020B0503020204020204" pitchFamily="34" charset="-122"/>
              </a:rPr>
            </a:br>
            <a:r>
              <a:rPr lang="en-US" sz="2400" dirty="0"/>
              <a:t>HANA System Replication + </a:t>
            </a:r>
            <a:r>
              <a:rPr lang="en-US" sz="2400" dirty="0" err="1"/>
              <a:t>Suse</a:t>
            </a:r>
            <a:r>
              <a:rPr lang="en-US" sz="2400" dirty="0"/>
              <a:t> or </a:t>
            </a:r>
            <a:r>
              <a:rPr lang="en-US" sz="2400" dirty="0" err="1"/>
              <a:t>RedHat</a:t>
            </a:r>
            <a:r>
              <a:rPr lang="en-US" sz="2400" dirty="0"/>
              <a:t> Automate HA</a:t>
            </a:r>
          </a:p>
        </p:txBody>
      </p:sp>
      <p:sp>
        <p:nvSpPr>
          <p:cNvPr id="3" name="Title 2"/>
          <p:cNvSpPr txBox="1">
            <a:spLocks/>
          </p:cNvSpPr>
          <p:nvPr/>
        </p:nvSpPr>
        <p:spPr bwMode="gray">
          <a:xfrm>
            <a:off x="432113" y="2953084"/>
            <a:ext cx="11330950" cy="738835"/>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endParaRPr lang="en-US" sz="1900" b="0" dirty="0">
              <a:solidFill>
                <a:schemeClr val="tx1"/>
              </a:solidFill>
              <a:latin typeface="+mn-lt"/>
            </a:endParaRPr>
          </a:p>
        </p:txBody>
      </p:sp>
      <p:sp>
        <p:nvSpPr>
          <p:cNvPr id="4" name="Title 2"/>
          <p:cNvSpPr txBox="1">
            <a:spLocks/>
          </p:cNvSpPr>
          <p:nvPr/>
        </p:nvSpPr>
        <p:spPr bwMode="gray">
          <a:xfrm>
            <a:off x="465988" y="1258780"/>
            <a:ext cx="11330950" cy="3740749"/>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1800" b="0" dirty="0">
                <a:solidFill>
                  <a:schemeClr val="tx1"/>
                </a:solidFill>
              </a:rPr>
              <a:t>The HANA System Replication is NOT designed to enable or disable HANA Primary and Secondary Database automatically. The HANA database administrator should be monitoring and perform takeover commands in order to bring secondary system UP  when required or decided.</a:t>
            </a:r>
          </a:p>
          <a:p>
            <a:r>
              <a:rPr lang="en-US" sz="1800" b="0" dirty="0">
                <a:solidFill>
                  <a:schemeClr val="tx1"/>
                </a:solidFill>
              </a:rPr>
              <a:t>Customers should be combine HANA System Replication and </a:t>
            </a:r>
            <a:r>
              <a:rPr lang="en-US" sz="1800" b="0" dirty="0" err="1">
                <a:solidFill>
                  <a:schemeClr val="tx1"/>
                </a:solidFill>
              </a:rPr>
              <a:t>RedHat</a:t>
            </a:r>
            <a:r>
              <a:rPr lang="en-US" sz="1800" b="0" dirty="0">
                <a:solidFill>
                  <a:schemeClr val="tx1"/>
                </a:solidFill>
              </a:rPr>
              <a:t> Cluster or </a:t>
            </a:r>
            <a:r>
              <a:rPr lang="en-US" sz="1800" b="0" dirty="0" err="1">
                <a:solidFill>
                  <a:schemeClr val="tx1"/>
                </a:solidFill>
              </a:rPr>
              <a:t>Suse</a:t>
            </a:r>
            <a:r>
              <a:rPr lang="en-US" sz="1800" b="0" dirty="0">
                <a:solidFill>
                  <a:schemeClr val="tx1"/>
                </a:solidFill>
              </a:rPr>
              <a:t> Cluster in order to provide automate failover to HANA servers.</a:t>
            </a:r>
          </a:p>
          <a:p>
            <a:endParaRPr lang="en-US" sz="1900" b="0" dirty="0">
              <a:solidFill>
                <a:schemeClr val="tx1"/>
              </a:solidFill>
            </a:endParaRPr>
          </a:p>
          <a:p>
            <a:r>
              <a:rPr lang="en-US" sz="1900" b="0" dirty="0">
                <a:solidFill>
                  <a:schemeClr val="tx1"/>
                </a:solidFill>
              </a:rPr>
              <a:t>Sample below:</a:t>
            </a:r>
          </a:p>
          <a:p>
            <a:endParaRPr lang="en-US" sz="1900" b="0" dirty="0">
              <a:solidFill>
                <a:schemeClr val="tx1"/>
              </a:solidFill>
            </a:endParaRPr>
          </a:p>
          <a:p>
            <a:endParaRPr lang="en-US" sz="1900" b="0" dirty="0">
              <a:solidFill>
                <a:schemeClr val="tx1"/>
              </a:solidFill>
            </a:endParaRPr>
          </a:p>
          <a:p>
            <a:r>
              <a:rPr lang="en-US" sz="1900" b="0" dirty="0">
                <a:solidFill>
                  <a:schemeClr val="tx1"/>
                </a:solidFill>
              </a:rPr>
              <a:t> </a:t>
            </a:r>
          </a:p>
          <a:p>
            <a:endParaRPr lang="en-US" sz="1900" b="0" dirty="0">
              <a:solidFill>
                <a:schemeClr val="tx1"/>
              </a:solidFill>
            </a:endParaRPr>
          </a:p>
          <a:p>
            <a:r>
              <a:rPr lang="en-US" sz="1900" u="sng" dirty="0">
                <a:solidFill>
                  <a:schemeClr val="tx1"/>
                </a:solidFill>
              </a:rPr>
              <a:t> </a:t>
            </a:r>
            <a:endParaRPr lang="en-US" sz="3600" dirty="0"/>
          </a:p>
        </p:txBody>
      </p:sp>
    </p:spTree>
    <p:extLst>
      <p:ext uri="{BB962C8B-B14F-4D97-AF65-F5344CB8AC3E}">
        <p14:creationId xmlns:p14="http://schemas.microsoft.com/office/powerpoint/2010/main" val="22948521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SAP HANA Active/Active Read-Enabled</a:t>
            </a:r>
            <a:endParaRPr lang="en-US" sz="2400" b="0" dirty="0"/>
          </a:p>
        </p:txBody>
      </p:sp>
      <p:pic>
        <p:nvPicPr>
          <p:cNvPr id="4" name="Picture 15" descr="leg.gif                                                        0005E23EMacintosh HD                   BB0674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782" y="2747805"/>
            <a:ext cx="1236949" cy="122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leg.gif                                                        0005E23EMacintosh HD                   BB0674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15714" y="2747805"/>
            <a:ext cx="1236949" cy="122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end.gif                                                        0005E23EMacintosh HD                   BB0674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782" y="1552664"/>
            <a:ext cx="1013059" cy="105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p:nvPr/>
        </p:nvGrpSpPr>
        <p:grpSpPr>
          <a:xfrm>
            <a:off x="3245179" y="3094816"/>
            <a:ext cx="1736084" cy="348775"/>
            <a:chOff x="4753219" y="3100387"/>
            <a:chExt cx="1736084" cy="533400"/>
          </a:xfrm>
        </p:grpSpPr>
        <p:sp>
          <p:nvSpPr>
            <p:cNvPr id="8" name="Chevron 7"/>
            <p:cNvSpPr/>
            <p:nvPr/>
          </p:nvSpPr>
          <p:spPr bwMode="gray">
            <a:xfrm>
              <a:off x="47532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Chevron 8"/>
            <p:cNvSpPr/>
            <p:nvPr/>
          </p:nvSpPr>
          <p:spPr bwMode="gray">
            <a:xfrm>
              <a:off x="5096752"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Chevron 10"/>
            <p:cNvSpPr/>
            <p:nvPr/>
          </p:nvSpPr>
          <p:spPr bwMode="gray">
            <a:xfrm>
              <a:off x="5440285"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Chevron 11"/>
            <p:cNvSpPr/>
            <p:nvPr/>
          </p:nvSpPr>
          <p:spPr bwMode="gray">
            <a:xfrm>
              <a:off x="57838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Chevron 12"/>
            <p:cNvSpPr/>
            <p:nvPr/>
          </p:nvSpPr>
          <p:spPr bwMode="gray">
            <a:xfrm>
              <a:off x="6127353"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5" name="TextBox 14"/>
          <p:cNvSpPr txBox="1"/>
          <p:nvPr/>
        </p:nvSpPr>
        <p:spPr>
          <a:xfrm>
            <a:off x="1413486" y="4013671"/>
            <a:ext cx="2129651"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Primary Data Center</a:t>
            </a:r>
          </a:p>
        </p:txBody>
      </p:sp>
      <p:sp>
        <p:nvSpPr>
          <p:cNvPr id="17" name="TextBox 16"/>
          <p:cNvSpPr txBox="1"/>
          <p:nvPr/>
        </p:nvSpPr>
        <p:spPr>
          <a:xfrm>
            <a:off x="8441849" y="4013671"/>
            <a:ext cx="228776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Secondary Data Center </a:t>
            </a:r>
          </a:p>
        </p:txBody>
      </p:sp>
      <p:sp>
        <p:nvSpPr>
          <p:cNvPr id="18" name="TextBox 17"/>
          <p:cNvSpPr txBox="1"/>
          <p:nvPr/>
        </p:nvSpPr>
        <p:spPr>
          <a:xfrm>
            <a:off x="3406708" y="3527040"/>
            <a:ext cx="4764521" cy="49244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Continuous Data Replication via Synchronous or Asynchronous Telecommunications</a:t>
            </a:r>
          </a:p>
        </p:txBody>
      </p:sp>
      <p:grpSp>
        <p:nvGrpSpPr>
          <p:cNvPr id="19" name="Group 18"/>
          <p:cNvGrpSpPr/>
          <p:nvPr/>
        </p:nvGrpSpPr>
        <p:grpSpPr>
          <a:xfrm>
            <a:off x="4945840" y="3094816"/>
            <a:ext cx="1736084" cy="348775"/>
            <a:chOff x="4753219" y="3100387"/>
            <a:chExt cx="1736084" cy="533400"/>
          </a:xfrm>
        </p:grpSpPr>
        <p:sp>
          <p:nvSpPr>
            <p:cNvPr id="20" name="Chevron 19"/>
            <p:cNvSpPr/>
            <p:nvPr/>
          </p:nvSpPr>
          <p:spPr bwMode="gray">
            <a:xfrm>
              <a:off x="47532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Chevron 20"/>
            <p:cNvSpPr/>
            <p:nvPr/>
          </p:nvSpPr>
          <p:spPr bwMode="gray">
            <a:xfrm>
              <a:off x="5096752"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Chevron 21"/>
            <p:cNvSpPr/>
            <p:nvPr/>
          </p:nvSpPr>
          <p:spPr bwMode="gray">
            <a:xfrm>
              <a:off x="5440285"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Chevron 22"/>
            <p:cNvSpPr/>
            <p:nvPr/>
          </p:nvSpPr>
          <p:spPr bwMode="gray">
            <a:xfrm>
              <a:off x="57838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Chevron 23"/>
            <p:cNvSpPr/>
            <p:nvPr/>
          </p:nvSpPr>
          <p:spPr bwMode="gray">
            <a:xfrm>
              <a:off x="6127353"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25" name="Group 24"/>
          <p:cNvGrpSpPr/>
          <p:nvPr/>
        </p:nvGrpSpPr>
        <p:grpSpPr>
          <a:xfrm>
            <a:off x="6643995" y="3094816"/>
            <a:ext cx="1736084" cy="348775"/>
            <a:chOff x="4753219" y="3100387"/>
            <a:chExt cx="1736084" cy="533400"/>
          </a:xfrm>
        </p:grpSpPr>
        <p:sp>
          <p:nvSpPr>
            <p:cNvPr id="26" name="Chevron 25"/>
            <p:cNvSpPr/>
            <p:nvPr/>
          </p:nvSpPr>
          <p:spPr bwMode="gray">
            <a:xfrm>
              <a:off x="47532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Chevron 26"/>
            <p:cNvSpPr/>
            <p:nvPr/>
          </p:nvSpPr>
          <p:spPr bwMode="gray">
            <a:xfrm>
              <a:off x="5096752"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Chevron 27"/>
            <p:cNvSpPr/>
            <p:nvPr/>
          </p:nvSpPr>
          <p:spPr bwMode="gray">
            <a:xfrm>
              <a:off x="5440285"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9" name="Chevron 28"/>
            <p:cNvSpPr/>
            <p:nvPr/>
          </p:nvSpPr>
          <p:spPr bwMode="gray">
            <a:xfrm>
              <a:off x="5783819"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Chevron 29"/>
            <p:cNvSpPr/>
            <p:nvPr/>
          </p:nvSpPr>
          <p:spPr bwMode="gray">
            <a:xfrm>
              <a:off x="6127353" y="3100387"/>
              <a:ext cx="361950" cy="533400"/>
            </a:xfrm>
            <a:prstGeom prst="chevron">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aphicFrame>
        <p:nvGraphicFramePr>
          <p:cNvPr id="31" name="Table 30"/>
          <p:cNvGraphicFramePr>
            <a:graphicFrameLocks noGrp="1"/>
          </p:cNvGraphicFramePr>
          <p:nvPr/>
        </p:nvGraphicFramePr>
        <p:xfrm>
          <a:off x="986761" y="4368368"/>
          <a:ext cx="10115550" cy="1833403"/>
        </p:xfrm>
        <a:graphic>
          <a:graphicData uri="http://schemas.openxmlformats.org/drawingml/2006/table">
            <a:tbl>
              <a:tblPr firstRow="1" bandRow="1">
                <a:tableStyleId>{2D5ABB26-0587-4C30-8999-92F81FD0307C}</a:tableStyleId>
              </a:tblPr>
              <a:tblGrid>
                <a:gridCol w="3371850">
                  <a:extLst>
                    <a:ext uri="{9D8B030D-6E8A-4147-A177-3AD203B41FA5}">
                      <a16:colId xmlns:a16="http://schemas.microsoft.com/office/drawing/2014/main" val="20000"/>
                    </a:ext>
                  </a:extLst>
                </a:gridCol>
                <a:gridCol w="3371850">
                  <a:extLst>
                    <a:ext uri="{9D8B030D-6E8A-4147-A177-3AD203B41FA5}">
                      <a16:colId xmlns:a16="http://schemas.microsoft.com/office/drawing/2014/main" val="20001"/>
                    </a:ext>
                  </a:extLst>
                </a:gridCol>
                <a:gridCol w="3371850">
                  <a:extLst>
                    <a:ext uri="{9D8B030D-6E8A-4147-A177-3AD203B41FA5}">
                      <a16:colId xmlns:a16="http://schemas.microsoft.com/office/drawing/2014/main" val="20002"/>
                    </a:ext>
                  </a:extLst>
                </a:gridCol>
              </a:tblGrid>
              <a:tr h="1833403">
                <a:tc>
                  <a:txBody>
                    <a:bodyPr/>
                    <a:lstStyle/>
                    <a:p>
                      <a:pPr marL="174625" indent="-174625" algn="l">
                        <a:buFont typeface="Arial" panose="020B0604020202020204" pitchFamily="34" charset="0"/>
                        <a:buChar char="•"/>
                      </a:pPr>
                      <a:r>
                        <a:rPr lang="en-US" sz="1600" dirty="0"/>
                        <a:t>Data</a:t>
                      </a:r>
                      <a:r>
                        <a:rPr lang="en-US" sz="1600" baseline="0" dirty="0"/>
                        <a:t> Is Continuously Replicated from the Primary to the Secondary Using either Synchronous or Asynchronous Communication Protocols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tcPr>
                </a:tc>
                <a:tc>
                  <a:txBody>
                    <a:bodyPr/>
                    <a:lstStyle/>
                    <a:p>
                      <a:pPr marL="174625" indent="-174625" algn="l">
                        <a:buFont typeface="Arial" panose="020B0604020202020204" pitchFamily="34" charset="0"/>
                        <a:buChar char="•"/>
                      </a:pPr>
                      <a:r>
                        <a:rPr lang="en-US" sz="1600" dirty="0"/>
                        <a:t>Customers can leverage secondary system to offset read-intensive workloads from primary system</a:t>
                      </a:r>
                    </a:p>
                    <a:p>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tcPr>
                </a:tc>
                <a:tc>
                  <a:txBody>
                    <a:bodyPr/>
                    <a:lstStyle/>
                    <a:p>
                      <a:pPr marL="174625" indent="-174625" algn="l">
                        <a:spcBef>
                          <a:spcPts val="0"/>
                        </a:spcBef>
                        <a:buFont typeface="Arial" panose="020B0604020202020204" pitchFamily="34" charset="0"/>
                        <a:buChar char="•"/>
                      </a:pPr>
                      <a:r>
                        <a:rPr lang="en-US" sz="1600" dirty="0"/>
                        <a:t>Gain usage rights to access secondary system for productive read-enabled operation</a:t>
                      </a:r>
                    </a:p>
                    <a:p>
                      <a:pPr marL="174625" indent="-174625" algn="l">
                        <a:spcBef>
                          <a:spcPts val="0"/>
                        </a:spcBef>
                        <a:buFont typeface="Arial" panose="020B0604020202020204" pitchFamily="34" charset="0"/>
                        <a:buChar char="•"/>
                      </a:pPr>
                      <a:r>
                        <a:rPr lang="en-US" sz="1600" dirty="0"/>
                        <a:t>Increase HW utilization</a:t>
                      </a:r>
                    </a:p>
                    <a:p>
                      <a:pPr marL="174625" indent="-174625" algn="l">
                        <a:spcBef>
                          <a:spcPts val="0"/>
                        </a:spcBef>
                        <a:buFont typeface="Arial" panose="020B0604020202020204" pitchFamily="34" charset="0"/>
                        <a:buChar char="•"/>
                      </a:pPr>
                      <a:r>
                        <a:rPr lang="en-US" sz="1600" dirty="0"/>
                        <a:t>Improve performance on 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tcPr>
                </a:tc>
                <a:extLst>
                  <a:ext uri="{0D108BD9-81ED-4DB2-BD59-A6C34878D82A}">
                    <a16:rowId xmlns:a16="http://schemas.microsoft.com/office/drawing/2014/main" val="10000"/>
                  </a:ext>
                </a:extLst>
              </a:tr>
            </a:tbl>
          </a:graphicData>
        </a:graphic>
      </p:graphicFrame>
      <p:sp>
        <p:nvSpPr>
          <p:cNvPr id="38" name="Bent Arrow 37"/>
          <p:cNvSpPr/>
          <p:nvPr/>
        </p:nvSpPr>
        <p:spPr bwMode="gray">
          <a:xfrm rot="5400000">
            <a:off x="7618125" y="844770"/>
            <a:ext cx="519751" cy="3286319"/>
          </a:xfrm>
          <a:prstGeom prst="bentArrow">
            <a:avLst/>
          </a:prstGeom>
          <a:solidFill>
            <a:srgbClr val="0070C0"/>
          </a:solidFill>
          <a:ln w="6350" algn="ctr">
            <a:noFill/>
            <a:miter lim="800000"/>
            <a:headEnd/>
            <a:tailEnd/>
          </a:ln>
          <a:scene3d>
            <a:camera prst="orthographicFront"/>
            <a:lightRig rig="threePt" dir="t"/>
          </a:scene3d>
          <a:sp3d>
            <a:bevelT/>
            <a:bevelB/>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Bent Arrow 38"/>
          <p:cNvSpPr/>
          <p:nvPr/>
        </p:nvSpPr>
        <p:spPr bwMode="gray">
          <a:xfrm rot="16200000" flipH="1">
            <a:off x="3472855" y="844770"/>
            <a:ext cx="519750" cy="3286319"/>
          </a:xfrm>
          <a:prstGeom prst="bentArrow">
            <a:avLst/>
          </a:prstGeom>
          <a:solidFill>
            <a:srgbClr val="0070C0"/>
          </a:solidFill>
          <a:ln w="6350" algn="ctr">
            <a:noFill/>
            <a:miter lim="800000"/>
            <a:headEnd/>
            <a:tailEnd/>
          </a:ln>
          <a:scene3d>
            <a:camera prst="orthographicFront"/>
            <a:lightRig rig="threePt" dir="t"/>
          </a:scene3d>
          <a:sp3d>
            <a:bevelT/>
            <a:bevelB/>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0" name="TextBox 39"/>
          <p:cNvSpPr txBox="1"/>
          <p:nvPr/>
        </p:nvSpPr>
        <p:spPr>
          <a:xfrm>
            <a:off x="1624520" y="1644013"/>
            <a:ext cx="3489754" cy="49244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Read, Write, Update and Delete Operations on Primary HANA Platform</a:t>
            </a:r>
          </a:p>
        </p:txBody>
      </p:sp>
      <p:sp>
        <p:nvSpPr>
          <p:cNvPr id="41" name="TextBox 40"/>
          <p:cNvSpPr txBox="1"/>
          <p:nvPr/>
        </p:nvSpPr>
        <p:spPr>
          <a:xfrm>
            <a:off x="6450929" y="1644013"/>
            <a:ext cx="2535212" cy="49244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Read Operations Only on Secondary HANA Platform</a:t>
            </a:r>
          </a:p>
        </p:txBody>
      </p:sp>
      <p:sp>
        <p:nvSpPr>
          <p:cNvPr id="42" name="TextBox 41"/>
          <p:cNvSpPr txBox="1"/>
          <p:nvPr/>
        </p:nvSpPr>
        <p:spPr>
          <a:xfrm>
            <a:off x="4699768" y="2606278"/>
            <a:ext cx="2287760"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Users / Applications</a:t>
            </a:r>
          </a:p>
        </p:txBody>
      </p:sp>
    </p:spTree>
    <p:extLst>
      <p:ext uri="{BB962C8B-B14F-4D97-AF65-F5344CB8AC3E}">
        <p14:creationId xmlns:p14="http://schemas.microsoft.com/office/powerpoint/2010/main" val="163732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重构企业管理软件套件</a:t>
            </a:r>
            <a:endParaRPr lang="en-GB" dirty="0">
              <a:latin typeface="微软雅黑" panose="020B0503020204020204" pitchFamily="34" charset="-122"/>
              <a:ea typeface="微软雅黑" panose="020B0503020204020204" pitchFamily="34" charset="-122"/>
            </a:endParaRPr>
          </a:p>
        </p:txBody>
      </p:sp>
      <p:sp>
        <p:nvSpPr>
          <p:cNvPr id="9" name="TextBox 8"/>
          <p:cNvSpPr txBox="1"/>
          <p:nvPr/>
        </p:nvSpPr>
        <p:spPr>
          <a:xfrm>
            <a:off x="561975" y="1342141"/>
            <a:ext cx="11163300"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问题（于</a:t>
            </a:r>
            <a:r>
              <a:rPr lang="en-US" altLang="zh-CN"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2006</a:t>
            </a: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年） </a:t>
            </a:r>
            <a:r>
              <a:rPr lang="en-GB"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 </a:t>
            </a: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，在</a:t>
            </a:r>
            <a:r>
              <a:rPr lang="en-GB"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R/3</a:t>
            </a: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发布的</a:t>
            </a:r>
            <a:r>
              <a:rPr lang="en-US" altLang="zh-CN"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14</a:t>
            </a: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年后</a:t>
            </a:r>
            <a:r>
              <a:rPr lang="en-GB"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 </a:t>
            </a:r>
            <a:r>
              <a:rPr lang="zh-CN" altLang="en-US"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rPr>
              <a:t>如果从头开始重新构建一套企业管理软件系统，它应该是什么样子的？</a:t>
            </a:r>
            <a:endParaRPr lang="en-GB" sz="2400" kern="0" dirty="0">
              <a:solidFill>
                <a:schemeClr val="accent1">
                  <a:lumMod val="60000"/>
                  <a:lumOff val="40000"/>
                </a:schemeClr>
              </a:solidFill>
              <a:latin typeface="微软雅黑" panose="020B0503020204020204" pitchFamily="34" charset="-122"/>
              <a:ea typeface="微软雅黑" panose="020B0503020204020204" pitchFamily="34" charset="-122"/>
              <a:cs typeface="Arial Unicode MS" pitchFamily="34" charset="-128"/>
            </a:endParaRPr>
          </a:p>
        </p:txBody>
      </p:sp>
      <p:sp>
        <p:nvSpPr>
          <p:cNvPr id="10" name="TextBox 9"/>
          <p:cNvSpPr txBox="1"/>
          <p:nvPr/>
        </p:nvSpPr>
        <p:spPr>
          <a:xfrm>
            <a:off x="457200" y="2518639"/>
            <a:ext cx="305752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所有的活动数据都处于内存中</a:t>
            </a:r>
            <a:endParaRPr lang="en-GB" sz="1800" b="1" kern="0" dirty="0">
              <a:latin typeface="微软雅黑" panose="020B0503020204020204" pitchFamily="34" charset="-122"/>
              <a:ea typeface="微软雅黑" panose="020B0503020204020204" pitchFamily="34" charset="-122"/>
              <a:cs typeface="Arial Unicode MS" pitchFamily="34" charset="-128"/>
            </a:endParaRPr>
          </a:p>
        </p:txBody>
      </p:sp>
      <p:sp>
        <p:nvSpPr>
          <p:cNvPr id="11" name="TextBox 10"/>
          <p:cNvSpPr txBox="1"/>
          <p:nvPr/>
        </p:nvSpPr>
        <p:spPr>
          <a:xfrm>
            <a:off x="4295775" y="2484101"/>
            <a:ext cx="4305300" cy="90794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利用大规模并行计算机</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GB"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利用多核并行计算扩展</a:t>
            </a:r>
            <a:r>
              <a:rPr lang="en-US" altLang="zh-CN"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而不是</a:t>
            </a:r>
            <a:r>
              <a:rPr lang="en-US" altLang="zh-CN" sz="1800" kern="0" dirty="0">
                <a:latin typeface="微软雅黑" panose="020B0503020204020204" pitchFamily="34" charset="-122"/>
                <a:ea typeface="微软雅黑" panose="020B0503020204020204" pitchFamily="34" charset="-122"/>
                <a:cs typeface="Arial Unicode MS" pitchFamily="34" charset="-128"/>
              </a:rPr>
              <a:t>CPU</a:t>
            </a:r>
            <a:r>
              <a:rPr lang="zh-CN" altLang="en-US" sz="1800" kern="0" dirty="0">
                <a:latin typeface="微软雅黑" panose="020B0503020204020204" pitchFamily="34" charset="-122"/>
                <a:ea typeface="微软雅黑" panose="020B0503020204020204" pitchFamily="34" charset="-122"/>
                <a:cs typeface="Arial Unicode MS" pitchFamily="34" charset="-128"/>
              </a:rPr>
              <a:t>主频提高</a:t>
            </a:r>
            <a:r>
              <a:rPr lang="en-GB" sz="1800" kern="0" dirty="0">
                <a:latin typeface="微软雅黑" panose="020B0503020204020204" pitchFamily="34" charset="-122"/>
                <a:ea typeface="微软雅黑" panose="020B0503020204020204" pitchFamily="34" charset="-122"/>
                <a:cs typeface="Arial Unicode MS" pitchFamily="34" charset="-128"/>
              </a:rPr>
              <a:t>)</a:t>
            </a:r>
          </a:p>
        </p:txBody>
      </p:sp>
      <p:sp>
        <p:nvSpPr>
          <p:cNvPr id="12" name="TextBox 11"/>
          <p:cNvSpPr txBox="1"/>
          <p:nvPr/>
        </p:nvSpPr>
        <p:spPr>
          <a:xfrm>
            <a:off x="9382123" y="2423389"/>
            <a:ext cx="2695577"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使用</a:t>
            </a:r>
            <a:r>
              <a:rPr lang="en-GB" sz="1800" b="1" kern="0" dirty="0">
                <a:latin typeface="微软雅黑" panose="020B0503020204020204" pitchFamily="34" charset="-122"/>
                <a:ea typeface="微软雅黑" panose="020B0503020204020204" pitchFamily="34" charset="-122"/>
                <a:cs typeface="Arial Unicode MS" pitchFamily="34" charset="-128"/>
              </a:rPr>
              <a:t>Design Thinking</a:t>
            </a:r>
            <a:r>
              <a:rPr lang="zh-CN" altLang="en-US" sz="1800" b="1" kern="0" dirty="0">
                <a:latin typeface="微软雅黑" panose="020B0503020204020204" pitchFamily="34" charset="-122"/>
                <a:ea typeface="微软雅黑" panose="020B0503020204020204" pitchFamily="34" charset="-122"/>
                <a:cs typeface="Arial Unicode MS" pitchFamily="34" charset="-128"/>
              </a:rPr>
              <a:t>（设计思维）</a:t>
            </a:r>
            <a:r>
              <a:rPr lang="en-GB" sz="1800" b="1" kern="0" dirty="0">
                <a:latin typeface="微软雅黑" panose="020B0503020204020204" pitchFamily="34" charset="-122"/>
                <a:ea typeface="微软雅黑" panose="020B0503020204020204" pitchFamily="34" charset="-122"/>
                <a:cs typeface="Arial Unicode MS" pitchFamily="34" charset="-128"/>
              </a:rPr>
              <a:t> </a:t>
            </a:r>
            <a:r>
              <a:rPr lang="zh-CN" altLang="en-US" sz="1800" b="1" kern="0" dirty="0">
                <a:latin typeface="微软雅黑" panose="020B0503020204020204" pitchFamily="34" charset="-122"/>
                <a:ea typeface="微软雅黑" panose="020B0503020204020204" pitchFamily="34" charset="-122"/>
                <a:cs typeface="Arial Unicode MS" pitchFamily="34" charset="-128"/>
              </a:rPr>
              <a:t>方法论</a:t>
            </a:r>
            <a:endParaRPr lang="en-GB"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13" name="TextBox 12"/>
          <p:cNvSpPr txBox="1"/>
          <p:nvPr/>
        </p:nvSpPr>
        <p:spPr>
          <a:xfrm>
            <a:off x="457200" y="3386550"/>
            <a:ext cx="326707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从根本上简化数据模型</a:t>
            </a:r>
            <a:endParaRPr lang="en-GB"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14" name="TextBox 13"/>
          <p:cNvSpPr txBox="1"/>
          <p:nvPr/>
        </p:nvSpPr>
        <p:spPr>
          <a:xfrm>
            <a:off x="4295775" y="3399637"/>
            <a:ext cx="394335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800" b="1" kern="0" dirty="0">
                <a:latin typeface="微软雅黑" panose="020B0503020204020204" pitchFamily="34" charset="-122"/>
                <a:ea typeface="微软雅黑" panose="020B0503020204020204" pitchFamily="34" charset="-122"/>
                <a:cs typeface="Arial Unicode MS" pitchFamily="34" charset="-128"/>
              </a:rPr>
              <a:t>OLTP</a:t>
            </a:r>
            <a:r>
              <a:rPr lang="zh-CN" altLang="en-US" sz="1800" b="1" kern="0" dirty="0">
                <a:latin typeface="微软雅黑" panose="020B0503020204020204" pitchFamily="34" charset="-122"/>
                <a:ea typeface="微软雅黑" panose="020B0503020204020204" pitchFamily="34" charset="-122"/>
                <a:cs typeface="Arial Unicode MS" pitchFamily="34" charset="-128"/>
              </a:rPr>
              <a:t>与</a:t>
            </a:r>
            <a:r>
              <a:rPr lang="en-GB" sz="1800" b="1" kern="0" dirty="0">
                <a:latin typeface="微软雅黑" panose="020B0503020204020204" pitchFamily="34" charset="-122"/>
                <a:ea typeface="微软雅黑" panose="020B0503020204020204" pitchFamily="34" charset="-122"/>
                <a:cs typeface="Arial Unicode MS" pitchFamily="34" charset="-128"/>
              </a:rPr>
              <a:t>OLAP</a:t>
            </a:r>
            <a:r>
              <a:rPr lang="zh-CN" altLang="en-US" sz="1800" b="1" kern="0" dirty="0">
                <a:latin typeface="微软雅黑" panose="020B0503020204020204" pitchFamily="34" charset="-122"/>
                <a:ea typeface="微软雅黑" panose="020B0503020204020204" pitchFamily="34" charset="-122"/>
                <a:cs typeface="Arial Unicode MS" pitchFamily="34" charset="-128"/>
              </a:rPr>
              <a:t>回归统一</a:t>
            </a:r>
            <a:endParaRPr lang="en-GB" sz="1800" b="1" kern="0" dirty="0">
              <a:latin typeface="微软雅黑" panose="020B0503020204020204" pitchFamily="34" charset="-122"/>
              <a:ea typeface="微软雅黑" panose="020B0503020204020204" pitchFamily="34" charset="-122"/>
              <a:cs typeface="Arial Unicode MS" pitchFamily="34" charset="-128"/>
            </a:endParaRPr>
          </a:p>
        </p:txBody>
      </p:sp>
      <p:sp>
        <p:nvSpPr>
          <p:cNvPr id="15" name="TextBox 14"/>
          <p:cNvSpPr txBox="1"/>
          <p:nvPr/>
        </p:nvSpPr>
        <p:spPr>
          <a:xfrm>
            <a:off x="9382124" y="3291300"/>
            <a:ext cx="2590801"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及时的</a:t>
            </a:r>
            <a:r>
              <a:rPr lang="en-US" altLang="zh-CN" sz="1800" kern="0" dirty="0">
                <a:latin typeface="微软雅黑" panose="020B0503020204020204" pitchFamily="34" charset="-122"/>
                <a:ea typeface="微软雅黑" panose="020B0503020204020204" pitchFamily="34" charset="-122"/>
                <a:cs typeface="Arial Unicode MS" pitchFamily="34" charset="-128"/>
              </a:rPr>
              <a:t>BI</a:t>
            </a:r>
            <a:r>
              <a:rPr lang="zh-CN" altLang="en-US" sz="1800" kern="0" dirty="0">
                <a:latin typeface="微软雅黑" panose="020B0503020204020204" pitchFamily="34" charset="-122"/>
                <a:ea typeface="微软雅黑" panose="020B0503020204020204" pitchFamily="34" charset="-122"/>
                <a:cs typeface="Arial Unicode MS" pitchFamily="34" charset="-128"/>
              </a:rPr>
              <a:t>分析</a:t>
            </a:r>
            <a:br>
              <a:rPr lang="en-GB" sz="1800" kern="0" dirty="0">
                <a:latin typeface="微软雅黑" panose="020B0503020204020204" pitchFamily="34" charset="-122"/>
                <a:ea typeface="微软雅黑" panose="020B0503020204020204" pitchFamily="34" charset="-122"/>
                <a:cs typeface="Arial Unicode MS" pitchFamily="34" charset="-128"/>
              </a:rPr>
            </a:br>
            <a:r>
              <a:rPr lang="en-GB"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即便对于事务数据</a:t>
            </a:r>
            <a:r>
              <a:rPr lang="en-GB" sz="1800" kern="0" dirty="0">
                <a:latin typeface="微软雅黑" panose="020B0503020204020204" pitchFamily="34" charset="-122"/>
                <a:ea typeface="微软雅黑" panose="020B0503020204020204" pitchFamily="34" charset="-122"/>
                <a:cs typeface="Arial Unicode MS" pitchFamily="34" charset="-128"/>
              </a:rPr>
              <a:t>)</a:t>
            </a:r>
          </a:p>
        </p:txBody>
      </p:sp>
      <p:sp>
        <p:nvSpPr>
          <p:cNvPr id="16" name="TextBox 15"/>
          <p:cNvSpPr txBox="1"/>
          <p:nvPr/>
        </p:nvSpPr>
        <p:spPr>
          <a:xfrm>
            <a:off x="457200" y="4060439"/>
            <a:ext cx="326707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不再有批处理应用</a:t>
            </a:r>
            <a:endParaRPr lang="en-GB" sz="1800" b="1" kern="0" dirty="0">
              <a:latin typeface="微软雅黑" panose="020B0503020204020204" pitchFamily="34" charset="-122"/>
              <a:ea typeface="微软雅黑" panose="020B0503020204020204" pitchFamily="34" charset="-122"/>
              <a:cs typeface="Arial Unicode MS" pitchFamily="34" charset="-128"/>
            </a:endParaRPr>
          </a:p>
        </p:txBody>
      </p:sp>
      <p:sp>
        <p:nvSpPr>
          <p:cNvPr id="17" name="TextBox 16"/>
          <p:cNvSpPr txBox="1"/>
          <p:nvPr/>
        </p:nvSpPr>
        <p:spPr>
          <a:xfrm>
            <a:off x="4295775" y="4025901"/>
            <a:ext cx="3267075" cy="83099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实况对话</a:t>
            </a:r>
            <a:br>
              <a:rPr lang="en-GB" sz="1800" kern="0" dirty="0">
                <a:latin typeface="微软雅黑" panose="020B0503020204020204" pitchFamily="34" charset="-122"/>
                <a:ea typeface="微软雅黑" panose="020B0503020204020204" pitchFamily="34" charset="-122"/>
                <a:cs typeface="Arial Unicode MS" pitchFamily="34" charset="-128"/>
              </a:rPr>
            </a:br>
            <a:r>
              <a:rPr lang="en-GB"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而不是“</a:t>
            </a:r>
            <a:r>
              <a:rPr lang="en-GB" sz="1800" kern="0" dirty="0">
                <a:latin typeface="微软雅黑" panose="020B0503020204020204" pitchFamily="34" charset="-122"/>
                <a:ea typeface="微软雅黑" panose="020B0503020204020204" pitchFamily="34" charset="-122"/>
                <a:cs typeface="Arial Unicode MS" pitchFamily="34" charset="-128"/>
              </a:rPr>
              <a:t>Briefing Books</a:t>
            </a:r>
            <a:r>
              <a:rPr lang="zh-CN" altLang="en-US" sz="1800" kern="0" dirty="0">
                <a:latin typeface="微软雅黑" panose="020B0503020204020204" pitchFamily="34" charset="-122"/>
                <a:ea typeface="微软雅黑" panose="020B0503020204020204" pitchFamily="34" charset="-122"/>
                <a:cs typeface="Arial Unicode MS" pitchFamily="34" charset="-128"/>
              </a:rPr>
              <a:t>（简报书）</a:t>
            </a:r>
            <a:r>
              <a:rPr lang="en-GB" sz="1800" kern="0" dirty="0">
                <a:latin typeface="微软雅黑" panose="020B0503020204020204" pitchFamily="34" charset="-122"/>
                <a:ea typeface="微软雅黑" panose="020B0503020204020204" pitchFamily="34" charset="-122"/>
                <a:cs typeface="Arial Unicode MS" pitchFamily="34" charset="-128"/>
              </a:rPr>
              <a:t>”) </a:t>
            </a:r>
          </a:p>
        </p:txBody>
      </p:sp>
      <p:sp>
        <p:nvSpPr>
          <p:cNvPr id="18" name="TextBox 17"/>
          <p:cNvSpPr txBox="1"/>
          <p:nvPr/>
        </p:nvSpPr>
        <p:spPr>
          <a:xfrm>
            <a:off x="9382123" y="3965189"/>
            <a:ext cx="2571085" cy="83099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响应时间小于</a:t>
            </a:r>
            <a:r>
              <a:rPr lang="en-US" altLang="zh-CN" sz="1800" b="1" kern="0" dirty="0">
                <a:latin typeface="微软雅黑" panose="020B0503020204020204" pitchFamily="34" charset="-122"/>
                <a:ea typeface="微软雅黑" panose="020B0503020204020204" pitchFamily="34" charset="-122"/>
                <a:cs typeface="Arial Unicode MS" pitchFamily="34" charset="-128"/>
              </a:rPr>
              <a:t>1</a:t>
            </a:r>
            <a:r>
              <a:rPr lang="zh-CN" altLang="en-US" sz="1800" b="1" kern="0" dirty="0">
                <a:latin typeface="微软雅黑" panose="020B0503020204020204" pitchFamily="34" charset="-122"/>
                <a:ea typeface="微软雅黑" panose="020B0503020204020204" pitchFamily="34" charset="-122"/>
                <a:cs typeface="Arial Unicode MS" pitchFamily="34" charset="-128"/>
              </a:rPr>
              <a:t>秒</a:t>
            </a:r>
            <a:br>
              <a:rPr lang="en-GB" sz="1800" b="1" kern="0" dirty="0">
                <a:latin typeface="微软雅黑" panose="020B0503020204020204" pitchFamily="34" charset="-122"/>
                <a:ea typeface="微软雅黑" panose="020B0503020204020204" pitchFamily="34" charset="-122"/>
                <a:cs typeface="Arial Unicode MS" pitchFamily="34" charset="-128"/>
              </a:rPr>
            </a:br>
            <a:r>
              <a:rPr lang="en-GB"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对于所有的活动，即便是复杂的算法分析</a:t>
            </a:r>
            <a:r>
              <a:rPr lang="en-GB" sz="1800" kern="0" dirty="0">
                <a:latin typeface="微软雅黑" panose="020B0503020204020204" pitchFamily="34" charset="-122"/>
                <a:ea typeface="微软雅黑" panose="020B0503020204020204" pitchFamily="34" charset="-122"/>
                <a:cs typeface="Arial Unicode MS" pitchFamily="34" charset="-128"/>
              </a:rPr>
              <a:t>) </a:t>
            </a:r>
          </a:p>
        </p:txBody>
      </p:sp>
      <p:sp>
        <p:nvSpPr>
          <p:cNvPr id="19" name="TextBox 18"/>
          <p:cNvSpPr txBox="1"/>
          <p:nvPr/>
        </p:nvSpPr>
        <p:spPr>
          <a:xfrm>
            <a:off x="457200" y="4966935"/>
            <a:ext cx="3267075"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支持多种数据来源和类型的虚拟数据仓库</a:t>
            </a:r>
            <a:endParaRPr lang="en-GB"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0" name="TextBox 19"/>
          <p:cNvSpPr txBox="1"/>
          <p:nvPr/>
        </p:nvSpPr>
        <p:spPr>
          <a:xfrm>
            <a:off x="4295775" y="4947885"/>
            <a:ext cx="3267075"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无聚合或者物化视图（立方体）</a:t>
            </a:r>
            <a:br>
              <a:rPr lang="en-GB" sz="1800" b="1" kern="0" dirty="0">
                <a:latin typeface="微软雅黑" panose="020B0503020204020204" pitchFamily="34" charset="-122"/>
                <a:ea typeface="微软雅黑" panose="020B0503020204020204" pitchFamily="34" charset="-122"/>
                <a:cs typeface="Arial Unicode MS" pitchFamily="34" charset="-128"/>
              </a:rPr>
            </a:br>
            <a:r>
              <a:rPr lang="en-GB" sz="1800" kern="0" dirty="0">
                <a:latin typeface="微软雅黑" panose="020B0503020204020204" pitchFamily="34" charset="-122"/>
                <a:ea typeface="微软雅黑" panose="020B0503020204020204" pitchFamily="34" charset="-122"/>
                <a:cs typeface="Arial Unicode MS" pitchFamily="34" charset="-128"/>
              </a:rPr>
              <a:t>(</a:t>
            </a:r>
            <a:r>
              <a:rPr lang="zh-CN" altLang="en-US" sz="1800" kern="0" dirty="0">
                <a:latin typeface="微软雅黑" panose="020B0503020204020204" pitchFamily="34" charset="-122"/>
                <a:ea typeface="微软雅黑" panose="020B0503020204020204" pitchFamily="34" charset="-122"/>
                <a:cs typeface="Arial Unicode MS" pitchFamily="34" charset="-128"/>
              </a:rPr>
              <a:t>动态视图</a:t>
            </a:r>
            <a:r>
              <a:rPr lang="en-GB" sz="1800" kern="0" dirty="0">
                <a:latin typeface="微软雅黑" panose="020B0503020204020204" pitchFamily="34" charset="-122"/>
                <a:ea typeface="微软雅黑" panose="020B0503020204020204" pitchFamily="34" charset="-122"/>
                <a:cs typeface="Arial Unicode MS" pitchFamily="34" charset="-128"/>
              </a:rPr>
              <a:t>)  </a:t>
            </a:r>
          </a:p>
        </p:txBody>
      </p:sp>
      <p:sp>
        <p:nvSpPr>
          <p:cNvPr id="21" name="TextBox 20"/>
          <p:cNvSpPr txBox="1"/>
          <p:nvPr/>
        </p:nvSpPr>
        <p:spPr>
          <a:xfrm>
            <a:off x="9382124" y="4976460"/>
            <a:ext cx="257108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视图的灵活自由嵌套</a:t>
            </a:r>
            <a:endParaRPr lang="en-GB"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2" name="TextBox 21"/>
          <p:cNvSpPr txBox="1"/>
          <p:nvPr/>
        </p:nvSpPr>
        <p:spPr>
          <a:xfrm>
            <a:off x="4295775" y="5973439"/>
            <a:ext cx="326707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itchFamily="34" charset="-128"/>
              </a:rPr>
              <a:t>移动化，在适当的时候</a:t>
            </a:r>
            <a:endParaRPr lang="en-GB" sz="1800" kern="0" dirty="0">
              <a:latin typeface="微软雅黑" panose="020B0503020204020204" pitchFamily="34" charset="-122"/>
              <a:ea typeface="微软雅黑" panose="020B0503020204020204" pitchFamily="34" charset="-122"/>
              <a:cs typeface="Arial Unicode MS" pitchFamily="34" charset="-128"/>
            </a:endParaRPr>
          </a:p>
        </p:txBody>
      </p:sp>
      <p:sp>
        <p:nvSpPr>
          <p:cNvPr id="23" name="TextBox 22"/>
          <p:cNvSpPr txBox="1"/>
          <p:nvPr/>
        </p:nvSpPr>
        <p:spPr>
          <a:xfrm>
            <a:off x="457200" y="5992489"/>
            <a:ext cx="326707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积极利用数学与算法</a:t>
            </a:r>
            <a:endParaRPr lang="en-GB" sz="1800" b="1" kern="0" dirty="0">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219873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zh-CN" altLang="en-US" dirty="0">
                <a:latin typeface="+mn-lt"/>
                <a:ea typeface="微软雅黑" panose="020B0503020204020204" pitchFamily="34" charset="-122"/>
              </a:rPr>
              <a:t>多节点集群高可用性</a:t>
            </a:r>
            <a:br>
              <a:rPr lang="en-US" dirty="0">
                <a:latin typeface="+mn-lt"/>
                <a:ea typeface="微软雅黑" panose="020B0503020204020204" pitchFamily="34" charset="-122"/>
              </a:rPr>
            </a:br>
            <a:r>
              <a:rPr lang="en-US" sz="2400" dirty="0"/>
              <a:t>HANA System Replication + Scale-Out with Host Auto-Failover</a:t>
            </a:r>
          </a:p>
        </p:txBody>
      </p:sp>
      <p:sp>
        <p:nvSpPr>
          <p:cNvPr id="36" name="Text Placeholder 4"/>
          <p:cNvSpPr txBox="1">
            <a:spLocks/>
          </p:cNvSpPr>
          <p:nvPr/>
        </p:nvSpPr>
        <p:spPr bwMode="gray">
          <a:xfrm>
            <a:off x="432113" y="1702194"/>
            <a:ext cx="6549002" cy="4380926"/>
          </a:xfrm>
          <a:prstGeom prst="rect">
            <a:avLst/>
          </a:prstGeom>
        </p:spPr>
        <p:txBody>
          <a:bodyPr vert="horz" lIns="0" tIns="0" rIns="0" bIns="0" rtlCol="0">
            <a:normAutofit fontScale="92500" lnSpcReduction="10000"/>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rPr>
              <a:t>Scale-out</a:t>
            </a:r>
            <a:r>
              <a:rPr lang="en-US" dirty="0"/>
              <a:t> </a:t>
            </a:r>
            <a:r>
              <a:rPr lang="en-US" dirty="0">
                <a:solidFill>
                  <a:schemeClr val="accent1"/>
                </a:solidFill>
              </a:rPr>
              <a:t>clusters</a:t>
            </a:r>
            <a:r>
              <a:rPr lang="en-US" dirty="0"/>
              <a:t> address two problems</a:t>
            </a:r>
          </a:p>
          <a:p>
            <a:pPr marL="207926" lvl="2" indent="-207926"/>
            <a:r>
              <a:rPr lang="en-US" dirty="0"/>
              <a:t>Scale to a setups, bigger than one host</a:t>
            </a:r>
          </a:p>
          <a:p>
            <a:pPr marL="207926" lvl="2" indent="-207926"/>
            <a:r>
              <a:rPr lang="en-US" dirty="0"/>
              <a:t>Offer an easy HA option by putting one or more hosts as spare/standby</a:t>
            </a:r>
          </a:p>
          <a:p>
            <a:r>
              <a:rPr lang="en-US" dirty="0">
                <a:solidFill>
                  <a:schemeClr val="accent1"/>
                </a:solidFill>
              </a:rPr>
              <a:t>Host Auto-Failover </a:t>
            </a:r>
            <a:r>
              <a:rPr lang="en-US" dirty="0"/>
              <a:t>is offered by the Name Service </a:t>
            </a:r>
          </a:p>
          <a:p>
            <a:pPr marL="207926" lvl="2" indent="-207926"/>
            <a:r>
              <a:rPr lang="en-US" dirty="0"/>
              <a:t>The resulting cluster is managed by this name service inside of HANA.</a:t>
            </a:r>
          </a:p>
          <a:p>
            <a:pPr marL="207926" lvl="2" indent="-207926"/>
            <a:r>
              <a:rPr lang="en-US" dirty="0"/>
              <a:t>He regularly checks on the cluster members to be still active.</a:t>
            </a:r>
          </a:p>
          <a:p>
            <a:pPr marL="207926" lvl="2" indent="-207926"/>
            <a:r>
              <a:rPr lang="en-US" dirty="0"/>
              <a:t>In case of problems he initiates a fully automated take-over to the standby hardware. </a:t>
            </a:r>
          </a:p>
          <a:p>
            <a:pPr marL="207926" lvl="2" indent="-207926"/>
            <a:r>
              <a:rPr lang="en-US" dirty="0"/>
              <a:t>Together with the switched of mounts/disks also the identity of the failing cluster member is moved to the standby hardware.</a:t>
            </a:r>
          </a:p>
          <a:p>
            <a:r>
              <a:rPr lang="en-US" dirty="0"/>
              <a:t>Starting with shared storage, HANA Scale-Out today can use SAN storage with </a:t>
            </a:r>
            <a:r>
              <a:rPr lang="en-US" dirty="0" err="1"/>
              <a:t>FibreChannel</a:t>
            </a:r>
            <a:r>
              <a:rPr lang="en-US" dirty="0"/>
              <a:t> adapters</a:t>
            </a:r>
          </a:p>
          <a:p>
            <a:pPr marL="207926" lvl="2" indent="-207926"/>
            <a:r>
              <a:rPr lang="en-US" dirty="0"/>
              <a:t>Storage Connector API ensures the possibility of remounting necessary file systems to standby hosts</a:t>
            </a:r>
          </a:p>
          <a:p>
            <a:pPr marL="207926" lvl="2" indent="-207926"/>
            <a:r>
              <a:rPr lang="en-US" dirty="0"/>
              <a:t>More details with: </a:t>
            </a:r>
            <a:r>
              <a:rPr lang="en-US" dirty="0">
                <a:hlinkClick r:id="rId3"/>
              </a:rPr>
              <a:t>SAP Note 1900823 - Storage Connector API</a:t>
            </a:r>
            <a:r>
              <a:rPr lang="en-US" dirty="0"/>
              <a:t> </a:t>
            </a:r>
            <a:r>
              <a:rPr lang="en-US" dirty="0">
                <a:sym typeface="Wingdings"/>
              </a:rPr>
              <a:t></a:t>
            </a:r>
            <a:r>
              <a:rPr lang="en-US" dirty="0"/>
              <a:t> Please check its attachments for white papers etc.</a:t>
            </a:r>
          </a:p>
        </p:txBody>
      </p:sp>
      <p:cxnSp>
        <p:nvCxnSpPr>
          <p:cNvPr id="39" name="Straight Connector 38"/>
          <p:cNvCxnSpPr/>
          <p:nvPr/>
        </p:nvCxnSpPr>
        <p:spPr>
          <a:xfrm>
            <a:off x="10123572" y="4665761"/>
            <a:ext cx="1028968"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123572" y="1813951"/>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123572" y="2288723"/>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123572" y="2765083"/>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123572" y="3239856"/>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3572" y="3714628"/>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123572" y="4189401"/>
            <a:ext cx="102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gray">
          <a:xfrm rot="16200000">
            <a:off x="9596168" y="2823550"/>
            <a:ext cx="3263068" cy="810895"/>
          </a:xfrm>
          <a:prstGeom prst="rect">
            <a:avLst/>
          </a:prstGeom>
          <a:solidFill>
            <a:schemeClr val="tx2">
              <a:lumMod val="20000"/>
              <a:lumOff val="80000"/>
            </a:schemeClr>
          </a:solidFill>
          <a:ln w="6350" algn="ctr">
            <a:solidFill>
              <a:schemeClr val="tx2">
                <a:lumMod val="50000"/>
              </a:schemeClr>
            </a:solid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Shared Storage</a:t>
            </a:r>
          </a:p>
        </p:txBody>
      </p:sp>
      <p:grpSp>
        <p:nvGrpSpPr>
          <p:cNvPr id="47" name="Group 46"/>
          <p:cNvGrpSpPr>
            <a:grpSpLocks/>
          </p:cNvGrpSpPr>
          <p:nvPr/>
        </p:nvGrpSpPr>
        <p:grpSpPr bwMode="auto">
          <a:xfrm>
            <a:off x="10472913" y="1594455"/>
            <a:ext cx="1507462" cy="3267616"/>
            <a:chOff x="11951292" y="2140161"/>
            <a:chExt cx="1130865" cy="3265966"/>
          </a:xfrm>
        </p:grpSpPr>
        <p:cxnSp>
          <p:nvCxnSpPr>
            <p:cNvPr id="48" name="Straight Connector 47"/>
            <p:cNvCxnSpPr/>
            <p:nvPr/>
          </p:nvCxnSpPr>
          <p:spPr>
            <a:xfrm>
              <a:off x="11951292" y="5199809"/>
              <a:ext cx="771909"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951292" y="2359949"/>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951292" y="2834482"/>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51292" y="3307973"/>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1951292" y="3782505"/>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951292" y="4733159"/>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rot="16200000">
              <a:off x="11145846" y="3468156"/>
              <a:ext cx="3264306" cy="608316"/>
            </a:xfrm>
            <a:prstGeom prst="rect">
              <a:avLst/>
            </a:prstGeom>
            <a:solidFill>
              <a:schemeClr val="tx2">
                <a:lumMod val="20000"/>
                <a:lumOff val="80000"/>
              </a:schemeClr>
            </a:solidFill>
            <a:ln w="6350" algn="ctr">
              <a:solidFill>
                <a:schemeClr val="tx2">
                  <a:lumMod val="50000"/>
                </a:schemeClr>
              </a:solidFill>
              <a:miter lim="800000"/>
              <a:headEnd/>
              <a:tailEnd/>
            </a:ln>
          </p:spPr>
          <p:txBody>
            <a:bodyPr lIns="107163" tIns="85730" rIns="107163" bIns="85730"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SAN Storage</a:t>
              </a:r>
            </a:p>
          </p:txBody>
        </p:sp>
        <p:sp>
          <p:nvSpPr>
            <p:cNvPr id="55" name="Rectangle 54"/>
            <p:cNvSpPr/>
            <p:nvPr/>
          </p:nvSpPr>
          <p:spPr>
            <a:xfrm rot="16200000">
              <a:off x="10702710" y="3658530"/>
              <a:ext cx="3264306" cy="230888"/>
            </a:xfrm>
            <a:prstGeom prst="rect">
              <a:avLst/>
            </a:prstGeom>
            <a:solidFill>
              <a:schemeClr val="tx2">
                <a:lumMod val="75000"/>
              </a:schemeClr>
            </a:solidFill>
            <a:ln>
              <a:solidFill>
                <a:schemeClr val="tx1"/>
              </a:solidFill>
            </a:ln>
          </p:spPr>
          <p:txBody>
            <a:bodyPr>
              <a:spAutoFit/>
            </a:bodyPr>
            <a:lstStyle/>
            <a:p>
              <a:pPr algn="ctr">
                <a:spcBef>
                  <a:spcPct val="50000"/>
                </a:spcBef>
                <a:buClr>
                  <a:srgbClr val="F0AB00"/>
                </a:buClr>
                <a:buSzPct val="80000"/>
                <a:defRPr/>
              </a:pPr>
              <a:r>
                <a:rPr lang="en-US" sz="1400" kern="0" dirty="0">
                  <a:solidFill>
                    <a:srgbClr val="FFFFFF"/>
                  </a:solidFill>
                  <a:latin typeface="Arial Black" panose="020B0A04020102020204" pitchFamily="34" charset="0"/>
                  <a:ea typeface="Arial Unicode MS" pitchFamily="34" charset="-128"/>
                  <a:cs typeface="Arial Unicode MS" pitchFamily="34" charset="-128"/>
                </a:rPr>
                <a:t>Storage Connector  API</a:t>
              </a:r>
            </a:p>
          </p:txBody>
        </p:sp>
      </p:grpSp>
      <p:sp>
        <p:nvSpPr>
          <p:cNvPr id="56" name="Rectangle 55"/>
          <p:cNvSpPr/>
          <p:nvPr/>
        </p:nvSpPr>
        <p:spPr bwMode="gray">
          <a:xfrm>
            <a:off x="7712062" y="1604352"/>
            <a:ext cx="2883651" cy="412846"/>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1</a:t>
            </a:r>
          </a:p>
        </p:txBody>
      </p:sp>
      <p:sp>
        <p:nvSpPr>
          <p:cNvPr id="57" name="Rectangle 56"/>
          <p:cNvSpPr/>
          <p:nvPr/>
        </p:nvSpPr>
        <p:spPr bwMode="gray">
          <a:xfrm>
            <a:off x="7712062" y="2080712"/>
            <a:ext cx="2883651" cy="412846"/>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2</a:t>
            </a:r>
          </a:p>
        </p:txBody>
      </p:sp>
      <p:sp>
        <p:nvSpPr>
          <p:cNvPr id="58" name="Rectangle 57"/>
          <p:cNvSpPr/>
          <p:nvPr/>
        </p:nvSpPr>
        <p:spPr bwMode="gray">
          <a:xfrm>
            <a:off x="7712062" y="2557073"/>
            <a:ext cx="2883651" cy="412846"/>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3</a:t>
            </a:r>
          </a:p>
        </p:txBody>
      </p:sp>
      <p:sp>
        <p:nvSpPr>
          <p:cNvPr id="59" name="Rectangle 58"/>
          <p:cNvSpPr/>
          <p:nvPr/>
        </p:nvSpPr>
        <p:spPr bwMode="gray">
          <a:xfrm>
            <a:off x="7712062" y="3033434"/>
            <a:ext cx="2883651" cy="414433"/>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4</a:t>
            </a:r>
          </a:p>
        </p:txBody>
      </p:sp>
      <p:sp>
        <p:nvSpPr>
          <p:cNvPr id="60" name="Rectangle 59"/>
          <p:cNvSpPr/>
          <p:nvPr/>
        </p:nvSpPr>
        <p:spPr bwMode="gray">
          <a:xfrm>
            <a:off x="7712062" y="3509794"/>
            <a:ext cx="2883651" cy="414433"/>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5</a:t>
            </a:r>
          </a:p>
        </p:txBody>
      </p:sp>
      <p:sp>
        <p:nvSpPr>
          <p:cNvPr id="61" name="Rectangle 60"/>
          <p:cNvSpPr/>
          <p:nvPr/>
        </p:nvSpPr>
        <p:spPr bwMode="gray">
          <a:xfrm>
            <a:off x="7712062" y="3987741"/>
            <a:ext cx="2883651" cy="412846"/>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6</a:t>
            </a:r>
          </a:p>
        </p:txBody>
      </p:sp>
      <p:sp>
        <p:nvSpPr>
          <p:cNvPr id="62" name="Rectangle 61"/>
          <p:cNvSpPr/>
          <p:nvPr/>
        </p:nvSpPr>
        <p:spPr bwMode="gray">
          <a:xfrm>
            <a:off x="7712062" y="4464101"/>
            <a:ext cx="2883651" cy="412846"/>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51039" tIns="102079" rIns="5103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   Standby Server</a:t>
            </a:r>
          </a:p>
        </p:txBody>
      </p:sp>
      <p:grpSp>
        <p:nvGrpSpPr>
          <p:cNvPr id="63" name="Group 25"/>
          <p:cNvGrpSpPr>
            <a:grpSpLocks/>
          </p:cNvGrpSpPr>
          <p:nvPr/>
        </p:nvGrpSpPr>
        <p:grpSpPr bwMode="auto">
          <a:xfrm>
            <a:off x="8398040" y="3497091"/>
            <a:ext cx="1524397" cy="435076"/>
            <a:chOff x="5885200" y="361355"/>
            <a:chExt cx="856967" cy="433626"/>
          </a:xfrm>
        </p:grpSpPr>
        <p:cxnSp>
          <p:nvCxnSpPr>
            <p:cNvPr id="64" name="Straight Connector 63"/>
            <p:cNvCxnSpPr/>
            <p:nvPr/>
          </p:nvCxnSpPr>
          <p:spPr>
            <a:xfrm>
              <a:off x="5885200" y="423075"/>
              <a:ext cx="856967" cy="319680"/>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895912" y="361355"/>
              <a:ext cx="846255" cy="433626"/>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6" name="Curved Connector 65"/>
          <p:cNvCxnSpPr>
            <a:stCxn id="60" idx="1"/>
            <a:endCxn id="62" idx="1"/>
          </p:cNvCxnSpPr>
          <p:nvPr/>
        </p:nvCxnSpPr>
        <p:spPr>
          <a:xfrm rot="10800000" flipV="1">
            <a:off x="7712062" y="3717803"/>
            <a:ext cx="21172" cy="952721"/>
          </a:xfrm>
          <a:prstGeom prst="curvedConnector3">
            <a:avLst>
              <a:gd name="adj1" fmla="val 2515792"/>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gray">
          <a:xfrm>
            <a:off x="10400928" y="3519321"/>
            <a:ext cx="518718" cy="390615"/>
          </a:xfrm>
          <a:prstGeom prst="ellipse">
            <a:avLst/>
          </a:prstGeom>
          <a:noFill/>
          <a:ln w="28575" algn="ctr">
            <a:solidFill>
              <a:srgbClr val="FF0000"/>
            </a:solidFill>
            <a:miter lim="800000"/>
            <a:headEnd/>
            <a:tailEnd/>
          </a:ln>
        </p:spPr>
        <p:txBody>
          <a:bodyPr lIns="107163" tIns="85730" rIns="107163" bIns="85730" anchor="ctr"/>
          <a:lstStyle/>
          <a:p>
            <a:pPr algn="ctr">
              <a:spcBef>
                <a:spcPct val="50000"/>
              </a:spcBef>
              <a:buClr>
                <a:srgbClr val="F0AB00"/>
              </a:buClr>
              <a:buSzPct val="80000"/>
              <a:defRPr/>
            </a:pPr>
            <a:endParaRPr lang="en-US" sz="2400" kern="0" dirty="0">
              <a:solidFill>
                <a:srgbClr val="000000"/>
              </a:solidFill>
              <a:latin typeface="Arial" charset="0"/>
              <a:ea typeface="Arial Unicode MS" pitchFamily="34" charset="-128"/>
              <a:cs typeface="Arial Unicode MS" pitchFamily="34" charset="-128"/>
            </a:endParaRPr>
          </a:p>
        </p:txBody>
      </p:sp>
      <p:sp>
        <p:nvSpPr>
          <p:cNvPr id="68" name="Rectangle 67"/>
          <p:cNvSpPr/>
          <p:nvPr/>
        </p:nvSpPr>
        <p:spPr bwMode="gray">
          <a:xfrm>
            <a:off x="7712060" y="5481084"/>
            <a:ext cx="2883651" cy="412846"/>
          </a:xfrm>
          <a:prstGeom prst="rect">
            <a:avLst/>
          </a:prstGeom>
          <a:solidFill>
            <a:schemeClr val="accent1"/>
          </a:solidFill>
          <a:ln w="6350" algn="ctr">
            <a:noFill/>
            <a:miter lim="800000"/>
            <a:headEnd/>
            <a:tailEnd/>
          </a:ln>
        </p:spPr>
        <p:txBody>
          <a:bodyPr lIns="127599" tIns="102079" rIns="12759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Server 1</a:t>
            </a:r>
          </a:p>
        </p:txBody>
      </p:sp>
      <p:sp>
        <p:nvSpPr>
          <p:cNvPr id="69" name="Rectangle 68"/>
          <p:cNvSpPr/>
          <p:nvPr/>
        </p:nvSpPr>
        <p:spPr bwMode="gray">
          <a:xfrm>
            <a:off x="7712062" y="5957444"/>
            <a:ext cx="2883651" cy="412846"/>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51039" tIns="102079" rIns="51039" bIns="102079" anchor="ctr"/>
          <a:lstStyle/>
          <a:p>
            <a:pPr algn="ctr">
              <a:spcBef>
                <a:spcPct val="50000"/>
              </a:spcBef>
              <a:buClr>
                <a:srgbClr val="F0AB00"/>
              </a:buClr>
              <a:buSzPct val="80000"/>
              <a:defRPr/>
            </a:pPr>
            <a:r>
              <a:rPr lang="en-US" sz="1700" kern="0" dirty="0">
                <a:solidFill>
                  <a:srgbClr val="000000"/>
                </a:solidFill>
                <a:latin typeface="Arial" charset="0"/>
                <a:ea typeface="Arial Unicode MS" pitchFamily="34" charset="-128"/>
                <a:cs typeface="Arial Unicode MS" pitchFamily="34" charset="-128"/>
              </a:rPr>
              <a:t>   Standby Server</a:t>
            </a:r>
          </a:p>
        </p:txBody>
      </p:sp>
      <p:cxnSp>
        <p:nvCxnSpPr>
          <p:cNvPr id="70" name="Curved Connector 69"/>
          <p:cNvCxnSpPr/>
          <p:nvPr/>
        </p:nvCxnSpPr>
        <p:spPr>
          <a:xfrm rot="10800000" flipV="1">
            <a:off x="7712062" y="5682743"/>
            <a:ext cx="21172" cy="504117"/>
          </a:xfrm>
          <a:prstGeom prst="curvedConnector3">
            <a:avLst>
              <a:gd name="adj1" fmla="val 2574564"/>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a:grpSpLocks/>
          </p:cNvGrpSpPr>
          <p:nvPr/>
        </p:nvGrpSpPr>
        <p:grpSpPr bwMode="auto">
          <a:xfrm>
            <a:off x="10604304" y="5527421"/>
            <a:ext cx="1376074" cy="812650"/>
            <a:chOff x="11951292" y="4593885"/>
            <a:chExt cx="1032301" cy="812241"/>
          </a:xfrm>
        </p:grpSpPr>
        <p:cxnSp>
          <p:nvCxnSpPr>
            <p:cNvPr id="72" name="Straight Connector 71"/>
            <p:cNvCxnSpPr/>
            <p:nvPr/>
          </p:nvCxnSpPr>
          <p:spPr>
            <a:xfrm>
              <a:off x="11951292" y="5199809"/>
              <a:ext cx="771909"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951292" y="4725277"/>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rot="16200000">
              <a:off x="12323829" y="4743899"/>
              <a:ext cx="809778" cy="509750"/>
            </a:xfrm>
            <a:prstGeom prst="rect">
              <a:avLst/>
            </a:prstGeom>
            <a:solidFill>
              <a:schemeClr val="tx2">
                <a:lumMod val="20000"/>
                <a:lumOff val="80000"/>
              </a:schemeClr>
            </a:solidFill>
            <a:ln w="6350" algn="ctr">
              <a:solidFill>
                <a:schemeClr val="tx2">
                  <a:lumMod val="50000"/>
                </a:schemeClr>
              </a:solidFill>
              <a:miter lim="800000"/>
              <a:headEnd/>
              <a:tailEnd/>
            </a:ln>
          </p:spPr>
          <p:txBody>
            <a:bodyPr lIns="107163" tIns="85730" rIns="107163" bIns="0" anchor="ctr"/>
            <a:lstStyle/>
            <a:p>
              <a:pPr algn="ctr">
                <a:lnSpc>
                  <a:spcPts val="1429"/>
                </a:lnSpc>
                <a:buClr>
                  <a:srgbClr val="F0AB00"/>
                </a:buClr>
                <a:buSzPct val="80000"/>
                <a:defRPr/>
              </a:pPr>
              <a:r>
                <a:rPr lang="en-US" sz="1600" kern="0" dirty="0">
                  <a:solidFill>
                    <a:srgbClr val="000000"/>
                  </a:solidFill>
                  <a:latin typeface="Arial" charset="0"/>
                  <a:ea typeface="Arial Unicode MS" pitchFamily="34" charset="-128"/>
                  <a:cs typeface="Arial Unicode MS" pitchFamily="34" charset="-128"/>
                </a:rPr>
                <a:t>SAN </a:t>
              </a:r>
              <a:r>
                <a:rPr lang="en-US" sz="1200" kern="0" dirty="0">
                  <a:solidFill>
                    <a:srgbClr val="000000"/>
                  </a:solidFill>
                  <a:latin typeface="Arial" charset="0"/>
                  <a:ea typeface="Arial Unicode MS" pitchFamily="34" charset="-128"/>
                  <a:cs typeface="Arial Unicode MS" pitchFamily="34" charset="-128"/>
                </a:rPr>
                <a:t>Storage</a:t>
              </a:r>
              <a:endParaRPr lang="en-US" sz="1600" kern="0" dirty="0">
                <a:solidFill>
                  <a:srgbClr val="000000"/>
                </a:solidFill>
                <a:latin typeface="Arial" charset="0"/>
                <a:ea typeface="Arial Unicode MS" pitchFamily="34" charset="-128"/>
                <a:cs typeface="Arial Unicode MS" pitchFamily="34" charset="-128"/>
              </a:endParaRPr>
            </a:p>
          </p:txBody>
        </p:sp>
        <p:sp>
          <p:nvSpPr>
            <p:cNvPr id="75" name="Rectangle 74"/>
            <p:cNvSpPr/>
            <p:nvPr/>
          </p:nvSpPr>
          <p:spPr>
            <a:xfrm rot="16200000">
              <a:off x="11929789" y="4810569"/>
              <a:ext cx="810150" cy="380964"/>
            </a:xfrm>
            <a:prstGeom prst="rect">
              <a:avLst/>
            </a:prstGeom>
            <a:solidFill>
              <a:schemeClr val="tx2">
                <a:lumMod val="75000"/>
              </a:schemeClr>
            </a:solidFill>
            <a:ln>
              <a:solidFill>
                <a:schemeClr val="tx1"/>
              </a:solidFill>
            </a:ln>
          </p:spPr>
          <p:txBody>
            <a:bodyPr wrap="square">
              <a:spAutoFit/>
            </a:bodyPr>
            <a:lstStyle/>
            <a:p>
              <a:pPr algn="ctr">
                <a:spcBef>
                  <a:spcPct val="50000"/>
                </a:spcBef>
                <a:buClr>
                  <a:srgbClr val="F0AB00"/>
                </a:buClr>
                <a:buSzPct val="80000"/>
                <a:defRPr/>
              </a:pPr>
              <a:r>
                <a:rPr lang="en-US" sz="900" kern="0" dirty="0">
                  <a:solidFill>
                    <a:srgbClr val="FFFFFF"/>
                  </a:solidFill>
                  <a:latin typeface="Arial Black" panose="020B0A04020102020204" pitchFamily="34" charset="0"/>
                  <a:ea typeface="Arial Unicode MS" pitchFamily="34" charset="-128"/>
                  <a:cs typeface="Arial Unicode MS" pitchFamily="34" charset="-128"/>
                </a:rPr>
                <a:t>Storage Connector  API</a:t>
              </a:r>
            </a:p>
          </p:txBody>
        </p:sp>
      </p:grpSp>
      <p:sp>
        <p:nvSpPr>
          <p:cNvPr id="76" name="TextBox 75"/>
          <p:cNvSpPr txBox="1"/>
          <p:nvPr/>
        </p:nvSpPr>
        <p:spPr>
          <a:xfrm>
            <a:off x="7712060" y="5162282"/>
            <a:ext cx="3601948" cy="323165"/>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Minimalistic setup for only HA:</a:t>
            </a:r>
          </a:p>
        </p:txBody>
      </p:sp>
      <p:sp>
        <p:nvSpPr>
          <p:cNvPr id="77" name="TextBox 76"/>
          <p:cNvSpPr txBox="1"/>
          <p:nvPr/>
        </p:nvSpPr>
        <p:spPr>
          <a:xfrm>
            <a:off x="7782618" y="1608964"/>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78" name="TextBox 77"/>
          <p:cNvSpPr txBox="1"/>
          <p:nvPr/>
        </p:nvSpPr>
        <p:spPr>
          <a:xfrm>
            <a:off x="7782618" y="2076162"/>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79" name="TextBox 78"/>
          <p:cNvSpPr txBox="1"/>
          <p:nvPr/>
        </p:nvSpPr>
        <p:spPr>
          <a:xfrm>
            <a:off x="7785036" y="2550935"/>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0" name="TextBox 79"/>
          <p:cNvSpPr txBox="1"/>
          <p:nvPr/>
        </p:nvSpPr>
        <p:spPr>
          <a:xfrm>
            <a:off x="7785036" y="3028089"/>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1" name="TextBox 80"/>
          <p:cNvSpPr txBox="1"/>
          <p:nvPr/>
        </p:nvSpPr>
        <p:spPr>
          <a:xfrm>
            <a:off x="7800389" y="3504449"/>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2" name="TextBox 81"/>
          <p:cNvSpPr txBox="1"/>
          <p:nvPr/>
        </p:nvSpPr>
        <p:spPr>
          <a:xfrm>
            <a:off x="7800389" y="3981603"/>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3" name="TextBox 82"/>
          <p:cNvSpPr txBox="1"/>
          <p:nvPr/>
        </p:nvSpPr>
        <p:spPr>
          <a:xfrm>
            <a:off x="7800389" y="4457965"/>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4" name="TextBox 83"/>
          <p:cNvSpPr txBox="1"/>
          <p:nvPr/>
        </p:nvSpPr>
        <p:spPr>
          <a:xfrm>
            <a:off x="7785036" y="5470183"/>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sp>
        <p:nvSpPr>
          <p:cNvPr id="85" name="TextBox 84"/>
          <p:cNvSpPr txBox="1"/>
          <p:nvPr/>
        </p:nvSpPr>
        <p:spPr>
          <a:xfrm>
            <a:off x="7785036" y="5946544"/>
            <a:ext cx="509760" cy="425121"/>
          </a:xfrm>
          <a:prstGeom prst="rect">
            <a:avLst/>
          </a:prstGeom>
          <a:solidFill>
            <a:schemeClr val="accent1">
              <a:lumMod val="60000"/>
              <a:lumOff val="40000"/>
            </a:schemeClr>
          </a:solidFill>
        </p:spPr>
        <p:txBody>
          <a:bodyPr wrap="none" lIns="42865" tIns="42865" rIns="42865" bIns="42865" rtlCol="0" anchor="ctr">
            <a:spAutoFit/>
          </a:bodyPr>
          <a:lstStyle/>
          <a:p>
            <a:pPr algn="ctr" fontAlgn="base">
              <a:spcBef>
                <a:spcPts val="714"/>
              </a:spcBef>
              <a:spcAft>
                <a:spcPct val="0"/>
              </a:spcAft>
              <a:buClr>
                <a:srgbClr val="F0AB00"/>
              </a:buClr>
              <a:buSzPct val="80000"/>
            </a:pPr>
            <a:r>
              <a:rPr lang="en-US" sz="1100" b="1" kern="0" dirty="0">
                <a:solidFill>
                  <a:srgbClr val="FFFFFF"/>
                </a:solidFill>
                <a:ea typeface="Arial Unicode MS" pitchFamily="34" charset="-128"/>
                <a:cs typeface="Arial Unicode MS" pitchFamily="34" charset="-128"/>
              </a:rPr>
              <a:t>Name</a:t>
            </a:r>
            <a:br>
              <a:rPr lang="en-US" sz="1100" b="1" kern="0" dirty="0">
                <a:solidFill>
                  <a:srgbClr val="FFFFFF"/>
                </a:solidFill>
                <a:ea typeface="Arial Unicode MS" pitchFamily="34" charset="-128"/>
                <a:cs typeface="Arial Unicode MS" pitchFamily="34" charset="-128"/>
              </a:rPr>
            </a:br>
            <a:r>
              <a:rPr lang="en-US" sz="1100" b="1" kern="0" dirty="0">
                <a:solidFill>
                  <a:srgbClr val="FFFFFF"/>
                </a:solidFill>
                <a:ea typeface="Arial Unicode MS" pitchFamily="34" charset="-128"/>
                <a:cs typeface="Arial Unicode MS" pitchFamily="34" charset="-128"/>
              </a:rPr>
              <a:t>server</a:t>
            </a:r>
          </a:p>
        </p:txBody>
      </p:sp>
      <p:cxnSp>
        <p:nvCxnSpPr>
          <p:cNvPr id="86" name="Straight Arrow Connector 85"/>
          <p:cNvCxnSpPr/>
          <p:nvPr/>
        </p:nvCxnSpPr>
        <p:spPr>
          <a:xfrm>
            <a:off x="8037498" y="193556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029919" y="2414670"/>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8029919" y="2891481"/>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8032571" y="336851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8040765" y="3849178"/>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8037498" y="432072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8043313" y="5822294"/>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Can 92"/>
          <p:cNvSpPr/>
          <p:nvPr/>
        </p:nvSpPr>
        <p:spPr bwMode="gray">
          <a:xfrm>
            <a:off x="11419494" y="1809187"/>
            <a:ext cx="405448" cy="304645"/>
          </a:xfrm>
          <a:prstGeom prst="can">
            <a:avLst/>
          </a:prstGeom>
          <a:solidFill>
            <a:schemeClr val="bg2">
              <a:lumMod val="75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24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44100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68" grpId="0" animBg="1"/>
      <p:bldP spid="69" grpId="0" animBg="1"/>
      <p:bldP spid="76" grpId="0"/>
      <p:bldP spid="84" grpId="0" animBg="1"/>
      <p:bldP spid="85" grpId="0" animBg="1"/>
      <p:bldP spid="9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数据中心容灾设计</a:t>
            </a:r>
            <a:endParaRPr lang="en-US" dirty="0"/>
          </a:p>
        </p:txBody>
      </p:sp>
      <p:grpSp>
        <p:nvGrpSpPr>
          <p:cNvPr id="85" name="Group 3"/>
          <p:cNvGrpSpPr/>
          <p:nvPr/>
        </p:nvGrpSpPr>
        <p:grpSpPr>
          <a:xfrm>
            <a:off x="6678882" y="1268308"/>
            <a:ext cx="4585465" cy="2656779"/>
            <a:chOff x="12401344" y="2691441"/>
            <a:chExt cx="2893715" cy="1990798"/>
          </a:xfrm>
        </p:grpSpPr>
        <p:sp>
          <p:nvSpPr>
            <p:cNvPr id="86" name="Rechteck 86"/>
            <p:cNvSpPr/>
            <p:nvPr/>
          </p:nvSpPr>
          <p:spPr bwMode="gray">
            <a:xfrm>
              <a:off x="12401344" y="2941362"/>
              <a:ext cx="2893715" cy="1740877"/>
            </a:xfrm>
            <a:prstGeom prst="rect">
              <a:avLst/>
            </a:prstGeom>
            <a:solidFill>
              <a:srgbClr val="B9D395"/>
            </a:solidFill>
            <a:ln w="6350" algn="ctr">
              <a:noFill/>
              <a:miter lim="800000"/>
              <a:headEnd/>
              <a:tailEnd/>
            </a:ln>
          </p:spPr>
          <p:txBody>
            <a:bodyPr lIns="90000" tIns="36000" rIns="90000" bIns="72000" rtlCol="0" anchor="t" anchorCtr="0"/>
            <a:lstStyle/>
            <a:p>
              <a:pPr marL="0" marR="0" lvl="0" indent="0"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Data Center</a:t>
              </a:r>
            </a:p>
          </p:txBody>
        </p:sp>
        <p:sp>
          <p:nvSpPr>
            <p:cNvPr id="87" name="Rechteck 25"/>
            <p:cNvSpPr/>
            <p:nvPr/>
          </p:nvSpPr>
          <p:spPr bwMode="gray">
            <a:xfrm>
              <a:off x="12471682" y="3118223"/>
              <a:ext cx="2734115" cy="144000"/>
            </a:xfrm>
            <a:prstGeom prst="rect">
              <a:avLst/>
            </a:prstGeom>
            <a:solidFill>
              <a:srgbClr val="F0AB00">
                <a:lumMod val="40000"/>
                <a:lumOff val="60000"/>
              </a:srgbClr>
            </a:solidFill>
            <a:ln w="6350" algn="ctr">
              <a:solidFill>
                <a:srgbClr val="F0AB00">
                  <a:lumMod val="20000"/>
                  <a:lumOff val="80000"/>
                </a:srgbClr>
              </a:solidFill>
              <a:miter lim="800000"/>
              <a:headEnd/>
              <a:tailEnd/>
            </a:ln>
          </p:spPr>
          <p:txBody>
            <a:bodyPr lIns="540000" tIns="72000" rIns="90000" bIns="72000" rtlCol="0" anchor="ctr"/>
            <a:lstStyle/>
            <a:p>
              <a:pPr marL="0" marR="0" lvl="0" indent="0"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OS: DNS, </a:t>
              </a:r>
              <a:r>
                <a:rPr kumimoji="0" lang="en-US" sz="9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virt</a:t>
              </a:r>
              <a:r>
                <a:rPr kumimoji="0" lang="en-US"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 hostnames, </a:t>
              </a:r>
              <a:r>
                <a:rPr kumimoji="0" lang="en-US" sz="9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virt</a:t>
              </a:r>
              <a:r>
                <a:rPr kumimoji="0" lang="en-US" sz="9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 IPs</a:t>
              </a:r>
            </a:p>
          </p:txBody>
        </p:sp>
        <p:grpSp>
          <p:nvGrpSpPr>
            <p:cNvPr id="88" name="Gruppieren 66"/>
            <p:cNvGrpSpPr/>
            <p:nvPr/>
          </p:nvGrpSpPr>
          <p:grpSpPr>
            <a:xfrm>
              <a:off x="12714378" y="3325005"/>
              <a:ext cx="785155" cy="828000"/>
              <a:chOff x="2338841" y="2260395"/>
              <a:chExt cx="1995854" cy="2069999"/>
            </a:xfrm>
          </p:grpSpPr>
          <p:sp>
            <p:nvSpPr>
              <p:cNvPr id="139" name="Text Box 7"/>
              <p:cNvSpPr txBox="1">
                <a:spLocks noChangeArrowheads="1"/>
              </p:cNvSpPr>
              <p:nvPr/>
            </p:nvSpPr>
            <p:spPr bwMode="auto">
              <a:xfrm>
                <a:off x="2338841" y="2260395"/>
                <a:ext cx="1995854" cy="2069999"/>
              </a:xfrm>
              <a:prstGeom prst="rect">
                <a:avLst/>
              </a:prstGeom>
              <a:solidFill>
                <a:srgbClr val="FFFFFF">
                  <a:lumMod val="85000"/>
                </a:srgbClr>
              </a:solidFill>
              <a:ln w="12700">
                <a:solidFill>
                  <a:srgbClr val="FFFFFF">
                    <a:lumMod val="75000"/>
                  </a:srgbClr>
                </a:solidFill>
                <a:miter lim="800000"/>
                <a:headEnd/>
                <a:tailEnd/>
              </a:ln>
            </p:spPr>
            <p:txBody>
              <a:bodyPr wrap="none"/>
              <a:lstStyle/>
              <a:p>
                <a:pPr marL="0" marR="0" lvl="0" indent="0" algn="ctr" defTabSz="914400" eaLnBrk="1" fontAlgn="auto" latinLnBrk="0" hangingPunct="1">
                  <a:lnSpc>
                    <a:spcPct val="100000"/>
                  </a:lnSpc>
                  <a:spcBef>
                    <a:spcPct val="20000"/>
                  </a:spcBef>
                  <a:spcAft>
                    <a:spcPts val="0"/>
                  </a:spcAft>
                  <a:buClr>
                    <a:srgbClr val="F48B00"/>
                  </a:buClr>
                  <a:buSzTx/>
                  <a:buFontTx/>
                  <a:buNone/>
                  <a:tabLst/>
                  <a:defRPr/>
                </a:pPr>
                <a:r>
                  <a:rPr kumimoji="0" lang="en-US" sz="900" b="1" i="0" u="none" strike="noStrike" kern="0" cap="none" spc="0" normalizeH="0" baseline="0" noProof="0" dirty="0">
                    <a:ln>
                      <a:noFill/>
                    </a:ln>
                    <a:solidFill>
                      <a:srgbClr val="000000"/>
                    </a:solidFill>
                    <a:effectLst/>
                    <a:uLnTx/>
                    <a:uFillTx/>
                    <a:latin typeface="Arial"/>
                  </a:rPr>
                  <a:t>Primary</a:t>
                </a:r>
                <a:br>
                  <a:rPr kumimoji="0" lang="en-US" sz="900" b="1" i="0" u="none" strike="noStrike" kern="0" cap="none" spc="0" normalizeH="0" baseline="0" noProof="0" dirty="0">
                    <a:ln>
                      <a:noFill/>
                    </a:ln>
                    <a:solidFill>
                      <a:srgbClr val="000000"/>
                    </a:solidFill>
                    <a:effectLst/>
                    <a:uLnTx/>
                    <a:uFillTx/>
                    <a:latin typeface="Arial"/>
                  </a:rPr>
                </a:br>
                <a:r>
                  <a:rPr kumimoji="0" lang="en-US" sz="700" b="1" i="0" u="none" strike="noStrike" kern="0" cap="none" spc="0" normalizeH="0" baseline="0" noProof="0" dirty="0">
                    <a:ln>
                      <a:noFill/>
                    </a:ln>
                    <a:solidFill>
                      <a:srgbClr val="000000"/>
                    </a:solidFill>
                    <a:effectLst/>
                    <a:uLnTx/>
                    <a:uFillTx/>
                    <a:latin typeface="Arial"/>
                  </a:rPr>
                  <a:t>(active)</a:t>
                </a:r>
              </a:p>
            </p:txBody>
          </p:sp>
          <p:sp>
            <p:nvSpPr>
              <p:cNvPr id="140" name="Rechteck 26"/>
              <p:cNvSpPr/>
              <p:nvPr/>
            </p:nvSpPr>
            <p:spPr bwMode="gray">
              <a:xfrm>
                <a:off x="2435561" y="2942990"/>
                <a:ext cx="1821654" cy="450000"/>
              </a:xfrm>
              <a:prstGeom prst="rect">
                <a:avLst/>
              </a:prstGeom>
              <a:solidFill>
                <a:srgbClr val="F0AB00">
                  <a:lumMod val="60000"/>
                  <a:lumOff val="40000"/>
                </a:srgbClr>
              </a:solidFill>
              <a:ln w="19050" algn="ctr">
                <a:solidFill>
                  <a:srgbClr val="FFFFFF">
                    <a:lumMod val="50000"/>
                  </a:srgbClr>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Name Server</a:t>
                </a:r>
              </a:p>
            </p:txBody>
          </p:sp>
          <p:sp>
            <p:nvSpPr>
              <p:cNvPr id="141" name="Rechteck 27"/>
              <p:cNvSpPr/>
              <p:nvPr/>
            </p:nvSpPr>
            <p:spPr bwMode="gray">
              <a:xfrm>
                <a:off x="2435561" y="3447847"/>
                <a:ext cx="1821654" cy="513000"/>
              </a:xfrm>
              <a:prstGeom prst="rect">
                <a:avLst/>
              </a:prstGeom>
              <a:solidFill>
                <a:srgbClr val="F0AB00">
                  <a:lumMod val="40000"/>
                  <a:lumOff val="60000"/>
                </a:srgbClr>
              </a:solidFill>
              <a:ln w="9525" algn="ctr">
                <a:solidFill>
                  <a:srgbClr val="FFFFFF">
                    <a:lumMod val="50000"/>
                  </a:srgbClr>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Index server</a:t>
                </a:r>
              </a:p>
            </p:txBody>
          </p:sp>
        </p:grpSp>
        <p:grpSp>
          <p:nvGrpSpPr>
            <p:cNvPr id="89" name="Gruppieren 65"/>
            <p:cNvGrpSpPr/>
            <p:nvPr/>
          </p:nvGrpSpPr>
          <p:grpSpPr>
            <a:xfrm>
              <a:off x="14057825" y="3330212"/>
              <a:ext cx="744728" cy="828000"/>
              <a:chOff x="6822834" y="2273413"/>
              <a:chExt cx="1983239" cy="1568825"/>
            </a:xfrm>
          </p:grpSpPr>
          <p:sp>
            <p:nvSpPr>
              <p:cNvPr id="136" name="Text Box 7"/>
              <p:cNvSpPr txBox="1">
                <a:spLocks noChangeArrowheads="1"/>
              </p:cNvSpPr>
              <p:nvPr/>
            </p:nvSpPr>
            <p:spPr bwMode="auto">
              <a:xfrm>
                <a:off x="6822834" y="2273413"/>
                <a:ext cx="1983239" cy="1568825"/>
              </a:xfrm>
              <a:prstGeom prst="rect">
                <a:avLst/>
              </a:prstGeom>
              <a:solidFill>
                <a:srgbClr val="FFFFFF">
                  <a:lumMod val="85000"/>
                </a:srgbClr>
              </a:solidFill>
              <a:ln w="12700">
                <a:solidFill>
                  <a:srgbClr val="FFFFFF">
                    <a:lumMod val="75000"/>
                  </a:srgbClr>
                </a:solidFill>
                <a:prstDash val="solid"/>
                <a:miter lim="800000"/>
                <a:headEnd/>
                <a:tailEnd/>
              </a:ln>
            </p:spPr>
            <p:txBody>
              <a:bodyPr wrap="none"/>
              <a:lstStyle/>
              <a:p>
                <a:pPr marL="0" marR="0" lvl="0" indent="0" algn="ctr" defTabSz="914400" eaLnBrk="1" fontAlgn="auto" latinLnBrk="0" hangingPunct="1">
                  <a:lnSpc>
                    <a:spcPct val="100000"/>
                  </a:lnSpc>
                  <a:spcBef>
                    <a:spcPct val="20000"/>
                  </a:spcBef>
                  <a:spcAft>
                    <a:spcPts val="0"/>
                  </a:spcAft>
                  <a:buClr>
                    <a:srgbClr val="F48B00"/>
                  </a:buClr>
                  <a:buSzTx/>
                  <a:buFontTx/>
                  <a:buNone/>
                  <a:tabLst/>
                  <a:defRPr/>
                </a:pPr>
                <a:r>
                  <a:rPr kumimoji="0" lang="en-US" sz="900" b="1" i="0" u="none" strike="noStrike" kern="0" cap="none" spc="0" normalizeH="0" baseline="0" noProof="0" dirty="0">
                    <a:ln>
                      <a:noFill/>
                    </a:ln>
                    <a:solidFill>
                      <a:srgbClr val="000000"/>
                    </a:solidFill>
                    <a:effectLst/>
                    <a:uLnTx/>
                    <a:uFillTx/>
                    <a:latin typeface="Arial"/>
                  </a:rPr>
                  <a:t>Secondary</a:t>
                </a:r>
                <a:br>
                  <a:rPr kumimoji="0" lang="en-US" sz="900" b="1" i="0" u="none" strike="noStrike" kern="0" cap="none" spc="0" normalizeH="0" baseline="0" noProof="0" dirty="0">
                    <a:ln>
                      <a:noFill/>
                    </a:ln>
                    <a:solidFill>
                      <a:srgbClr val="000000"/>
                    </a:solidFill>
                    <a:effectLst/>
                    <a:uLnTx/>
                    <a:uFillTx/>
                    <a:latin typeface="Arial"/>
                  </a:rPr>
                </a:br>
                <a:r>
                  <a:rPr kumimoji="0" lang="en-US" sz="700" b="1" i="0" u="none" strike="noStrike" kern="0" cap="none" spc="0" normalizeH="0" baseline="0" noProof="0" dirty="0">
                    <a:ln>
                      <a:noFill/>
                    </a:ln>
                    <a:solidFill>
                      <a:srgbClr val="000000"/>
                    </a:solidFill>
                    <a:effectLst/>
                    <a:uLnTx/>
                    <a:uFillTx/>
                    <a:latin typeface="Arial"/>
                  </a:rPr>
                  <a:t>(active, data pre-loaded)</a:t>
                </a:r>
              </a:p>
            </p:txBody>
          </p:sp>
          <p:sp>
            <p:nvSpPr>
              <p:cNvPr id="137" name="Rechteck 32"/>
              <p:cNvSpPr/>
              <p:nvPr/>
            </p:nvSpPr>
            <p:spPr bwMode="gray">
              <a:xfrm>
                <a:off x="6903431" y="2795953"/>
                <a:ext cx="1811327" cy="341049"/>
              </a:xfrm>
              <a:prstGeom prst="rect">
                <a:avLst/>
              </a:prstGeom>
              <a:solidFill>
                <a:srgbClr val="F0AB00">
                  <a:lumMod val="60000"/>
                  <a:lumOff val="40000"/>
                </a:srgbClr>
              </a:solidFill>
              <a:ln w="19050" algn="ctr">
                <a:solidFill>
                  <a:srgbClr val="FFFFFF">
                    <a:lumMod val="50000"/>
                  </a:srgbClr>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000000">
                        <a:lumMod val="50000"/>
                        <a:lumOff val="50000"/>
                      </a:srgbClr>
                    </a:solidFill>
                    <a:effectLst/>
                    <a:uLnTx/>
                    <a:uFillTx/>
                    <a:latin typeface="Arial"/>
                    <a:ea typeface="Arial Unicode MS" pitchFamily="34" charset="-128"/>
                    <a:cs typeface="Arial Unicode MS" pitchFamily="34" charset="-128"/>
                  </a:rPr>
                  <a:t>Name Server</a:t>
                </a:r>
              </a:p>
            </p:txBody>
          </p:sp>
          <p:sp>
            <p:nvSpPr>
              <p:cNvPr id="138" name="Rechteck 33"/>
              <p:cNvSpPr/>
              <p:nvPr/>
            </p:nvSpPr>
            <p:spPr bwMode="gray">
              <a:xfrm>
                <a:off x="6903431" y="3183735"/>
                <a:ext cx="1811324" cy="387420"/>
              </a:xfrm>
              <a:prstGeom prst="rect">
                <a:avLst/>
              </a:prstGeom>
              <a:solidFill>
                <a:srgbClr val="F0AB00">
                  <a:lumMod val="40000"/>
                  <a:lumOff val="60000"/>
                </a:srgbClr>
              </a:solidFill>
              <a:ln w="9525" algn="ctr">
                <a:solidFill>
                  <a:srgbClr val="FFFFFF">
                    <a:lumMod val="50000"/>
                  </a:srgbClr>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000000">
                        <a:lumMod val="50000"/>
                        <a:lumOff val="50000"/>
                      </a:srgbClr>
                    </a:solidFill>
                    <a:effectLst/>
                    <a:uLnTx/>
                    <a:uFillTx/>
                    <a:latin typeface="Arial"/>
                    <a:ea typeface="Arial Unicode MS" pitchFamily="34" charset="-128"/>
                    <a:cs typeface="Arial Unicode MS" pitchFamily="34" charset="-128"/>
                  </a:rPr>
                  <a:t>Index server</a:t>
                </a:r>
              </a:p>
            </p:txBody>
          </p:sp>
        </p:grpSp>
        <p:sp>
          <p:nvSpPr>
            <p:cNvPr id="90" name="Rechteck 38"/>
            <p:cNvSpPr/>
            <p:nvPr/>
          </p:nvSpPr>
          <p:spPr bwMode="gray">
            <a:xfrm>
              <a:off x="12471712" y="3117208"/>
              <a:ext cx="179363" cy="1547424"/>
            </a:xfrm>
            <a:prstGeom prst="rect">
              <a:avLst/>
            </a:prstGeom>
            <a:solidFill>
              <a:srgbClr val="F0AB00">
                <a:lumMod val="40000"/>
                <a:lumOff val="60000"/>
              </a:srgbClr>
            </a:solidFill>
            <a:ln w="6350" algn="ctr">
              <a:noFill/>
              <a:miter lim="800000"/>
              <a:headEnd/>
              <a:tailEnd/>
            </a:ln>
          </p:spPr>
          <p:txBody>
            <a:bodyPr vert="vert270"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HA Solution Partner</a:t>
              </a:r>
            </a:p>
          </p:txBody>
        </p:sp>
        <p:sp>
          <p:nvSpPr>
            <p:cNvPr id="91" name="Rechteck 67"/>
            <p:cNvSpPr/>
            <p:nvPr/>
          </p:nvSpPr>
          <p:spPr bwMode="gray">
            <a:xfrm>
              <a:off x="13187670" y="2691441"/>
              <a:ext cx="439615" cy="192405"/>
            </a:xfrm>
            <a:prstGeom prst="rect">
              <a:avLst/>
            </a:prstGeom>
            <a:solidFill>
              <a:srgbClr val="F0AB00"/>
            </a:solidFill>
            <a:ln w="6350" algn="ctr">
              <a:noFill/>
              <a:miter lim="800000"/>
              <a:headEnd/>
              <a:tailEnd/>
            </a:ln>
          </p:spPr>
          <p:txBody>
            <a:bodyPr lIns="0" tIns="72000" rIns="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Clients</a:t>
              </a:r>
            </a:p>
          </p:txBody>
        </p:sp>
        <p:sp>
          <p:nvSpPr>
            <p:cNvPr id="92" name="Rechteck 68"/>
            <p:cNvSpPr/>
            <p:nvPr/>
          </p:nvSpPr>
          <p:spPr bwMode="gray">
            <a:xfrm>
              <a:off x="13898071" y="2691441"/>
              <a:ext cx="961586" cy="192405"/>
            </a:xfrm>
            <a:prstGeom prst="rect">
              <a:avLst/>
            </a:prstGeom>
            <a:solidFill>
              <a:srgbClr val="F0AB00"/>
            </a:solidFill>
            <a:ln w="6350" algn="ctr">
              <a:noFill/>
              <a:miter lim="800000"/>
              <a:headEnd/>
              <a:tailEnd/>
            </a:ln>
          </p:spPr>
          <p:txBody>
            <a:bodyPr lIns="0" tIns="72000" rIns="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Application Servers</a:t>
              </a:r>
            </a:p>
          </p:txBody>
        </p:sp>
        <p:cxnSp>
          <p:nvCxnSpPr>
            <p:cNvPr id="93" name="Gerade Verbindung mit Pfeil 69"/>
            <p:cNvCxnSpPr>
              <a:stCxn id="91" idx="2"/>
              <a:endCxn id="87" idx="0"/>
            </p:cNvCxnSpPr>
            <p:nvPr/>
          </p:nvCxnSpPr>
          <p:spPr>
            <a:xfrm>
              <a:off x="13407478" y="2883846"/>
              <a:ext cx="431262" cy="234377"/>
            </a:xfrm>
            <a:prstGeom prst="straightConnector1">
              <a:avLst/>
            </a:prstGeom>
            <a:noFill/>
            <a:ln w="38100" cap="flat" cmpd="sng" algn="ctr">
              <a:solidFill>
                <a:srgbClr val="000000"/>
              </a:solidFill>
              <a:prstDash val="solid"/>
              <a:headEnd type="triangle"/>
              <a:tailEnd type="triangle"/>
            </a:ln>
            <a:effectLst/>
          </p:spPr>
        </p:cxnSp>
        <p:cxnSp>
          <p:nvCxnSpPr>
            <p:cNvPr id="94" name="Gerade Verbindung mit Pfeil 72"/>
            <p:cNvCxnSpPr>
              <a:stCxn id="92" idx="2"/>
              <a:endCxn id="87" idx="0"/>
            </p:cNvCxnSpPr>
            <p:nvPr/>
          </p:nvCxnSpPr>
          <p:spPr>
            <a:xfrm flipH="1">
              <a:off x="13838740" y="2883846"/>
              <a:ext cx="540124" cy="234377"/>
            </a:xfrm>
            <a:prstGeom prst="straightConnector1">
              <a:avLst/>
            </a:prstGeom>
            <a:noFill/>
            <a:ln w="38100" cap="flat" cmpd="sng" algn="ctr">
              <a:solidFill>
                <a:srgbClr val="000000"/>
              </a:solidFill>
              <a:prstDash val="solid"/>
              <a:headEnd type="triangle"/>
              <a:tailEnd type="triangle"/>
            </a:ln>
            <a:effectLst/>
          </p:spPr>
        </p:cxnSp>
        <p:sp>
          <p:nvSpPr>
            <p:cNvPr id="95" name="Rechteck 106"/>
            <p:cNvSpPr/>
            <p:nvPr/>
          </p:nvSpPr>
          <p:spPr bwMode="gray">
            <a:xfrm>
              <a:off x="15026434" y="3117209"/>
              <a:ext cx="179363" cy="1543838"/>
            </a:xfrm>
            <a:prstGeom prst="rect">
              <a:avLst/>
            </a:prstGeom>
            <a:solidFill>
              <a:srgbClr val="F0AB00">
                <a:lumMod val="40000"/>
                <a:lumOff val="60000"/>
              </a:srgbClr>
            </a:solidFill>
            <a:ln w="6350" algn="ctr">
              <a:noFill/>
              <a:miter lim="800000"/>
              <a:headEnd/>
              <a:tailEnd/>
            </a:ln>
          </p:spPr>
          <p:txBody>
            <a:bodyPr vert="vert270"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HA Solution Partner</a:t>
              </a:r>
            </a:p>
          </p:txBody>
        </p:sp>
        <p:sp>
          <p:nvSpPr>
            <p:cNvPr id="96" name="TextBox 15"/>
            <p:cNvSpPr txBox="1"/>
            <p:nvPr/>
          </p:nvSpPr>
          <p:spPr>
            <a:xfrm>
              <a:off x="13577075" y="3673906"/>
              <a:ext cx="398771" cy="714939"/>
            </a:xfrm>
            <a:prstGeom prst="rect">
              <a:avLst/>
            </a:prstGeom>
            <a:noFill/>
          </p:spPr>
          <p:txBody>
            <a:bodyPr wrap="non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Transfer</a:t>
              </a: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by</a:t>
              </a: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HANA</a:t>
              </a: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database</a:t>
              </a:r>
              <a:b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kernel</a:t>
              </a:r>
            </a:p>
          </p:txBody>
        </p:sp>
        <p:sp>
          <p:nvSpPr>
            <p:cNvPr id="97" name="Text Box 7"/>
            <p:cNvSpPr txBox="1">
              <a:spLocks noChangeArrowheads="1"/>
            </p:cNvSpPr>
            <p:nvPr/>
          </p:nvSpPr>
          <p:spPr bwMode="auto">
            <a:xfrm>
              <a:off x="12714378" y="4152857"/>
              <a:ext cx="785154" cy="445718"/>
            </a:xfrm>
            <a:prstGeom prst="rect">
              <a:avLst/>
            </a:prstGeom>
            <a:solidFill>
              <a:srgbClr val="FFFFFF">
                <a:lumMod val="85000"/>
              </a:srgbClr>
            </a:solidFill>
            <a:ln w="12700">
              <a:solidFill>
                <a:srgbClr val="FFFFFF">
                  <a:lumMod val="75000"/>
                </a:srgbClr>
              </a:solidFill>
              <a:miter lim="800000"/>
              <a:headEnd/>
              <a:tailEnd/>
            </a:ln>
          </p:spPr>
          <p:txBody>
            <a:bodyPr wrap="none" lIns="36000"/>
            <a:lstStyle/>
            <a:p>
              <a:pPr marL="0" marR="0" lvl="0" indent="0" defTabSz="914400" eaLnBrk="1" fontAlgn="auto" latinLnBrk="0" hangingPunct="1">
                <a:lnSpc>
                  <a:spcPct val="100000"/>
                </a:lnSpc>
                <a:spcBef>
                  <a:spcPct val="20000"/>
                </a:spcBef>
                <a:spcAft>
                  <a:spcPts val="0"/>
                </a:spcAft>
                <a:buClr>
                  <a:srgbClr val="F48B00"/>
                </a:buClr>
                <a:buSzTx/>
                <a:buFontTx/>
                <a:buNone/>
                <a:tabLst/>
                <a:defRPr/>
              </a:pPr>
              <a:r>
                <a:rPr kumimoji="0" lang="en-US" sz="700" b="1" i="0" u="none" strike="noStrike" kern="0" cap="none" spc="0" normalizeH="0" baseline="0" noProof="0" dirty="0">
                  <a:ln>
                    <a:noFill/>
                  </a:ln>
                  <a:solidFill>
                    <a:srgbClr val="000000"/>
                  </a:solidFill>
                  <a:effectLst/>
                  <a:uLnTx/>
                  <a:uFillTx/>
                  <a:latin typeface="Arial"/>
                </a:rPr>
                <a:t>Internal</a:t>
              </a:r>
              <a:br>
                <a:rPr kumimoji="0" lang="en-US" sz="700" b="1" i="0" u="none" strike="noStrike" kern="0" cap="none" spc="0" normalizeH="0" baseline="0" noProof="0" dirty="0">
                  <a:ln>
                    <a:noFill/>
                  </a:ln>
                  <a:solidFill>
                    <a:srgbClr val="000000"/>
                  </a:solidFill>
                  <a:effectLst/>
                  <a:uLnTx/>
                  <a:uFillTx/>
                  <a:latin typeface="Arial"/>
                </a:rPr>
              </a:br>
              <a:r>
                <a:rPr kumimoji="0" lang="en-US" sz="700" b="1" i="0" u="none" strike="noStrike" kern="0" cap="none" spc="0" normalizeH="0" baseline="0" noProof="0" dirty="0">
                  <a:ln>
                    <a:noFill/>
                  </a:ln>
                  <a:solidFill>
                    <a:srgbClr val="000000"/>
                  </a:solidFill>
                  <a:effectLst/>
                  <a:uLnTx/>
                  <a:uFillTx/>
                  <a:latin typeface="Arial"/>
                </a:rPr>
                <a:t>Disks</a:t>
              </a:r>
            </a:p>
          </p:txBody>
        </p:sp>
        <p:sp>
          <p:nvSpPr>
            <p:cNvPr id="98" name="Text Box 7"/>
            <p:cNvSpPr txBox="1">
              <a:spLocks noChangeArrowheads="1"/>
            </p:cNvSpPr>
            <p:nvPr/>
          </p:nvSpPr>
          <p:spPr bwMode="auto">
            <a:xfrm>
              <a:off x="14057825" y="4152857"/>
              <a:ext cx="744728" cy="445719"/>
            </a:xfrm>
            <a:prstGeom prst="rect">
              <a:avLst/>
            </a:prstGeom>
            <a:solidFill>
              <a:srgbClr val="FFFFFF">
                <a:lumMod val="85000"/>
              </a:srgbClr>
            </a:solidFill>
            <a:ln w="12700">
              <a:solidFill>
                <a:srgbClr val="FFFFFF">
                  <a:lumMod val="75000"/>
                </a:srgbClr>
              </a:solidFill>
              <a:miter lim="800000"/>
              <a:headEnd/>
              <a:tailEnd/>
            </a:ln>
          </p:spPr>
          <p:txBody>
            <a:bodyPr wrap="none" rIns="36000"/>
            <a:lstStyle/>
            <a:p>
              <a:pPr marL="0" marR="0" lvl="0" indent="0" algn="r" defTabSz="914400" eaLnBrk="1" fontAlgn="auto" latinLnBrk="0" hangingPunct="1">
                <a:lnSpc>
                  <a:spcPct val="100000"/>
                </a:lnSpc>
                <a:spcBef>
                  <a:spcPct val="20000"/>
                </a:spcBef>
                <a:spcAft>
                  <a:spcPts val="0"/>
                </a:spcAft>
                <a:buClr>
                  <a:srgbClr val="F48B00"/>
                </a:buClr>
                <a:buSzTx/>
                <a:buFontTx/>
                <a:buNone/>
                <a:tabLst/>
                <a:defRPr/>
              </a:pPr>
              <a:r>
                <a:rPr kumimoji="0" lang="en-US" sz="700" b="1" i="0" u="none" strike="noStrike" kern="0" cap="none" spc="0" normalizeH="0" baseline="0" noProof="0" dirty="0">
                  <a:ln>
                    <a:noFill/>
                  </a:ln>
                  <a:solidFill>
                    <a:srgbClr val="000000"/>
                  </a:solidFill>
                  <a:effectLst/>
                  <a:uLnTx/>
                  <a:uFillTx/>
                  <a:latin typeface="Arial"/>
                </a:rPr>
                <a:t>Internal</a:t>
              </a:r>
              <a:br>
                <a:rPr kumimoji="0" lang="en-US" sz="700" b="1" i="0" u="none" strike="noStrike" kern="0" cap="none" spc="0" normalizeH="0" baseline="0" noProof="0" dirty="0">
                  <a:ln>
                    <a:noFill/>
                  </a:ln>
                  <a:solidFill>
                    <a:srgbClr val="000000"/>
                  </a:solidFill>
                  <a:effectLst/>
                  <a:uLnTx/>
                  <a:uFillTx/>
                  <a:latin typeface="Arial"/>
                </a:rPr>
              </a:br>
              <a:r>
                <a:rPr kumimoji="0" lang="en-US" sz="700" b="1" i="0" u="none" strike="noStrike" kern="0" cap="none" spc="0" normalizeH="0" baseline="0" noProof="0" dirty="0">
                  <a:ln>
                    <a:noFill/>
                  </a:ln>
                  <a:solidFill>
                    <a:srgbClr val="000000"/>
                  </a:solidFill>
                  <a:effectLst/>
                  <a:uLnTx/>
                  <a:uFillTx/>
                  <a:latin typeface="Arial"/>
                </a:rPr>
                <a:t>Disks</a:t>
              </a:r>
            </a:p>
          </p:txBody>
        </p:sp>
        <p:sp>
          <p:nvSpPr>
            <p:cNvPr id="99" name="Oval 18"/>
            <p:cNvSpPr/>
            <p:nvPr/>
          </p:nvSpPr>
          <p:spPr bwMode="gray">
            <a:xfrm>
              <a:off x="13196550" y="3985701"/>
              <a:ext cx="59705" cy="58022"/>
            </a:xfrm>
            <a:prstGeom prst="ellipse">
              <a:avLst/>
            </a:prstGeom>
            <a:solidFill>
              <a:srgbClr val="226CA9"/>
            </a:solidFill>
            <a:ln w="6350" algn="ctr">
              <a:noFill/>
              <a:miter lim="800000"/>
              <a:headEnd/>
              <a:tailEnd/>
            </a:ln>
          </p:spPr>
          <p:txBody>
            <a:bodyPr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100" name="Group 19"/>
            <p:cNvGrpSpPr/>
            <p:nvPr/>
          </p:nvGrpSpPr>
          <p:grpSpPr>
            <a:xfrm>
              <a:off x="12762057" y="4351483"/>
              <a:ext cx="697364" cy="209015"/>
              <a:chOff x="634052" y="5729137"/>
              <a:chExt cx="1221876" cy="632253"/>
            </a:xfrm>
          </p:grpSpPr>
          <p:sp>
            <p:nvSpPr>
              <p:cNvPr id="121" name="Rechteck 20"/>
              <p:cNvSpPr/>
              <p:nvPr/>
            </p:nvSpPr>
            <p:spPr bwMode="gray">
              <a:xfrm>
                <a:off x="634052" y="5729137"/>
                <a:ext cx="1221876" cy="632253"/>
              </a:xfrm>
              <a:prstGeom prst="rect">
                <a:avLst/>
              </a:prstGeom>
              <a:solidFill>
                <a:srgbClr val="CCCCCC">
                  <a:lumMod val="90000"/>
                </a:srgbClr>
              </a:solidFill>
              <a:ln w="6350" algn="ctr">
                <a:solidFill>
                  <a:srgbClr val="FFFFFF">
                    <a:lumMod val="65000"/>
                  </a:srgbClr>
                </a:solidFill>
                <a:miter lim="800000"/>
                <a:headEnd/>
                <a:tailEnd/>
              </a:ln>
            </p:spPr>
            <p:txBody>
              <a:bodyPr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122" name="Group 63"/>
              <p:cNvGrpSpPr/>
              <p:nvPr/>
            </p:nvGrpSpPr>
            <p:grpSpPr>
              <a:xfrm>
                <a:off x="725944" y="5786608"/>
                <a:ext cx="464661" cy="540191"/>
                <a:chOff x="7095300" y="5405042"/>
                <a:chExt cx="968046" cy="1125400"/>
              </a:xfrm>
            </p:grpSpPr>
            <p:grpSp>
              <p:nvGrpSpPr>
                <p:cNvPr id="131" name="Group 21"/>
                <p:cNvGrpSpPr>
                  <a:grpSpLocks/>
                </p:cNvGrpSpPr>
                <p:nvPr/>
              </p:nvGrpSpPr>
              <p:grpSpPr bwMode="auto">
                <a:xfrm>
                  <a:off x="7095300" y="5405042"/>
                  <a:ext cx="968046" cy="1087131"/>
                  <a:chOff x="4459" y="3005"/>
                  <a:chExt cx="699" cy="482"/>
                </a:xfrm>
              </p:grpSpPr>
              <p:sp>
                <p:nvSpPr>
                  <p:cNvPr id="133" name="Freeform 22"/>
                  <p:cNvSpPr>
                    <a:spLocks/>
                  </p:cNvSpPr>
                  <p:nvPr/>
                </p:nvSpPr>
                <p:spPr bwMode="auto">
                  <a:xfrm>
                    <a:off x="4459" y="3070"/>
                    <a:ext cx="699" cy="417"/>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34" name="Oval 25"/>
                  <p:cNvSpPr>
                    <a:spLocks noChangeArrowheads="1"/>
                  </p:cNvSpPr>
                  <p:nvPr/>
                </p:nvSpPr>
                <p:spPr bwMode="auto">
                  <a:xfrm>
                    <a:off x="4460" y="3005"/>
                    <a:ext cx="698" cy="125"/>
                  </a:xfrm>
                  <a:prstGeom prst="ellipse">
                    <a:avLst/>
                  </a:prstGeom>
                  <a:solidFill>
                    <a:srgbClr val="FFDC95"/>
                  </a:solidFill>
                  <a:ln w="12700" algn="ctr">
                    <a:solidFill>
                      <a:srgbClr val="F0AB00"/>
                    </a:solid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35" name="Oval 26"/>
                  <p:cNvSpPr>
                    <a:spLocks noChangeArrowheads="1"/>
                  </p:cNvSpPr>
                  <p:nvPr/>
                </p:nvSpPr>
                <p:spPr bwMode="auto">
                  <a:xfrm>
                    <a:off x="4635" y="3037"/>
                    <a:ext cx="348" cy="61"/>
                  </a:xfrm>
                  <a:prstGeom prst="ellipse">
                    <a:avLst/>
                  </a:prstGeom>
                  <a:solidFill>
                    <a:srgbClr val="EFBE43"/>
                  </a:solidFill>
                  <a:ln w="12700" algn="ctr">
                    <a:solidFill>
                      <a:srgbClr val="F0AB00"/>
                    </a:solid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grpSp>
            <p:sp>
              <p:nvSpPr>
                <p:cNvPr id="132" name="Rectangle 27"/>
                <p:cNvSpPr>
                  <a:spLocks noChangeArrowheads="1"/>
                </p:cNvSpPr>
                <p:nvPr/>
              </p:nvSpPr>
              <p:spPr bwMode="auto">
                <a:xfrm>
                  <a:off x="7130667" y="5658412"/>
                  <a:ext cx="897308" cy="872030"/>
                </a:xfrm>
                <a:prstGeom prst="rect">
                  <a:avLst/>
                </a:prstGeom>
                <a:noFill/>
                <a:ln w="12700">
                  <a:noFill/>
                  <a:miter lim="800000"/>
                  <a:headEnd/>
                  <a:tailEnd/>
                </a:ln>
              </p:spPr>
              <p:txBody>
                <a:bodyPr wrap="none" lIns="90488" tIns="0" rIns="90488"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de-DE" sz="600" b="1" i="0" u="none" strike="noStrike" kern="0" cap="none" spc="0" normalizeH="0" baseline="0" noProof="0" dirty="0">
                      <a:ln>
                        <a:noFill/>
                      </a:ln>
                      <a:solidFill>
                        <a:srgbClr val="000000"/>
                      </a:solidFill>
                      <a:effectLst/>
                      <a:uLnTx/>
                      <a:uFillTx/>
                      <a:latin typeface="Arial"/>
                    </a:rPr>
                    <a:t>Data</a:t>
                  </a:r>
                  <a:br>
                    <a:rPr kumimoji="0" lang="de-DE" sz="600" b="1" i="0" u="none" strike="noStrike" kern="0" cap="none" spc="0" normalizeH="0" baseline="0" noProof="0" dirty="0">
                      <a:ln>
                        <a:noFill/>
                      </a:ln>
                      <a:solidFill>
                        <a:srgbClr val="000000"/>
                      </a:solidFill>
                      <a:effectLst/>
                      <a:uLnTx/>
                      <a:uFillTx/>
                      <a:latin typeface="Arial"/>
                    </a:rPr>
                  </a:br>
                  <a:r>
                    <a:rPr kumimoji="0" lang="de-DE" sz="600" b="1" i="0" u="none" strike="noStrike" kern="0" cap="none" spc="0" normalizeH="0" baseline="0" noProof="0" dirty="0">
                      <a:ln>
                        <a:noFill/>
                      </a:ln>
                      <a:solidFill>
                        <a:srgbClr val="000000"/>
                      </a:solidFill>
                      <a:effectLst/>
                      <a:uLnTx/>
                      <a:uFillTx/>
                      <a:latin typeface="Arial"/>
                    </a:rPr>
                    <a:t>Disks</a:t>
                  </a:r>
                  <a:endParaRPr kumimoji="0" lang="en-US" sz="600" b="1" i="0" u="none" strike="noStrike" kern="0" cap="none" spc="0" normalizeH="0" baseline="0" noProof="0" dirty="0">
                    <a:ln>
                      <a:noFill/>
                    </a:ln>
                    <a:solidFill>
                      <a:srgbClr val="000000"/>
                    </a:solidFill>
                    <a:effectLst/>
                    <a:uLnTx/>
                    <a:uFillTx/>
                    <a:latin typeface="Arial"/>
                  </a:endParaRPr>
                </a:p>
              </p:txBody>
            </p:sp>
          </p:grpSp>
          <p:grpSp>
            <p:nvGrpSpPr>
              <p:cNvPr id="123" name="Group 107"/>
              <p:cNvGrpSpPr/>
              <p:nvPr/>
            </p:nvGrpSpPr>
            <p:grpSpPr>
              <a:xfrm>
                <a:off x="1330315" y="5854589"/>
                <a:ext cx="434251" cy="472437"/>
                <a:chOff x="5214165" y="5243402"/>
                <a:chExt cx="904689" cy="984245"/>
              </a:xfrm>
            </p:grpSpPr>
            <p:grpSp>
              <p:nvGrpSpPr>
                <p:cNvPr id="124" name="Group 29"/>
                <p:cNvGrpSpPr>
                  <a:grpSpLocks/>
                </p:cNvGrpSpPr>
                <p:nvPr/>
              </p:nvGrpSpPr>
              <p:grpSpPr bwMode="auto">
                <a:xfrm>
                  <a:off x="5267257" y="5243402"/>
                  <a:ext cx="798512" cy="903288"/>
                  <a:chOff x="4459" y="3005"/>
                  <a:chExt cx="699" cy="482"/>
                </a:xfrm>
              </p:grpSpPr>
              <p:sp>
                <p:nvSpPr>
                  <p:cNvPr id="126" name="Freeform 30"/>
                  <p:cNvSpPr>
                    <a:spLocks/>
                  </p:cNvSpPr>
                  <p:nvPr/>
                </p:nvSpPr>
                <p:spPr bwMode="auto">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27" name="Freeform 31"/>
                  <p:cNvSpPr>
                    <a:spLocks/>
                  </p:cNvSpPr>
                  <p:nvPr/>
                </p:nvSpPr>
                <p:spPr bwMode="auto">
                  <a:xfrm>
                    <a:off x="4459" y="3182"/>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28" name="Freeform 32"/>
                  <p:cNvSpPr>
                    <a:spLocks/>
                  </p:cNvSpPr>
                  <p:nvPr/>
                </p:nvSpPr>
                <p:spPr bwMode="auto">
                  <a:xfrm>
                    <a:off x="4460" y="3070"/>
                    <a:ext cx="698"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29" name="Oval 33"/>
                  <p:cNvSpPr>
                    <a:spLocks noChangeArrowheads="1"/>
                  </p:cNvSpPr>
                  <p:nvPr/>
                </p:nvSpPr>
                <p:spPr bwMode="auto">
                  <a:xfrm>
                    <a:off x="4460" y="3005"/>
                    <a:ext cx="698" cy="125"/>
                  </a:xfrm>
                  <a:prstGeom prst="ellipse">
                    <a:avLst/>
                  </a:prstGeom>
                  <a:solidFill>
                    <a:srgbClr val="008FCC">
                      <a:lumMod val="40000"/>
                      <a:lumOff val="60000"/>
                    </a:srgbClr>
                  </a:solidFill>
                  <a:ln w="12700" algn="ctr">
                    <a:no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30" name="Oval 34"/>
                  <p:cNvSpPr>
                    <a:spLocks noChangeArrowheads="1"/>
                  </p:cNvSpPr>
                  <p:nvPr/>
                </p:nvSpPr>
                <p:spPr bwMode="auto">
                  <a:xfrm>
                    <a:off x="4635" y="3037"/>
                    <a:ext cx="348" cy="61"/>
                  </a:xfrm>
                  <a:prstGeom prst="ellipse">
                    <a:avLst/>
                  </a:prstGeom>
                  <a:solidFill>
                    <a:srgbClr val="008FCC">
                      <a:lumMod val="20000"/>
                      <a:lumOff val="80000"/>
                    </a:srgbClr>
                  </a:solidFill>
                  <a:ln w="12700" algn="ctr">
                    <a:no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grpSp>
            <p:sp>
              <p:nvSpPr>
                <p:cNvPr id="125" name="Rectangle 38"/>
                <p:cNvSpPr>
                  <a:spLocks noChangeArrowheads="1"/>
                </p:cNvSpPr>
                <p:nvPr/>
              </p:nvSpPr>
              <p:spPr bwMode="auto">
                <a:xfrm>
                  <a:off x="5214165" y="5355620"/>
                  <a:ext cx="904689" cy="872027"/>
                </a:xfrm>
                <a:prstGeom prst="rect">
                  <a:avLst/>
                </a:prstGeom>
                <a:noFill/>
                <a:ln w="9525">
                  <a:noFill/>
                  <a:miter lim="800000"/>
                  <a:headEnd/>
                  <a:tailEnd/>
                </a:ln>
              </p:spPr>
              <p:txBody>
                <a:bodyPr wrap="none" lIns="92075" tIns="0" rIns="92075"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de-DE" sz="600" b="1" i="0" u="none" strike="noStrike" kern="0" cap="none" spc="0" normalizeH="0" baseline="0" noProof="0" dirty="0">
                      <a:ln>
                        <a:noFill/>
                      </a:ln>
                      <a:solidFill>
                        <a:srgbClr val="FFFFFF"/>
                      </a:solidFill>
                      <a:effectLst/>
                      <a:uLnTx/>
                      <a:uFillTx/>
                      <a:latin typeface="Arial"/>
                    </a:rPr>
                    <a:t>Log</a:t>
                  </a:r>
                  <a:br>
                    <a:rPr kumimoji="0" lang="de-DE" sz="600" b="1" i="0" u="none" strike="noStrike" kern="0" cap="none" spc="0" normalizeH="0" baseline="0" noProof="0" dirty="0">
                      <a:ln>
                        <a:noFill/>
                      </a:ln>
                      <a:solidFill>
                        <a:srgbClr val="FFFFFF"/>
                      </a:solidFill>
                      <a:effectLst/>
                      <a:uLnTx/>
                      <a:uFillTx/>
                      <a:latin typeface="Arial"/>
                    </a:rPr>
                  </a:br>
                  <a:r>
                    <a:rPr kumimoji="0" lang="de-DE" sz="600" b="1" i="0" u="none" strike="noStrike" kern="0" cap="none" spc="0" normalizeH="0" baseline="0" noProof="0" dirty="0">
                      <a:ln>
                        <a:noFill/>
                      </a:ln>
                      <a:solidFill>
                        <a:srgbClr val="FFFFFF"/>
                      </a:solidFill>
                      <a:effectLst/>
                      <a:uLnTx/>
                      <a:uFillTx/>
                      <a:latin typeface="Arial"/>
                    </a:rPr>
                    <a:t>Disks</a:t>
                  </a:r>
                </a:p>
              </p:txBody>
            </p:sp>
          </p:grpSp>
        </p:grpSp>
        <p:grpSp>
          <p:nvGrpSpPr>
            <p:cNvPr id="101" name="Group 20"/>
            <p:cNvGrpSpPr/>
            <p:nvPr/>
          </p:nvGrpSpPr>
          <p:grpSpPr>
            <a:xfrm>
              <a:off x="14083084" y="4351483"/>
              <a:ext cx="697364" cy="209015"/>
              <a:chOff x="634052" y="5729137"/>
              <a:chExt cx="1221876" cy="632253"/>
            </a:xfrm>
          </p:grpSpPr>
          <p:sp>
            <p:nvSpPr>
              <p:cNvPr id="106" name="Rechteck 20"/>
              <p:cNvSpPr/>
              <p:nvPr/>
            </p:nvSpPr>
            <p:spPr bwMode="gray">
              <a:xfrm>
                <a:off x="634052" y="5729137"/>
                <a:ext cx="1221876" cy="632253"/>
              </a:xfrm>
              <a:prstGeom prst="rect">
                <a:avLst/>
              </a:prstGeom>
              <a:solidFill>
                <a:srgbClr val="FFFFFF">
                  <a:lumMod val="85000"/>
                </a:srgbClr>
              </a:solidFill>
              <a:ln w="6350" algn="ctr">
                <a:solidFill>
                  <a:srgbClr val="FFFFFF">
                    <a:lumMod val="65000"/>
                  </a:srgbClr>
                </a:solidFill>
                <a:miter lim="800000"/>
                <a:headEnd/>
                <a:tailEnd/>
              </a:ln>
            </p:spPr>
            <p:txBody>
              <a:bodyPr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107" name="Group 63"/>
              <p:cNvGrpSpPr/>
              <p:nvPr/>
            </p:nvGrpSpPr>
            <p:grpSpPr>
              <a:xfrm>
                <a:off x="725944" y="5786608"/>
                <a:ext cx="464661" cy="540191"/>
                <a:chOff x="7095300" y="5405042"/>
                <a:chExt cx="968046" cy="1125400"/>
              </a:xfrm>
            </p:grpSpPr>
            <p:grpSp>
              <p:nvGrpSpPr>
                <p:cNvPr id="116" name="Group 21"/>
                <p:cNvGrpSpPr>
                  <a:grpSpLocks/>
                </p:cNvGrpSpPr>
                <p:nvPr/>
              </p:nvGrpSpPr>
              <p:grpSpPr bwMode="auto">
                <a:xfrm>
                  <a:off x="7095300" y="5405042"/>
                  <a:ext cx="968046" cy="1087131"/>
                  <a:chOff x="4459" y="3005"/>
                  <a:chExt cx="699" cy="482"/>
                </a:xfrm>
              </p:grpSpPr>
              <p:sp>
                <p:nvSpPr>
                  <p:cNvPr id="118" name="Freeform 22"/>
                  <p:cNvSpPr>
                    <a:spLocks/>
                  </p:cNvSpPr>
                  <p:nvPr/>
                </p:nvSpPr>
                <p:spPr bwMode="auto">
                  <a:xfrm>
                    <a:off x="4459" y="3070"/>
                    <a:ext cx="699" cy="417"/>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19" name="Oval 25"/>
                  <p:cNvSpPr>
                    <a:spLocks noChangeArrowheads="1"/>
                  </p:cNvSpPr>
                  <p:nvPr/>
                </p:nvSpPr>
                <p:spPr bwMode="auto">
                  <a:xfrm>
                    <a:off x="4460" y="3005"/>
                    <a:ext cx="698" cy="125"/>
                  </a:xfrm>
                  <a:prstGeom prst="ellipse">
                    <a:avLst/>
                  </a:prstGeom>
                  <a:solidFill>
                    <a:srgbClr val="FFDC95"/>
                  </a:solidFill>
                  <a:ln w="12700" algn="ctr">
                    <a:solidFill>
                      <a:srgbClr val="F0AB00"/>
                    </a:solid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20" name="Oval 26"/>
                  <p:cNvSpPr>
                    <a:spLocks noChangeArrowheads="1"/>
                  </p:cNvSpPr>
                  <p:nvPr/>
                </p:nvSpPr>
                <p:spPr bwMode="auto">
                  <a:xfrm>
                    <a:off x="4635" y="3037"/>
                    <a:ext cx="348" cy="61"/>
                  </a:xfrm>
                  <a:prstGeom prst="ellipse">
                    <a:avLst/>
                  </a:prstGeom>
                  <a:solidFill>
                    <a:srgbClr val="EFBE43"/>
                  </a:solidFill>
                  <a:ln w="12700" algn="ctr">
                    <a:solidFill>
                      <a:srgbClr val="F0AB00"/>
                    </a:solid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grpSp>
            <p:sp>
              <p:nvSpPr>
                <p:cNvPr id="117" name="Rectangle 27"/>
                <p:cNvSpPr>
                  <a:spLocks noChangeArrowheads="1"/>
                </p:cNvSpPr>
                <p:nvPr/>
              </p:nvSpPr>
              <p:spPr bwMode="auto">
                <a:xfrm>
                  <a:off x="7130667" y="5658412"/>
                  <a:ext cx="897308" cy="872030"/>
                </a:xfrm>
                <a:prstGeom prst="rect">
                  <a:avLst/>
                </a:prstGeom>
                <a:noFill/>
                <a:ln w="12700">
                  <a:noFill/>
                  <a:miter lim="800000"/>
                  <a:headEnd/>
                  <a:tailEnd/>
                </a:ln>
              </p:spPr>
              <p:txBody>
                <a:bodyPr wrap="none" lIns="90488" tIns="0" rIns="90488"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de-DE" sz="600" b="1" i="0" u="none" strike="noStrike" kern="0" cap="none" spc="0" normalizeH="0" baseline="0" noProof="0" dirty="0">
                      <a:ln>
                        <a:noFill/>
                      </a:ln>
                      <a:solidFill>
                        <a:srgbClr val="000000"/>
                      </a:solidFill>
                      <a:effectLst/>
                      <a:uLnTx/>
                      <a:uFillTx/>
                      <a:latin typeface="Arial"/>
                    </a:rPr>
                    <a:t>Data</a:t>
                  </a:r>
                  <a:br>
                    <a:rPr kumimoji="0" lang="de-DE" sz="600" b="1" i="0" u="none" strike="noStrike" kern="0" cap="none" spc="0" normalizeH="0" baseline="0" noProof="0" dirty="0">
                      <a:ln>
                        <a:noFill/>
                      </a:ln>
                      <a:solidFill>
                        <a:srgbClr val="000000"/>
                      </a:solidFill>
                      <a:effectLst/>
                      <a:uLnTx/>
                      <a:uFillTx/>
                      <a:latin typeface="Arial"/>
                    </a:rPr>
                  </a:br>
                  <a:r>
                    <a:rPr kumimoji="0" lang="de-DE" sz="600" b="1" i="0" u="none" strike="noStrike" kern="0" cap="none" spc="0" normalizeH="0" baseline="0" noProof="0" dirty="0">
                      <a:ln>
                        <a:noFill/>
                      </a:ln>
                      <a:solidFill>
                        <a:srgbClr val="000000"/>
                      </a:solidFill>
                      <a:effectLst/>
                      <a:uLnTx/>
                      <a:uFillTx/>
                      <a:latin typeface="Arial"/>
                    </a:rPr>
                    <a:t>Disks</a:t>
                  </a:r>
                  <a:endParaRPr kumimoji="0" lang="en-US" sz="600" b="1" i="0" u="none" strike="noStrike" kern="0" cap="none" spc="0" normalizeH="0" baseline="0" noProof="0" dirty="0">
                    <a:ln>
                      <a:noFill/>
                    </a:ln>
                    <a:solidFill>
                      <a:srgbClr val="000000"/>
                    </a:solidFill>
                    <a:effectLst/>
                    <a:uLnTx/>
                    <a:uFillTx/>
                    <a:latin typeface="Arial"/>
                  </a:endParaRPr>
                </a:p>
              </p:txBody>
            </p:sp>
          </p:grpSp>
          <p:grpSp>
            <p:nvGrpSpPr>
              <p:cNvPr id="108" name="Group 107"/>
              <p:cNvGrpSpPr/>
              <p:nvPr/>
            </p:nvGrpSpPr>
            <p:grpSpPr>
              <a:xfrm>
                <a:off x="1330315" y="5854589"/>
                <a:ext cx="434251" cy="472437"/>
                <a:chOff x="5214165" y="5243402"/>
                <a:chExt cx="904689" cy="984245"/>
              </a:xfrm>
            </p:grpSpPr>
            <p:grpSp>
              <p:nvGrpSpPr>
                <p:cNvPr id="109" name="Group 29"/>
                <p:cNvGrpSpPr>
                  <a:grpSpLocks/>
                </p:cNvGrpSpPr>
                <p:nvPr/>
              </p:nvGrpSpPr>
              <p:grpSpPr bwMode="auto">
                <a:xfrm>
                  <a:off x="5267257" y="5243402"/>
                  <a:ext cx="798512" cy="903288"/>
                  <a:chOff x="4459" y="3005"/>
                  <a:chExt cx="699" cy="482"/>
                </a:xfrm>
              </p:grpSpPr>
              <p:sp>
                <p:nvSpPr>
                  <p:cNvPr id="111" name="Freeform 30"/>
                  <p:cNvSpPr>
                    <a:spLocks/>
                  </p:cNvSpPr>
                  <p:nvPr/>
                </p:nvSpPr>
                <p:spPr bwMode="auto">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12" name="Freeform 31"/>
                  <p:cNvSpPr>
                    <a:spLocks/>
                  </p:cNvSpPr>
                  <p:nvPr/>
                </p:nvSpPr>
                <p:spPr bwMode="auto">
                  <a:xfrm>
                    <a:off x="4459" y="3182"/>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13" name="Freeform 32"/>
                  <p:cNvSpPr>
                    <a:spLocks/>
                  </p:cNvSpPr>
                  <p:nvPr/>
                </p:nvSpPr>
                <p:spPr bwMode="auto">
                  <a:xfrm>
                    <a:off x="4460" y="3070"/>
                    <a:ext cx="698"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14" name="Oval 33"/>
                  <p:cNvSpPr>
                    <a:spLocks noChangeArrowheads="1"/>
                  </p:cNvSpPr>
                  <p:nvPr/>
                </p:nvSpPr>
                <p:spPr bwMode="auto">
                  <a:xfrm>
                    <a:off x="4460" y="3005"/>
                    <a:ext cx="698" cy="125"/>
                  </a:xfrm>
                  <a:prstGeom prst="ellipse">
                    <a:avLst/>
                  </a:prstGeom>
                  <a:solidFill>
                    <a:srgbClr val="008FCC">
                      <a:lumMod val="40000"/>
                      <a:lumOff val="60000"/>
                    </a:srgbClr>
                  </a:solidFill>
                  <a:ln w="12700" algn="ctr">
                    <a:no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sp>
                <p:nvSpPr>
                  <p:cNvPr id="115" name="Oval 34"/>
                  <p:cNvSpPr>
                    <a:spLocks noChangeArrowheads="1"/>
                  </p:cNvSpPr>
                  <p:nvPr/>
                </p:nvSpPr>
                <p:spPr bwMode="auto">
                  <a:xfrm>
                    <a:off x="4635" y="3037"/>
                    <a:ext cx="348" cy="61"/>
                  </a:xfrm>
                  <a:prstGeom prst="ellipse">
                    <a:avLst/>
                  </a:prstGeom>
                  <a:solidFill>
                    <a:srgbClr val="008FCC">
                      <a:lumMod val="20000"/>
                      <a:lumOff val="80000"/>
                    </a:srgbClr>
                  </a:solidFill>
                  <a:ln w="12700" algn="ctr">
                    <a:noFill/>
                    <a:round/>
                    <a:headEnd/>
                    <a:tailEnd/>
                  </a:ln>
                </p:spPr>
                <p:txBody>
                  <a:bodyPr lIns="0" tIns="0" r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Arial"/>
                    </a:endParaRPr>
                  </a:p>
                </p:txBody>
              </p:sp>
            </p:grpSp>
            <p:sp>
              <p:nvSpPr>
                <p:cNvPr id="110" name="Rectangle 38"/>
                <p:cNvSpPr>
                  <a:spLocks noChangeArrowheads="1"/>
                </p:cNvSpPr>
                <p:nvPr/>
              </p:nvSpPr>
              <p:spPr bwMode="auto">
                <a:xfrm>
                  <a:off x="5214165" y="5355620"/>
                  <a:ext cx="904689" cy="872027"/>
                </a:xfrm>
                <a:prstGeom prst="rect">
                  <a:avLst/>
                </a:prstGeom>
                <a:noFill/>
                <a:ln w="9525">
                  <a:noFill/>
                  <a:miter lim="800000"/>
                  <a:headEnd/>
                  <a:tailEnd/>
                </a:ln>
              </p:spPr>
              <p:txBody>
                <a:bodyPr wrap="none" lIns="92075" tIns="0" rIns="92075"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de-DE" sz="600" b="1" i="0" u="none" strike="noStrike" kern="0" cap="none" spc="0" normalizeH="0" baseline="0" noProof="0" dirty="0">
                      <a:ln>
                        <a:noFill/>
                      </a:ln>
                      <a:solidFill>
                        <a:srgbClr val="FFFFFF"/>
                      </a:solidFill>
                      <a:effectLst/>
                      <a:uLnTx/>
                      <a:uFillTx/>
                      <a:latin typeface="Arial"/>
                    </a:rPr>
                    <a:t>Log</a:t>
                  </a:r>
                  <a:br>
                    <a:rPr kumimoji="0" lang="de-DE" sz="600" b="1" i="0" u="none" strike="noStrike" kern="0" cap="none" spc="0" normalizeH="0" baseline="0" noProof="0" dirty="0">
                      <a:ln>
                        <a:noFill/>
                      </a:ln>
                      <a:solidFill>
                        <a:srgbClr val="FFFFFF"/>
                      </a:solidFill>
                      <a:effectLst/>
                      <a:uLnTx/>
                      <a:uFillTx/>
                      <a:latin typeface="Arial"/>
                    </a:rPr>
                  </a:br>
                  <a:r>
                    <a:rPr kumimoji="0" lang="de-DE" sz="600" b="1" i="0" u="none" strike="noStrike" kern="0" cap="none" spc="0" normalizeH="0" baseline="0" noProof="0" dirty="0">
                      <a:ln>
                        <a:noFill/>
                      </a:ln>
                      <a:solidFill>
                        <a:srgbClr val="FFFFFF"/>
                      </a:solidFill>
                      <a:effectLst/>
                      <a:uLnTx/>
                      <a:uFillTx/>
                      <a:latin typeface="Arial"/>
                    </a:rPr>
                    <a:t>Disks</a:t>
                  </a:r>
                </a:p>
              </p:txBody>
            </p:sp>
          </p:grpSp>
        </p:grpSp>
        <p:sp>
          <p:nvSpPr>
            <p:cNvPr id="102" name="Rounded Rectangle 43"/>
            <p:cNvSpPr/>
            <p:nvPr/>
          </p:nvSpPr>
          <p:spPr bwMode="gray">
            <a:xfrm>
              <a:off x="13016509" y="3936439"/>
              <a:ext cx="1179425" cy="459863"/>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2702869 w 3288238"/>
                <a:gd name="connsiteY6" fmla="*/ 2219325 h 2227949"/>
                <a:gd name="connsiteX7" fmla="*/ 371332 w 3288238"/>
                <a:gd name="connsiteY7" fmla="*/ 2227949 h 2227949"/>
                <a:gd name="connsiteX8" fmla="*/ 0 w 3288238"/>
                <a:gd name="connsiteY8" fmla="*/ 1856617 h 2227949"/>
                <a:gd name="connsiteX9" fmla="*/ 0 w 3288238"/>
                <a:gd name="connsiteY9" fmla="*/ 371332 h 2227949"/>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 fmla="*/ 2916906 w 3288238"/>
                <a:gd name="connsiteY0" fmla="*/ 2227949 h 2319389"/>
                <a:gd name="connsiteX1" fmla="*/ 371332 w 3288238"/>
                <a:gd name="connsiteY1" fmla="*/ 2227949 h 2319389"/>
                <a:gd name="connsiteX2" fmla="*/ 0 w 3288238"/>
                <a:gd name="connsiteY2" fmla="*/ 1856617 h 2319389"/>
                <a:gd name="connsiteX3" fmla="*/ 0 w 3288238"/>
                <a:gd name="connsiteY3" fmla="*/ 371332 h 2319389"/>
                <a:gd name="connsiteX4" fmla="*/ 371332 w 3288238"/>
                <a:gd name="connsiteY4" fmla="*/ 0 h 2319389"/>
                <a:gd name="connsiteX5" fmla="*/ 2916906 w 3288238"/>
                <a:gd name="connsiteY5" fmla="*/ 0 h 2319389"/>
                <a:gd name="connsiteX6" fmla="*/ 3288238 w 3288238"/>
                <a:gd name="connsiteY6" fmla="*/ 371332 h 2319389"/>
                <a:gd name="connsiteX7" fmla="*/ 3288238 w 3288238"/>
                <a:gd name="connsiteY7" fmla="*/ 1856617 h 2319389"/>
                <a:gd name="connsiteX8" fmla="*/ 3008346 w 3288238"/>
                <a:gd name="connsiteY8" fmla="*/ 2319389 h 2319389"/>
                <a:gd name="connsiteX0" fmla="*/ 2916906 w 3288238"/>
                <a:gd name="connsiteY0" fmla="*/ 2227949 h 2319389"/>
                <a:gd name="connsiteX1" fmla="*/ 371332 w 3288238"/>
                <a:gd name="connsiteY1" fmla="*/ 2227949 h 2319389"/>
                <a:gd name="connsiteX2" fmla="*/ 0 w 3288238"/>
                <a:gd name="connsiteY2" fmla="*/ 1856617 h 2319389"/>
                <a:gd name="connsiteX3" fmla="*/ 0 w 3288238"/>
                <a:gd name="connsiteY3" fmla="*/ 371332 h 2319389"/>
                <a:gd name="connsiteX4" fmla="*/ 371332 w 3288238"/>
                <a:gd name="connsiteY4" fmla="*/ 0 h 2319389"/>
                <a:gd name="connsiteX5" fmla="*/ 2916906 w 3288238"/>
                <a:gd name="connsiteY5" fmla="*/ 0 h 2319389"/>
                <a:gd name="connsiteX6" fmla="*/ 3288238 w 3288238"/>
                <a:gd name="connsiteY6" fmla="*/ 371332 h 2319389"/>
                <a:gd name="connsiteX7" fmla="*/ 3288238 w 3288238"/>
                <a:gd name="connsiteY7" fmla="*/ 1856617 h 2319389"/>
                <a:gd name="connsiteX8" fmla="*/ 3008346 w 3288238"/>
                <a:gd name="connsiteY8" fmla="*/ 2319389 h 2319389"/>
                <a:gd name="connsiteX0" fmla="*/ 371332 w 3288238"/>
                <a:gd name="connsiteY0" fmla="*/ 2227949 h 2319389"/>
                <a:gd name="connsiteX1" fmla="*/ 0 w 3288238"/>
                <a:gd name="connsiteY1" fmla="*/ 1856617 h 2319389"/>
                <a:gd name="connsiteX2" fmla="*/ 0 w 3288238"/>
                <a:gd name="connsiteY2" fmla="*/ 371332 h 2319389"/>
                <a:gd name="connsiteX3" fmla="*/ 371332 w 3288238"/>
                <a:gd name="connsiteY3" fmla="*/ 0 h 2319389"/>
                <a:gd name="connsiteX4" fmla="*/ 2916906 w 3288238"/>
                <a:gd name="connsiteY4" fmla="*/ 0 h 2319389"/>
                <a:gd name="connsiteX5" fmla="*/ 3288238 w 3288238"/>
                <a:gd name="connsiteY5" fmla="*/ 371332 h 2319389"/>
                <a:gd name="connsiteX6" fmla="*/ 3288238 w 3288238"/>
                <a:gd name="connsiteY6" fmla="*/ 1856617 h 2319389"/>
                <a:gd name="connsiteX7" fmla="*/ 3008346 w 3288238"/>
                <a:gd name="connsiteY7" fmla="*/ 2319389 h 2319389"/>
                <a:gd name="connsiteX0" fmla="*/ 371332 w 3288238"/>
                <a:gd name="connsiteY0" fmla="*/ 2227949 h 2227949"/>
                <a:gd name="connsiteX1" fmla="*/ 0 w 3288238"/>
                <a:gd name="connsiteY1" fmla="*/ 1856617 h 2227949"/>
                <a:gd name="connsiteX2" fmla="*/ 0 w 3288238"/>
                <a:gd name="connsiteY2" fmla="*/ 371332 h 2227949"/>
                <a:gd name="connsiteX3" fmla="*/ 371332 w 3288238"/>
                <a:gd name="connsiteY3" fmla="*/ 0 h 2227949"/>
                <a:gd name="connsiteX4" fmla="*/ 2916906 w 3288238"/>
                <a:gd name="connsiteY4" fmla="*/ 0 h 2227949"/>
                <a:gd name="connsiteX5" fmla="*/ 3288238 w 3288238"/>
                <a:gd name="connsiteY5" fmla="*/ 371332 h 2227949"/>
                <a:gd name="connsiteX6" fmla="*/ 3288238 w 3288238"/>
                <a:gd name="connsiteY6" fmla="*/ 1856617 h 2227949"/>
                <a:gd name="connsiteX0" fmla="*/ 0 w 3288238"/>
                <a:gd name="connsiteY0" fmla="*/ 1856617 h 1856617"/>
                <a:gd name="connsiteX1" fmla="*/ 0 w 3288238"/>
                <a:gd name="connsiteY1" fmla="*/ 371332 h 1856617"/>
                <a:gd name="connsiteX2" fmla="*/ 371332 w 3288238"/>
                <a:gd name="connsiteY2" fmla="*/ 0 h 1856617"/>
                <a:gd name="connsiteX3" fmla="*/ 2916906 w 3288238"/>
                <a:gd name="connsiteY3" fmla="*/ 0 h 1856617"/>
                <a:gd name="connsiteX4" fmla="*/ 3288238 w 3288238"/>
                <a:gd name="connsiteY4" fmla="*/ 371332 h 1856617"/>
                <a:gd name="connsiteX5" fmla="*/ 3288238 w 3288238"/>
                <a:gd name="connsiteY5" fmla="*/ 1856617 h 185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238" h="1856617">
                  <a:moveTo>
                    <a:pt x="0" y="1856617"/>
                  </a:moveTo>
                  <a:lnTo>
                    <a:pt x="0" y="371332"/>
                  </a:lnTo>
                  <a:cubicBezTo>
                    <a:pt x="0" y="166251"/>
                    <a:pt x="166251" y="0"/>
                    <a:pt x="371332" y="0"/>
                  </a:cubicBezTo>
                  <a:lnTo>
                    <a:pt x="2916906" y="0"/>
                  </a:lnTo>
                  <a:cubicBezTo>
                    <a:pt x="3121987" y="0"/>
                    <a:pt x="3288238" y="166251"/>
                    <a:pt x="3288238" y="371332"/>
                  </a:cubicBezTo>
                  <a:lnTo>
                    <a:pt x="3288238" y="1856617"/>
                  </a:lnTo>
                </a:path>
              </a:pathLst>
            </a:custGeom>
            <a:noFill/>
            <a:ln w="38100" cap="flat" cmpd="sng" algn="ctr">
              <a:solidFill>
                <a:srgbClr val="F0AB00"/>
              </a:solidFill>
              <a:prstDash val="solid"/>
              <a:headEnd/>
              <a:tailEnd type="triangle"/>
            </a:ln>
            <a:effectLst>
              <a:outerShdw blurRad="38100" dist="30000" dir="5400000" rotWithShape="0">
                <a:srgbClr val="000000">
                  <a:alpha val="45000"/>
                </a:srgbClr>
              </a:outerShdw>
            </a:effectLst>
          </p:spPr>
          <p:txBody>
            <a:bodyPr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3" name="Rounded Rectangle 43"/>
            <p:cNvSpPr/>
            <p:nvPr/>
          </p:nvSpPr>
          <p:spPr bwMode="gray">
            <a:xfrm>
              <a:off x="13229062" y="4007286"/>
              <a:ext cx="1286621" cy="431021"/>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2702869 w 3288238"/>
                <a:gd name="connsiteY6" fmla="*/ 2219325 h 2227949"/>
                <a:gd name="connsiteX7" fmla="*/ 371332 w 3288238"/>
                <a:gd name="connsiteY7" fmla="*/ 2227949 h 2227949"/>
                <a:gd name="connsiteX8" fmla="*/ 0 w 3288238"/>
                <a:gd name="connsiteY8" fmla="*/ 1856617 h 2227949"/>
                <a:gd name="connsiteX9" fmla="*/ 0 w 3288238"/>
                <a:gd name="connsiteY9" fmla="*/ 371332 h 2227949"/>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 fmla="*/ 2916906 w 3288238"/>
                <a:gd name="connsiteY0" fmla="*/ 2227949 h 2319389"/>
                <a:gd name="connsiteX1" fmla="*/ 371332 w 3288238"/>
                <a:gd name="connsiteY1" fmla="*/ 2227949 h 2319389"/>
                <a:gd name="connsiteX2" fmla="*/ 0 w 3288238"/>
                <a:gd name="connsiteY2" fmla="*/ 1856617 h 2319389"/>
                <a:gd name="connsiteX3" fmla="*/ 0 w 3288238"/>
                <a:gd name="connsiteY3" fmla="*/ 371332 h 2319389"/>
                <a:gd name="connsiteX4" fmla="*/ 371332 w 3288238"/>
                <a:gd name="connsiteY4" fmla="*/ 0 h 2319389"/>
                <a:gd name="connsiteX5" fmla="*/ 2916906 w 3288238"/>
                <a:gd name="connsiteY5" fmla="*/ 0 h 2319389"/>
                <a:gd name="connsiteX6" fmla="*/ 3288238 w 3288238"/>
                <a:gd name="connsiteY6" fmla="*/ 371332 h 2319389"/>
                <a:gd name="connsiteX7" fmla="*/ 3288238 w 3288238"/>
                <a:gd name="connsiteY7" fmla="*/ 1856617 h 2319389"/>
                <a:gd name="connsiteX8" fmla="*/ 3008346 w 3288238"/>
                <a:gd name="connsiteY8" fmla="*/ 2319389 h 2319389"/>
                <a:gd name="connsiteX0" fmla="*/ 2916906 w 3288238"/>
                <a:gd name="connsiteY0" fmla="*/ 2227949 h 2319389"/>
                <a:gd name="connsiteX1" fmla="*/ 371332 w 3288238"/>
                <a:gd name="connsiteY1" fmla="*/ 2227949 h 2319389"/>
                <a:gd name="connsiteX2" fmla="*/ 0 w 3288238"/>
                <a:gd name="connsiteY2" fmla="*/ 1856617 h 2319389"/>
                <a:gd name="connsiteX3" fmla="*/ 0 w 3288238"/>
                <a:gd name="connsiteY3" fmla="*/ 371332 h 2319389"/>
                <a:gd name="connsiteX4" fmla="*/ 371332 w 3288238"/>
                <a:gd name="connsiteY4" fmla="*/ 0 h 2319389"/>
                <a:gd name="connsiteX5" fmla="*/ 2916906 w 3288238"/>
                <a:gd name="connsiteY5" fmla="*/ 0 h 2319389"/>
                <a:gd name="connsiteX6" fmla="*/ 3288238 w 3288238"/>
                <a:gd name="connsiteY6" fmla="*/ 371332 h 2319389"/>
                <a:gd name="connsiteX7" fmla="*/ 3288238 w 3288238"/>
                <a:gd name="connsiteY7" fmla="*/ 1856617 h 2319389"/>
                <a:gd name="connsiteX8" fmla="*/ 3008346 w 3288238"/>
                <a:gd name="connsiteY8" fmla="*/ 2319389 h 2319389"/>
                <a:gd name="connsiteX0" fmla="*/ 371332 w 3288238"/>
                <a:gd name="connsiteY0" fmla="*/ 2227949 h 2319389"/>
                <a:gd name="connsiteX1" fmla="*/ 0 w 3288238"/>
                <a:gd name="connsiteY1" fmla="*/ 1856617 h 2319389"/>
                <a:gd name="connsiteX2" fmla="*/ 0 w 3288238"/>
                <a:gd name="connsiteY2" fmla="*/ 371332 h 2319389"/>
                <a:gd name="connsiteX3" fmla="*/ 371332 w 3288238"/>
                <a:gd name="connsiteY3" fmla="*/ 0 h 2319389"/>
                <a:gd name="connsiteX4" fmla="*/ 2916906 w 3288238"/>
                <a:gd name="connsiteY4" fmla="*/ 0 h 2319389"/>
                <a:gd name="connsiteX5" fmla="*/ 3288238 w 3288238"/>
                <a:gd name="connsiteY5" fmla="*/ 371332 h 2319389"/>
                <a:gd name="connsiteX6" fmla="*/ 3288238 w 3288238"/>
                <a:gd name="connsiteY6" fmla="*/ 1856617 h 2319389"/>
                <a:gd name="connsiteX7" fmla="*/ 3008346 w 3288238"/>
                <a:gd name="connsiteY7" fmla="*/ 2319389 h 2319389"/>
                <a:gd name="connsiteX0" fmla="*/ 371332 w 3288238"/>
                <a:gd name="connsiteY0" fmla="*/ 2227949 h 2227949"/>
                <a:gd name="connsiteX1" fmla="*/ 0 w 3288238"/>
                <a:gd name="connsiteY1" fmla="*/ 1856617 h 2227949"/>
                <a:gd name="connsiteX2" fmla="*/ 0 w 3288238"/>
                <a:gd name="connsiteY2" fmla="*/ 371332 h 2227949"/>
                <a:gd name="connsiteX3" fmla="*/ 371332 w 3288238"/>
                <a:gd name="connsiteY3" fmla="*/ 0 h 2227949"/>
                <a:gd name="connsiteX4" fmla="*/ 2916906 w 3288238"/>
                <a:gd name="connsiteY4" fmla="*/ 0 h 2227949"/>
                <a:gd name="connsiteX5" fmla="*/ 3288238 w 3288238"/>
                <a:gd name="connsiteY5" fmla="*/ 371332 h 2227949"/>
                <a:gd name="connsiteX6" fmla="*/ 3288238 w 3288238"/>
                <a:gd name="connsiteY6" fmla="*/ 1856617 h 2227949"/>
                <a:gd name="connsiteX0" fmla="*/ 0 w 3288238"/>
                <a:gd name="connsiteY0" fmla="*/ 1856617 h 1856617"/>
                <a:gd name="connsiteX1" fmla="*/ 0 w 3288238"/>
                <a:gd name="connsiteY1" fmla="*/ 371332 h 1856617"/>
                <a:gd name="connsiteX2" fmla="*/ 371332 w 3288238"/>
                <a:gd name="connsiteY2" fmla="*/ 0 h 1856617"/>
                <a:gd name="connsiteX3" fmla="*/ 2916906 w 3288238"/>
                <a:gd name="connsiteY3" fmla="*/ 0 h 1856617"/>
                <a:gd name="connsiteX4" fmla="*/ 3288238 w 3288238"/>
                <a:gd name="connsiteY4" fmla="*/ 371332 h 1856617"/>
                <a:gd name="connsiteX5" fmla="*/ 3288238 w 3288238"/>
                <a:gd name="connsiteY5" fmla="*/ 1856617 h 1856617"/>
                <a:gd name="connsiteX0" fmla="*/ 3787 w 3292025"/>
                <a:gd name="connsiteY0" fmla="*/ 1870017 h 1870017"/>
                <a:gd name="connsiteX1" fmla="*/ 0 w 3292025"/>
                <a:gd name="connsiteY1" fmla="*/ 143439 h 1870017"/>
                <a:gd name="connsiteX2" fmla="*/ 375119 w 3292025"/>
                <a:gd name="connsiteY2" fmla="*/ 13400 h 1870017"/>
                <a:gd name="connsiteX3" fmla="*/ 2920693 w 3292025"/>
                <a:gd name="connsiteY3" fmla="*/ 13400 h 1870017"/>
                <a:gd name="connsiteX4" fmla="*/ 3292025 w 3292025"/>
                <a:gd name="connsiteY4" fmla="*/ 384732 h 1870017"/>
                <a:gd name="connsiteX5" fmla="*/ 3292025 w 3292025"/>
                <a:gd name="connsiteY5" fmla="*/ 1870017 h 1870017"/>
                <a:gd name="connsiteX0" fmla="*/ 67943 w 3356181"/>
                <a:gd name="connsiteY0" fmla="*/ 1860558 h 1860558"/>
                <a:gd name="connsiteX1" fmla="*/ 64156 w 3356181"/>
                <a:gd name="connsiteY1" fmla="*/ 133980 h 1860558"/>
                <a:gd name="connsiteX2" fmla="*/ 102163 w 3356181"/>
                <a:gd name="connsiteY2" fmla="*/ 20300 h 1860558"/>
                <a:gd name="connsiteX3" fmla="*/ 2984849 w 3356181"/>
                <a:gd name="connsiteY3" fmla="*/ 3941 h 1860558"/>
                <a:gd name="connsiteX4" fmla="*/ 3356181 w 3356181"/>
                <a:gd name="connsiteY4" fmla="*/ 375273 h 1860558"/>
                <a:gd name="connsiteX5" fmla="*/ 3356181 w 3356181"/>
                <a:gd name="connsiteY5" fmla="*/ 1860558 h 1860558"/>
                <a:gd name="connsiteX0" fmla="*/ 3787 w 3292025"/>
                <a:gd name="connsiteY0" fmla="*/ 1922738 h 1922738"/>
                <a:gd name="connsiteX1" fmla="*/ 0 w 3292025"/>
                <a:gd name="connsiteY1" fmla="*/ 196160 h 1922738"/>
                <a:gd name="connsiteX2" fmla="*/ 2920693 w 3292025"/>
                <a:gd name="connsiteY2" fmla="*/ 66121 h 1922738"/>
                <a:gd name="connsiteX3" fmla="*/ 3292025 w 3292025"/>
                <a:gd name="connsiteY3" fmla="*/ 437453 h 1922738"/>
                <a:gd name="connsiteX4" fmla="*/ 3292025 w 3292025"/>
                <a:gd name="connsiteY4" fmla="*/ 1922738 h 1922738"/>
                <a:gd name="connsiteX0" fmla="*/ 218876 w 3507114"/>
                <a:gd name="connsiteY0" fmla="*/ 1922738 h 1922738"/>
                <a:gd name="connsiteX1" fmla="*/ 215089 w 3507114"/>
                <a:gd name="connsiteY1" fmla="*/ 196160 h 1922738"/>
                <a:gd name="connsiteX2" fmla="*/ 3135782 w 3507114"/>
                <a:gd name="connsiteY2" fmla="*/ 66121 h 1922738"/>
                <a:gd name="connsiteX3" fmla="*/ 3507114 w 3507114"/>
                <a:gd name="connsiteY3" fmla="*/ 437453 h 1922738"/>
                <a:gd name="connsiteX4" fmla="*/ 3507114 w 3507114"/>
                <a:gd name="connsiteY4" fmla="*/ 1922738 h 1922738"/>
                <a:gd name="connsiteX0" fmla="*/ 218876 w 3507114"/>
                <a:gd name="connsiteY0" fmla="*/ 1922738 h 1922738"/>
                <a:gd name="connsiteX1" fmla="*/ 215089 w 3507114"/>
                <a:gd name="connsiteY1" fmla="*/ 196160 h 1922738"/>
                <a:gd name="connsiteX2" fmla="*/ 3135782 w 3507114"/>
                <a:gd name="connsiteY2" fmla="*/ 66121 h 1922738"/>
                <a:gd name="connsiteX3" fmla="*/ 3507114 w 3507114"/>
                <a:gd name="connsiteY3" fmla="*/ 437453 h 1922738"/>
                <a:gd name="connsiteX4" fmla="*/ 3507114 w 3507114"/>
                <a:gd name="connsiteY4" fmla="*/ 1922738 h 1922738"/>
                <a:gd name="connsiteX0" fmla="*/ 3787 w 3292025"/>
                <a:gd name="connsiteY0" fmla="*/ 1922738 h 1922738"/>
                <a:gd name="connsiteX1" fmla="*/ 0 w 3292025"/>
                <a:gd name="connsiteY1" fmla="*/ 196160 h 1922738"/>
                <a:gd name="connsiteX2" fmla="*/ 2920693 w 3292025"/>
                <a:gd name="connsiteY2" fmla="*/ 66121 h 1922738"/>
                <a:gd name="connsiteX3" fmla="*/ 3292025 w 3292025"/>
                <a:gd name="connsiteY3" fmla="*/ 437453 h 1922738"/>
                <a:gd name="connsiteX4" fmla="*/ 3292025 w 3292025"/>
                <a:gd name="connsiteY4" fmla="*/ 1922738 h 1922738"/>
                <a:gd name="connsiteX0" fmla="*/ 3787 w 3292025"/>
                <a:gd name="connsiteY0" fmla="*/ 1864797 h 1864797"/>
                <a:gd name="connsiteX1" fmla="*/ 0 w 3292025"/>
                <a:gd name="connsiteY1" fmla="*/ 138219 h 1864797"/>
                <a:gd name="connsiteX2" fmla="*/ 2920693 w 3292025"/>
                <a:gd name="connsiteY2" fmla="*/ 8180 h 1864797"/>
                <a:gd name="connsiteX3" fmla="*/ 3292025 w 3292025"/>
                <a:gd name="connsiteY3" fmla="*/ 379512 h 1864797"/>
                <a:gd name="connsiteX4" fmla="*/ 3292025 w 3292025"/>
                <a:gd name="connsiteY4" fmla="*/ 1864797 h 1864797"/>
                <a:gd name="connsiteX0" fmla="*/ 0 w 3288238"/>
                <a:gd name="connsiteY0" fmla="*/ 1891709 h 1891709"/>
                <a:gd name="connsiteX1" fmla="*/ 7577 w 3288238"/>
                <a:gd name="connsiteY1" fmla="*/ 34260 h 1891709"/>
                <a:gd name="connsiteX2" fmla="*/ 2916906 w 3288238"/>
                <a:gd name="connsiteY2" fmla="*/ 35092 h 1891709"/>
                <a:gd name="connsiteX3" fmla="*/ 3288238 w 3288238"/>
                <a:gd name="connsiteY3" fmla="*/ 406424 h 1891709"/>
                <a:gd name="connsiteX4" fmla="*/ 3288238 w 3288238"/>
                <a:gd name="connsiteY4" fmla="*/ 1891709 h 1891709"/>
                <a:gd name="connsiteX0" fmla="*/ 0 w 3288238"/>
                <a:gd name="connsiteY0" fmla="*/ 1873529 h 1873529"/>
                <a:gd name="connsiteX1" fmla="*/ 7577 w 3288238"/>
                <a:gd name="connsiteY1" fmla="*/ 16080 h 1873529"/>
                <a:gd name="connsiteX2" fmla="*/ 2916906 w 3288238"/>
                <a:gd name="connsiteY2" fmla="*/ 16912 h 1873529"/>
                <a:gd name="connsiteX3" fmla="*/ 3288238 w 3288238"/>
                <a:gd name="connsiteY3" fmla="*/ 388244 h 1873529"/>
                <a:gd name="connsiteX4" fmla="*/ 3288238 w 3288238"/>
                <a:gd name="connsiteY4" fmla="*/ 1873529 h 1873529"/>
                <a:gd name="connsiteX0" fmla="*/ 0 w 3288238"/>
                <a:gd name="connsiteY0" fmla="*/ 1860707 h 1860707"/>
                <a:gd name="connsiteX1" fmla="*/ 3789 w 3288238"/>
                <a:gd name="connsiteY1" fmla="*/ 228193 h 1860707"/>
                <a:gd name="connsiteX2" fmla="*/ 2916906 w 3288238"/>
                <a:gd name="connsiteY2" fmla="*/ 4090 h 1860707"/>
                <a:gd name="connsiteX3" fmla="*/ 3288238 w 3288238"/>
                <a:gd name="connsiteY3" fmla="*/ 375422 h 1860707"/>
                <a:gd name="connsiteX4" fmla="*/ 3288238 w 3288238"/>
                <a:gd name="connsiteY4" fmla="*/ 1860707 h 1860707"/>
                <a:gd name="connsiteX0" fmla="*/ 37876 w 3326114"/>
                <a:gd name="connsiteY0" fmla="*/ 1873528 h 1873528"/>
                <a:gd name="connsiteX1" fmla="*/ 0 w 3326114"/>
                <a:gd name="connsiteY1" fmla="*/ 16079 h 1873528"/>
                <a:gd name="connsiteX2" fmla="*/ 2954782 w 3326114"/>
                <a:gd name="connsiteY2" fmla="*/ 16911 h 1873528"/>
                <a:gd name="connsiteX3" fmla="*/ 3326114 w 3326114"/>
                <a:gd name="connsiteY3" fmla="*/ 388243 h 1873528"/>
                <a:gd name="connsiteX4" fmla="*/ 3326114 w 3326114"/>
                <a:gd name="connsiteY4" fmla="*/ 1873528 h 1873528"/>
                <a:gd name="connsiteX0" fmla="*/ 0 w 3288238"/>
                <a:gd name="connsiteY0" fmla="*/ 1872616 h 1872616"/>
                <a:gd name="connsiteX1" fmla="*/ 1 w 3288238"/>
                <a:gd name="connsiteY1" fmla="*/ 19256 h 1872616"/>
                <a:gd name="connsiteX2" fmla="*/ 2916906 w 3288238"/>
                <a:gd name="connsiteY2" fmla="*/ 15999 h 1872616"/>
                <a:gd name="connsiteX3" fmla="*/ 3288238 w 3288238"/>
                <a:gd name="connsiteY3" fmla="*/ 387331 h 1872616"/>
                <a:gd name="connsiteX4" fmla="*/ 3288238 w 3288238"/>
                <a:gd name="connsiteY4" fmla="*/ 1872616 h 1872616"/>
                <a:gd name="connsiteX0" fmla="*/ 11363 w 3299601"/>
                <a:gd name="connsiteY0" fmla="*/ 1872616 h 1872616"/>
                <a:gd name="connsiteX1" fmla="*/ 0 w 3299601"/>
                <a:gd name="connsiteY1" fmla="*/ 19256 h 1872616"/>
                <a:gd name="connsiteX2" fmla="*/ 2928269 w 3299601"/>
                <a:gd name="connsiteY2" fmla="*/ 15999 h 1872616"/>
                <a:gd name="connsiteX3" fmla="*/ 3299601 w 3299601"/>
                <a:gd name="connsiteY3" fmla="*/ 387331 h 1872616"/>
                <a:gd name="connsiteX4" fmla="*/ 3299601 w 3299601"/>
                <a:gd name="connsiteY4" fmla="*/ 1872616 h 1872616"/>
                <a:gd name="connsiteX0" fmla="*/ 0 w 3288238"/>
                <a:gd name="connsiteY0" fmla="*/ 1872616 h 1872616"/>
                <a:gd name="connsiteX1" fmla="*/ 0 w 3288238"/>
                <a:gd name="connsiteY1" fmla="*/ 19256 h 1872616"/>
                <a:gd name="connsiteX2" fmla="*/ 2916906 w 3288238"/>
                <a:gd name="connsiteY2" fmla="*/ 15999 h 1872616"/>
                <a:gd name="connsiteX3" fmla="*/ 3288238 w 3288238"/>
                <a:gd name="connsiteY3" fmla="*/ 387331 h 1872616"/>
                <a:gd name="connsiteX4" fmla="*/ 3288238 w 3288238"/>
                <a:gd name="connsiteY4" fmla="*/ 1872616 h 1872616"/>
                <a:gd name="connsiteX0" fmla="*/ 3787 w 3292025"/>
                <a:gd name="connsiteY0" fmla="*/ 1872616 h 1872616"/>
                <a:gd name="connsiteX1" fmla="*/ 0 w 3292025"/>
                <a:gd name="connsiteY1" fmla="*/ 19256 h 1872616"/>
                <a:gd name="connsiteX2" fmla="*/ 2920693 w 3292025"/>
                <a:gd name="connsiteY2" fmla="*/ 15999 h 1872616"/>
                <a:gd name="connsiteX3" fmla="*/ 3292025 w 3292025"/>
                <a:gd name="connsiteY3" fmla="*/ 387331 h 1872616"/>
                <a:gd name="connsiteX4" fmla="*/ 3292025 w 3292025"/>
                <a:gd name="connsiteY4" fmla="*/ 1872616 h 1872616"/>
                <a:gd name="connsiteX0" fmla="*/ 98481 w 3386719"/>
                <a:gd name="connsiteY0" fmla="*/ 1873529 h 1873529"/>
                <a:gd name="connsiteX1" fmla="*/ 0 w 3386719"/>
                <a:gd name="connsiteY1" fmla="*/ 16079 h 1873529"/>
                <a:gd name="connsiteX2" fmla="*/ 3015387 w 3386719"/>
                <a:gd name="connsiteY2" fmla="*/ 16912 h 1873529"/>
                <a:gd name="connsiteX3" fmla="*/ 3386719 w 3386719"/>
                <a:gd name="connsiteY3" fmla="*/ 388244 h 1873529"/>
                <a:gd name="connsiteX4" fmla="*/ 3386719 w 3386719"/>
                <a:gd name="connsiteY4" fmla="*/ 1873529 h 1873529"/>
                <a:gd name="connsiteX0" fmla="*/ 98481 w 3386719"/>
                <a:gd name="connsiteY0" fmla="*/ 1873529 h 1873529"/>
                <a:gd name="connsiteX1" fmla="*/ 0 w 3386719"/>
                <a:gd name="connsiteY1" fmla="*/ 16079 h 1873529"/>
                <a:gd name="connsiteX2" fmla="*/ 3015387 w 3386719"/>
                <a:gd name="connsiteY2" fmla="*/ 16912 h 1873529"/>
                <a:gd name="connsiteX3" fmla="*/ 3386719 w 3386719"/>
                <a:gd name="connsiteY3" fmla="*/ 388244 h 1873529"/>
                <a:gd name="connsiteX4" fmla="*/ 3386719 w 3386719"/>
                <a:gd name="connsiteY4" fmla="*/ 1873529 h 1873529"/>
                <a:gd name="connsiteX0" fmla="*/ 98481 w 3386719"/>
                <a:gd name="connsiteY0" fmla="*/ 1874399 h 1874399"/>
                <a:gd name="connsiteX1" fmla="*/ 0 w 3386719"/>
                <a:gd name="connsiteY1" fmla="*/ 16949 h 1874399"/>
                <a:gd name="connsiteX2" fmla="*/ 3015387 w 3386719"/>
                <a:gd name="connsiteY2" fmla="*/ 17782 h 1874399"/>
                <a:gd name="connsiteX3" fmla="*/ 3386719 w 3386719"/>
                <a:gd name="connsiteY3" fmla="*/ 389114 h 1874399"/>
                <a:gd name="connsiteX4" fmla="*/ 3386719 w 3386719"/>
                <a:gd name="connsiteY4" fmla="*/ 1874399 h 1874399"/>
                <a:gd name="connsiteX0" fmla="*/ 0 w 3288238"/>
                <a:gd name="connsiteY0" fmla="*/ 1875518 h 1875518"/>
                <a:gd name="connsiteX1" fmla="*/ 3788 w 3288238"/>
                <a:gd name="connsiteY1" fmla="*/ 13978 h 1875518"/>
                <a:gd name="connsiteX2" fmla="*/ 2916906 w 3288238"/>
                <a:gd name="connsiteY2" fmla="*/ 18901 h 1875518"/>
                <a:gd name="connsiteX3" fmla="*/ 3288238 w 3288238"/>
                <a:gd name="connsiteY3" fmla="*/ 390233 h 1875518"/>
                <a:gd name="connsiteX4" fmla="*/ 3288238 w 3288238"/>
                <a:gd name="connsiteY4" fmla="*/ 1875518 h 1875518"/>
                <a:gd name="connsiteX0" fmla="*/ 0 w 3288238"/>
                <a:gd name="connsiteY0" fmla="*/ 1875518 h 1875518"/>
                <a:gd name="connsiteX1" fmla="*/ 3788 w 3288238"/>
                <a:gd name="connsiteY1" fmla="*/ 13978 h 1875518"/>
                <a:gd name="connsiteX2" fmla="*/ 2916906 w 3288238"/>
                <a:gd name="connsiteY2" fmla="*/ 18901 h 1875518"/>
                <a:gd name="connsiteX3" fmla="*/ 3288238 w 3288238"/>
                <a:gd name="connsiteY3" fmla="*/ 390233 h 1875518"/>
                <a:gd name="connsiteX4" fmla="*/ 3288238 w 3288238"/>
                <a:gd name="connsiteY4" fmla="*/ 1875518 h 1875518"/>
                <a:gd name="connsiteX0" fmla="*/ 0 w 3288238"/>
                <a:gd name="connsiteY0" fmla="*/ 1873809 h 1873809"/>
                <a:gd name="connsiteX1" fmla="*/ 0 w 3288238"/>
                <a:gd name="connsiteY1" fmla="*/ 0 h 1873809"/>
                <a:gd name="connsiteX2" fmla="*/ 2916906 w 3288238"/>
                <a:gd name="connsiteY2" fmla="*/ 17192 h 1873809"/>
                <a:gd name="connsiteX3" fmla="*/ 3288238 w 3288238"/>
                <a:gd name="connsiteY3" fmla="*/ 388524 h 1873809"/>
                <a:gd name="connsiteX4" fmla="*/ 3288238 w 3288238"/>
                <a:gd name="connsiteY4" fmla="*/ 1873809 h 1873809"/>
                <a:gd name="connsiteX0" fmla="*/ 0 w 3288238"/>
                <a:gd name="connsiteY0" fmla="*/ 1857449 h 1857449"/>
                <a:gd name="connsiteX1" fmla="*/ 0 w 3288238"/>
                <a:gd name="connsiteY1" fmla="*/ 0 h 1857449"/>
                <a:gd name="connsiteX2" fmla="*/ 2916906 w 3288238"/>
                <a:gd name="connsiteY2" fmla="*/ 832 h 1857449"/>
                <a:gd name="connsiteX3" fmla="*/ 3288238 w 3288238"/>
                <a:gd name="connsiteY3" fmla="*/ 372164 h 1857449"/>
                <a:gd name="connsiteX4" fmla="*/ 3288238 w 3288238"/>
                <a:gd name="connsiteY4" fmla="*/ 1857449 h 1857449"/>
                <a:gd name="connsiteX0" fmla="*/ 0 w 3288238"/>
                <a:gd name="connsiteY0" fmla="*/ 1856617 h 1856617"/>
                <a:gd name="connsiteX1" fmla="*/ 0 w 3288238"/>
                <a:gd name="connsiteY1" fmla="*/ 15527 h 1856617"/>
                <a:gd name="connsiteX2" fmla="*/ 2916906 w 3288238"/>
                <a:gd name="connsiteY2" fmla="*/ 0 h 1856617"/>
                <a:gd name="connsiteX3" fmla="*/ 3288238 w 3288238"/>
                <a:gd name="connsiteY3" fmla="*/ 371332 h 1856617"/>
                <a:gd name="connsiteX4" fmla="*/ 3288238 w 3288238"/>
                <a:gd name="connsiteY4" fmla="*/ 1856617 h 1856617"/>
                <a:gd name="connsiteX0" fmla="*/ 0 w 3288238"/>
                <a:gd name="connsiteY0" fmla="*/ 1856617 h 1856617"/>
                <a:gd name="connsiteX1" fmla="*/ 0 w 3288238"/>
                <a:gd name="connsiteY1" fmla="*/ 11437 h 1856617"/>
                <a:gd name="connsiteX2" fmla="*/ 2916906 w 3288238"/>
                <a:gd name="connsiteY2" fmla="*/ 0 h 1856617"/>
                <a:gd name="connsiteX3" fmla="*/ 3288238 w 3288238"/>
                <a:gd name="connsiteY3" fmla="*/ 371332 h 1856617"/>
                <a:gd name="connsiteX4" fmla="*/ 3288238 w 3288238"/>
                <a:gd name="connsiteY4" fmla="*/ 1856617 h 185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238" h="1856617">
                  <a:moveTo>
                    <a:pt x="0" y="1856617"/>
                  </a:moveTo>
                  <a:cubicBezTo>
                    <a:pt x="0" y="1361522"/>
                    <a:pt x="2471" y="742114"/>
                    <a:pt x="0" y="11437"/>
                  </a:cubicBezTo>
                  <a:lnTo>
                    <a:pt x="2916906" y="0"/>
                  </a:lnTo>
                  <a:cubicBezTo>
                    <a:pt x="3121987" y="0"/>
                    <a:pt x="3288238" y="166251"/>
                    <a:pt x="3288238" y="371332"/>
                  </a:cubicBezTo>
                  <a:lnTo>
                    <a:pt x="3288238" y="1856617"/>
                  </a:lnTo>
                </a:path>
              </a:pathLst>
            </a:custGeom>
            <a:noFill/>
            <a:ln w="38100" cap="flat" cmpd="sng" algn="ctr">
              <a:solidFill>
                <a:srgbClr val="226CA9"/>
              </a:solidFill>
              <a:prstDash val="solid"/>
              <a:headEnd type="triangle"/>
              <a:tailEnd type="triangle"/>
            </a:ln>
            <a:effectLst>
              <a:outerShdw blurRad="38100" dist="30000" dir="5400000" rotWithShape="0">
                <a:srgbClr val="000000">
                  <a:alpha val="45000"/>
                </a:srgbClr>
              </a:outerShdw>
            </a:effectLst>
          </p:spPr>
          <p:txBody>
            <a:bodyPr lIns="90000" tIns="72000" rIns="90000" bIns="72000" rtlCol="0" anchor="ctr"/>
            <a:lstStyle/>
            <a:p>
              <a:pPr marL="0" marR="0" lvl="0" indent="0" algn="ctr" defTabSz="767822"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cxnSp>
          <p:nvCxnSpPr>
            <p:cNvPr id="104" name="Gerade Verbindung mit Pfeil 179"/>
            <p:cNvCxnSpPr/>
            <p:nvPr/>
          </p:nvCxnSpPr>
          <p:spPr>
            <a:xfrm flipH="1">
              <a:off x="14425397" y="4075859"/>
              <a:ext cx="2780" cy="327110"/>
            </a:xfrm>
            <a:prstGeom prst="straightConnector1">
              <a:avLst/>
            </a:prstGeom>
            <a:noFill/>
            <a:ln w="38100" cap="flat" cmpd="sng" algn="ctr">
              <a:solidFill>
                <a:srgbClr val="000000"/>
              </a:solidFill>
              <a:prstDash val="solid"/>
              <a:headEnd type="triangle"/>
              <a:tailEnd type="triangle"/>
            </a:ln>
            <a:effectLst/>
          </p:spPr>
        </p:cxnSp>
        <p:cxnSp>
          <p:nvCxnSpPr>
            <p:cNvPr id="105" name="Gerade Verbindung mit Pfeil 23"/>
            <p:cNvCxnSpPr/>
            <p:nvPr/>
          </p:nvCxnSpPr>
          <p:spPr>
            <a:xfrm flipH="1">
              <a:off x="13101608" y="4065309"/>
              <a:ext cx="0" cy="322645"/>
            </a:xfrm>
            <a:prstGeom prst="straightConnector1">
              <a:avLst/>
            </a:prstGeom>
            <a:noFill/>
            <a:ln w="38100" cap="flat" cmpd="sng" algn="ctr">
              <a:solidFill>
                <a:srgbClr val="000000"/>
              </a:solidFill>
              <a:prstDash val="solid"/>
              <a:headEnd type="triangle"/>
              <a:tailEnd type="triangle"/>
            </a:ln>
            <a:effectLst/>
          </p:spPr>
        </p:cxnSp>
      </p:grpSp>
      <p:grpSp>
        <p:nvGrpSpPr>
          <p:cNvPr id="142" name="Group 61"/>
          <p:cNvGrpSpPr/>
          <p:nvPr/>
        </p:nvGrpSpPr>
        <p:grpSpPr>
          <a:xfrm>
            <a:off x="1348410" y="1567119"/>
            <a:ext cx="4419268" cy="1750982"/>
            <a:chOff x="106872" y="1409936"/>
            <a:chExt cx="8167763" cy="2681307"/>
          </a:xfrm>
        </p:grpSpPr>
        <p:grpSp>
          <p:nvGrpSpPr>
            <p:cNvPr id="143" name="Group 3"/>
            <p:cNvGrpSpPr>
              <a:grpSpLocks/>
            </p:cNvGrpSpPr>
            <p:nvPr/>
          </p:nvGrpSpPr>
          <p:grpSpPr bwMode="auto">
            <a:xfrm>
              <a:off x="925781" y="2429130"/>
              <a:ext cx="3636963" cy="1662113"/>
              <a:chOff x="1239520" y="2524262"/>
              <a:chExt cx="3637280" cy="1661658"/>
            </a:xfrm>
          </p:grpSpPr>
          <p:sp>
            <p:nvSpPr>
              <p:cNvPr id="155" name="Oval 74"/>
              <p:cNvSpPr/>
              <p:nvPr/>
            </p:nvSpPr>
            <p:spPr bwMode="gray">
              <a:xfrm>
                <a:off x="1239520" y="2881352"/>
                <a:ext cx="3637280" cy="1304568"/>
              </a:xfrm>
              <a:prstGeom prst="ellipse">
                <a:avLst/>
              </a:prstGeom>
              <a:solidFill>
                <a:srgbClr val="FFFFFF">
                  <a:lumMod val="95000"/>
                </a:srgbClr>
              </a:solidFill>
              <a:effectLst>
                <a:outerShdw blurRad="50800" dist="38100" dir="5400000" algn="t" rotWithShape="0">
                  <a:prstClr val="black">
                    <a:alpha val="40000"/>
                  </a:prstClr>
                </a:outerShdw>
              </a:effectLst>
            </p:spPr>
            <p:txBody>
              <a:bodyPr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charset="0"/>
                  <a:cs typeface="Arial"/>
                </a:endParaRPr>
              </a:p>
            </p:txBody>
          </p:sp>
          <p:cxnSp>
            <p:nvCxnSpPr>
              <p:cNvPr id="156" name="Straight Connector 75"/>
              <p:cNvCxnSpPr/>
              <p:nvPr/>
            </p:nvCxnSpPr>
            <p:spPr>
              <a:xfrm>
                <a:off x="2620765" y="3514591"/>
                <a:ext cx="1097059" cy="0"/>
              </a:xfrm>
              <a:prstGeom prst="line">
                <a:avLst/>
              </a:prstGeom>
              <a:noFill/>
              <a:ln w="76200" cap="flat" cmpd="sng" algn="ctr">
                <a:solidFill>
                  <a:srgbClr val="008FCC"/>
                </a:solidFill>
                <a:prstDash val="solid"/>
              </a:ln>
              <a:effectLst/>
            </p:spPr>
          </p:cxnSp>
          <p:sp>
            <p:nvSpPr>
              <p:cNvPr id="157" name="Oval 76"/>
              <p:cNvSpPr/>
              <p:nvPr/>
            </p:nvSpPr>
            <p:spPr bwMode="gray">
              <a:xfrm>
                <a:off x="1595151" y="3216223"/>
                <a:ext cx="1178028" cy="572931"/>
              </a:xfrm>
              <a:prstGeom prst="ellipse">
                <a:avLst/>
              </a:prstGeom>
              <a:solidFill>
                <a:srgbClr val="008FCC">
                  <a:lumMod val="40000"/>
                  <a:lumOff val="60000"/>
                </a:srgbClr>
              </a:solidFill>
              <a:effectLst>
                <a:outerShdw blurRad="50800" dist="38100" dir="5400000" algn="t" rotWithShape="0">
                  <a:prstClr val="black">
                    <a:alpha val="40000"/>
                  </a:prstClr>
                </a:outerShdw>
              </a:effectLst>
            </p:spPr>
            <p:txBody>
              <a:bodyPr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charset="0"/>
                  <a:cs typeface="Arial"/>
                </a:endParaRPr>
              </a:p>
            </p:txBody>
          </p:sp>
          <p:pic>
            <p:nvPicPr>
              <p:cNvPr id="158" name="Picture 7" descr="datacenter-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Oval 78"/>
              <p:cNvSpPr/>
              <p:nvPr/>
            </p:nvSpPr>
            <p:spPr bwMode="gray">
              <a:xfrm>
                <a:off x="3508256" y="3228919"/>
                <a:ext cx="1179615" cy="572931"/>
              </a:xfrm>
              <a:prstGeom prst="ellipse">
                <a:avLst/>
              </a:prstGeom>
              <a:solidFill>
                <a:srgbClr val="008FCC">
                  <a:lumMod val="40000"/>
                  <a:lumOff val="60000"/>
                </a:srgbClr>
              </a:solidFill>
              <a:effectLst>
                <a:outerShdw blurRad="50800" dist="38100" dir="5400000" algn="t" rotWithShape="0">
                  <a:prstClr val="black">
                    <a:alpha val="40000"/>
                  </a:prstClr>
                </a:outerShdw>
              </a:effectLst>
            </p:spPr>
            <p:txBody>
              <a:bodyPr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charset="0"/>
                  <a:cs typeface="Arial"/>
                </a:endParaRPr>
              </a:p>
            </p:txBody>
          </p:sp>
          <p:pic>
            <p:nvPicPr>
              <p:cNvPr id="160" name="Picture 9" descr="datacenter-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447" y="2536766"/>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4" name="Group 10"/>
            <p:cNvGrpSpPr>
              <a:grpSpLocks/>
            </p:cNvGrpSpPr>
            <p:nvPr/>
          </p:nvGrpSpPr>
          <p:grpSpPr bwMode="auto">
            <a:xfrm>
              <a:off x="5626370" y="1921131"/>
              <a:ext cx="1832068" cy="1077994"/>
              <a:chOff x="1239521" y="2524262"/>
              <a:chExt cx="2738183" cy="1609630"/>
            </a:xfrm>
          </p:grpSpPr>
          <p:sp>
            <p:nvSpPr>
              <p:cNvPr id="152" name="Oval 71"/>
              <p:cNvSpPr/>
              <p:nvPr/>
            </p:nvSpPr>
            <p:spPr bwMode="gray">
              <a:xfrm>
                <a:off x="1239521" y="3082200"/>
                <a:ext cx="2738183" cy="983243"/>
              </a:xfrm>
              <a:prstGeom prst="ellipse">
                <a:avLst/>
              </a:prstGeom>
              <a:solidFill>
                <a:srgbClr val="FFFFFF">
                  <a:lumMod val="95000"/>
                </a:srgbClr>
              </a:solidFill>
              <a:effectLst>
                <a:outerShdw blurRad="50800" dist="38100" dir="5400000" algn="t" rotWithShape="0">
                  <a:prstClr val="black">
                    <a:alpha val="40000"/>
                  </a:prstClr>
                </a:outerShdw>
              </a:effectLst>
            </p:spPr>
            <p:txBody>
              <a:bodyPr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charset="0"/>
                  <a:cs typeface="Arial"/>
                </a:endParaRPr>
              </a:p>
            </p:txBody>
          </p:sp>
          <p:sp>
            <p:nvSpPr>
              <p:cNvPr id="153" name="Oval 72"/>
              <p:cNvSpPr/>
              <p:nvPr/>
            </p:nvSpPr>
            <p:spPr bwMode="gray">
              <a:xfrm>
                <a:off x="1595418" y="3216422"/>
                <a:ext cx="1179209" cy="573639"/>
              </a:xfrm>
              <a:prstGeom prst="ellipse">
                <a:avLst/>
              </a:prstGeom>
              <a:solidFill>
                <a:srgbClr val="008FCC">
                  <a:lumMod val="40000"/>
                  <a:lumOff val="60000"/>
                </a:srgbClr>
              </a:solidFill>
              <a:effectLst>
                <a:outerShdw blurRad="50800" dist="38100" dir="5400000" algn="t" rotWithShape="0">
                  <a:prstClr val="black">
                    <a:alpha val="40000"/>
                  </a:prstClr>
                </a:outerShdw>
              </a:effectLst>
            </p:spPr>
            <p:txBody>
              <a:bodyPr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charset="0"/>
                  <a:cs typeface="Arial"/>
                </a:endParaRPr>
              </a:p>
            </p:txBody>
          </p:sp>
          <p:pic>
            <p:nvPicPr>
              <p:cNvPr id="154" name="Picture 13" descr="datacenter-0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48" y="2524262"/>
                <a:ext cx="757352" cy="160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5" name="Straight Connector 64"/>
            <p:cNvCxnSpPr/>
            <p:nvPr/>
          </p:nvCxnSpPr>
          <p:spPr>
            <a:xfrm flipV="1">
              <a:off x="1128981" y="1865568"/>
              <a:ext cx="0" cy="1514475"/>
            </a:xfrm>
            <a:prstGeom prst="line">
              <a:avLst/>
            </a:prstGeom>
            <a:noFill/>
            <a:ln w="6350" cap="flat" cmpd="sng" algn="ctr">
              <a:solidFill>
                <a:srgbClr val="CCCCCC">
                  <a:lumMod val="75000"/>
                </a:srgbClr>
              </a:solidFill>
              <a:prstDash val="solid"/>
              <a:headEnd type="oval"/>
            </a:ln>
            <a:effectLst/>
          </p:spPr>
        </p:cxnSp>
        <p:sp>
          <p:nvSpPr>
            <p:cNvPr id="146" name="TextBox 65"/>
            <p:cNvSpPr txBox="1"/>
            <p:nvPr/>
          </p:nvSpPr>
          <p:spPr>
            <a:xfrm>
              <a:off x="6140901" y="1409936"/>
              <a:ext cx="2133734" cy="424173"/>
            </a:xfrm>
            <a:prstGeom prst="rect">
              <a:avLst/>
            </a:prstGeom>
            <a:noFill/>
          </p:spPr>
          <p:txBody>
            <a:bodyPr wrap="none">
              <a:spAutoFit/>
            </a:bodyPr>
            <a:lstStyle/>
            <a:p>
              <a:pPr marL="0" marR="0" lvl="0" indent="0" defTabSz="914400" eaLnBrk="1" fontAlgn="auto" latinLnBrk="0" hangingPunct="1">
                <a:lnSpc>
                  <a:spcPct val="100000"/>
                </a:lnSpc>
                <a:spcBef>
                  <a:spcPct val="50000"/>
                </a:spcBef>
                <a:spcAft>
                  <a:spcPts val="0"/>
                </a:spcAft>
                <a:buClr>
                  <a:srgbClr val="F0AB00"/>
                </a:buClr>
                <a:buSzPct val="80000"/>
                <a:buFontTx/>
                <a:buNone/>
                <a:tabLst/>
                <a:defRPr/>
              </a:pPr>
              <a:r>
                <a:rPr kumimoji="0" lang="zh-CN" altLang="en-US" sz="1200" b="1" i="0" u="none" strike="noStrike" kern="0" cap="none" spc="0" normalizeH="0" baseline="0" noProof="0" dirty="0">
                  <a:ln>
                    <a:noFill/>
                  </a:ln>
                  <a:solidFill>
                    <a:srgbClr val="226CA9">
                      <a:lumMod val="60000"/>
                      <a:lumOff val="40000"/>
                    </a:srgbClr>
                  </a:solidFill>
                  <a:effectLst/>
                  <a:uLnTx/>
                  <a:uFillTx/>
                  <a:latin typeface="微软雅黑" panose="020B0503020204020204" pitchFamily="34" charset="-122"/>
                  <a:ea typeface="微软雅黑" panose="020B0503020204020204" pitchFamily="34" charset="-122"/>
                  <a:cs typeface="Arial Unicode MS" pitchFamily="34" charset="-128"/>
                </a:rPr>
                <a:t>异地数据中心</a:t>
              </a:r>
              <a:r>
                <a:rPr kumimoji="0" lang="en-US" sz="1200" b="1" i="0" u="none" strike="noStrike" kern="0" cap="none" spc="0" normalizeH="0" baseline="0" noProof="0" dirty="0">
                  <a:ln>
                    <a:noFill/>
                  </a:ln>
                  <a:solidFill>
                    <a:srgbClr val="226CA9">
                      <a:lumMod val="60000"/>
                      <a:lumOff val="40000"/>
                    </a:srgbClr>
                  </a:solidFill>
                  <a:effectLst/>
                  <a:uLnTx/>
                  <a:uFillTx/>
                  <a:latin typeface="微软雅黑" panose="020B0503020204020204" pitchFamily="34" charset="-122"/>
                  <a:ea typeface="微软雅黑" panose="020B0503020204020204" pitchFamily="34" charset="-122"/>
                  <a:cs typeface="Arial Unicode MS" pitchFamily="34" charset="-128"/>
                </a:rPr>
                <a:t> </a:t>
              </a:r>
            </a:p>
          </p:txBody>
        </p:sp>
        <p:sp>
          <p:nvSpPr>
            <p:cNvPr id="147" name="TextBox 66"/>
            <p:cNvSpPr txBox="1"/>
            <p:nvPr/>
          </p:nvSpPr>
          <p:spPr>
            <a:xfrm>
              <a:off x="106872" y="1451468"/>
              <a:ext cx="2047816" cy="424173"/>
            </a:xfrm>
            <a:prstGeom prst="rect">
              <a:avLst/>
            </a:prstGeom>
            <a:noFill/>
          </p:spPr>
          <p:txBody>
            <a:bodyPr wrap="none">
              <a:spAutoFit/>
            </a:bodyPr>
            <a:lstStyle/>
            <a:p>
              <a:pPr marL="0" marR="0" lvl="0" indent="0" defTabSz="914400" eaLnBrk="1" fontAlgn="auto" latinLnBrk="0" hangingPunct="1">
                <a:lnSpc>
                  <a:spcPct val="100000"/>
                </a:lnSpc>
                <a:spcBef>
                  <a:spcPct val="50000"/>
                </a:spcBef>
                <a:spcAft>
                  <a:spcPts val="0"/>
                </a:spcAft>
                <a:buClr>
                  <a:srgbClr val="F0AB00"/>
                </a:buClr>
                <a:buSzPct val="80000"/>
                <a:buFontTx/>
                <a:buNone/>
                <a:tabLst/>
                <a:defRPr/>
              </a:pPr>
              <a:r>
                <a:rPr lang="zh-CN" altLang="en-US" sz="1200" b="1" kern="0" dirty="0">
                  <a:solidFill>
                    <a:srgbClr val="226CA9">
                      <a:lumMod val="60000"/>
                      <a:lumOff val="40000"/>
                    </a:srgbClr>
                  </a:solidFill>
                  <a:latin typeface="微软雅黑" panose="020B0503020204020204" pitchFamily="34" charset="-122"/>
                  <a:ea typeface="微软雅黑" panose="020B0503020204020204" pitchFamily="34" charset="-122"/>
                  <a:cs typeface="Arial Unicode MS" pitchFamily="34" charset="-128"/>
                </a:rPr>
                <a:t>本地</a:t>
              </a:r>
              <a:r>
                <a:rPr kumimoji="0" lang="zh-CN" altLang="en-US" sz="1200" b="1" i="0" u="none" strike="noStrike" kern="0" cap="none" spc="0" normalizeH="0" baseline="0" noProof="0" dirty="0">
                  <a:ln>
                    <a:noFill/>
                  </a:ln>
                  <a:solidFill>
                    <a:srgbClr val="226CA9">
                      <a:lumMod val="60000"/>
                      <a:lumOff val="40000"/>
                    </a:srgbClr>
                  </a:solidFill>
                  <a:effectLst/>
                  <a:uLnTx/>
                  <a:uFillTx/>
                  <a:latin typeface="微软雅黑" panose="020B0503020204020204" pitchFamily="34" charset="-122"/>
                  <a:ea typeface="微软雅黑" panose="020B0503020204020204" pitchFamily="34" charset="-122"/>
                  <a:cs typeface="Arial Unicode MS" pitchFamily="34" charset="-128"/>
                </a:rPr>
                <a:t>数据中心</a:t>
              </a:r>
              <a:endParaRPr kumimoji="0" lang="en-US" sz="1200" b="1" i="0" u="none" strike="noStrike" kern="0" cap="none" spc="0" normalizeH="0" baseline="0" noProof="0" dirty="0">
                <a:ln>
                  <a:noFill/>
                </a:ln>
                <a:solidFill>
                  <a:srgbClr val="226CA9">
                    <a:lumMod val="60000"/>
                    <a:lumOff val="40000"/>
                  </a:srgbClr>
                </a:solidFill>
                <a:effectLst/>
                <a:uLnTx/>
                <a:uFillTx/>
                <a:latin typeface="微软雅黑" panose="020B0503020204020204" pitchFamily="34" charset="-122"/>
                <a:ea typeface="微软雅黑" panose="020B0503020204020204" pitchFamily="34" charset="-122"/>
                <a:cs typeface="Arial Unicode MS" pitchFamily="34" charset="-128"/>
              </a:endParaRPr>
            </a:p>
          </p:txBody>
        </p:sp>
        <p:cxnSp>
          <p:nvCxnSpPr>
            <p:cNvPr id="148" name="Straight Connector 67"/>
            <p:cNvCxnSpPr/>
            <p:nvPr/>
          </p:nvCxnSpPr>
          <p:spPr>
            <a:xfrm flipV="1">
              <a:off x="7206939" y="1865568"/>
              <a:ext cx="0" cy="711200"/>
            </a:xfrm>
            <a:prstGeom prst="line">
              <a:avLst/>
            </a:prstGeom>
            <a:noFill/>
            <a:ln w="6350" cap="flat" cmpd="sng" algn="ctr">
              <a:solidFill>
                <a:srgbClr val="CCCCCC">
                  <a:lumMod val="75000"/>
                </a:srgbClr>
              </a:solidFill>
              <a:prstDash val="solid"/>
              <a:headEnd type="oval"/>
            </a:ln>
            <a:effectLst/>
          </p:spPr>
        </p:cxnSp>
        <p:cxnSp>
          <p:nvCxnSpPr>
            <p:cNvPr id="149" name="Straight Connector 68"/>
            <p:cNvCxnSpPr>
              <a:endCxn id="153" idx="3"/>
            </p:cNvCxnSpPr>
            <p:nvPr/>
          </p:nvCxnSpPr>
          <p:spPr>
            <a:xfrm flipV="1">
              <a:off x="4370656" y="2711705"/>
              <a:ext cx="1609725" cy="693738"/>
            </a:xfrm>
            <a:prstGeom prst="line">
              <a:avLst/>
            </a:prstGeom>
            <a:noFill/>
            <a:ln w="12700" cap="flat" cmpd="sng" algn="ctr">
              <a:solidFill>
                <a:srgbClr val="008FCC"/>
              </a:solidFill>
              <a:prstDash val="solid"/>
            </a:ln>
            <a:effectLst/>
          </p:spPr>
        </p:cxnSp>
        <p:sp>
          <p:nvSpPr>
            <p:cNvPr id="150" name="TextBox 69"/>
            <p:cNvSpPr txBox="1"/>
            <p:nvPr/>
          </p:nvSpPr>
          <p:spPr>
            <a:xfrm>
              <a:off x="2524520" y="2950752"/>
              <a:ext cx="521435" cy="259217"/>
            </a:xfrm>
            <a:prstGeom prst="rect">
              <a:avLst/>
            </a:prstGeom>
            <a:noFill/>
          </p:spPr>
          <p:txBody>
            <a:bodyPr wrap="none" lIns="0" tIns="0" rIns="0" bIns="0" rtlCol="0">
              <a:spAutoFit/>
            </a:bodyPr>
            <a:lstStyle/>
            <a:p>
              <a:pPr marL="0" marR="0" lvl="0" indent="0" defTabSz="914400" eaLnBrk="1" fontAlgn="base" latinLnBrk="0" hangingPunct="1">
                <a:lnSpc>
                  <a:spcPct val="100000"/>
                </a:lnSpc>
                <a:spcBef>
                  <a:spcPts val="504"/>
                </a:spcBef>
                <a:spcAft>
                  <a:spcPct val="0"/>
                </a:spcAft>
                <a:buClr>
                  <a:srgbClr val="F0AB00"/>
                </a:buClr>
                <a:buSzPct val="80000"/>
                <a:buFontTx/>
                <a:buNone/>
                <a:tabLst/>
                <a:defRPr/>
              </a:pPr>
              <a:r>
                <a:rPr lang="zh-CN" altLang="en-US" sz="1100" kern="0" dirty="0">
                  <a:solidFill>
                    <a:srgbClr val="000000"/>
                  </a:solidFill>
                  <a:latin typeface="微软雅黑" panose="020B0503020204020204" pitchFamily="34" charset="-122"/>
                  <a:ea typeface="微软雅黑" panose="020B0503020204020204" pitchFamily="34" charset="-122"/>
                  <a:cs typeface="Arial Unicode MS" pitchFamily="34" charset="-128"/>
                </a:rPr>
                <a:t>同步</a:t>
              </a:r>
              <a:endPar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51" name="TextBox 70"/>
            <p:cNvSpPr txBox="1"/>
            <p:nvPr/>
          </p:nvSpPr>
          <p:spPr>
            <a:xfrm>
              <a:off x="4541347" y="2602234"/>
              <a:ext cx="521435" cy="259217"/>
            </a:xfrm>
            <a:prstGeom prst="rect">
              <a:avLst/>
            </a:prstGeom>
            <a:noFill/>
          </p:spPr>
          <p:txBody>
            <a:bodyPr wrap="none" lIns="0" tIns="0" rIns="0" bIns="0" rtlCol="0">
              <a:spAutoFit/>
            </a:bodyPr>
            <a:lstStyle/>
            <a:p>
              <a:pPr marL="0" marR="0" lvl="0" indent="0" defTabSz="914400" eaLnBrk="1" fontAlgn="base" latinLnBrk="0" hangingPunct="1">
                <a:lnSpc>
                  <a:spcPct val="100000"/>
                </a:lnSpc>
                <a:spcBef>
                  <a:spcPts val="504"/>
                </a:spcBef>
                <a:spcAft>
                  <a:spcPct val="0"/>
                </a:spcAft>
                <a:buClr>
                  <a:srgbClr val="F0AB00"/>
                </a:buClr>
                <a:buSzPct val="80000"/>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异步</a:t>
              </a:r>
              <a:endParaRPr kumimoji="0" 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sp>
        <p:nvSpPr>
          <p:cNvPr id="161" name="TextBox 80"/>
          <p:cNvSpPr txBox="1"/>
          <p:nvPr/>
        </p:nvSpPr>
        <p:spPr>
          <a:xfrm>
            <a:off x="2789583" y="3438222"/>
            <a:ext cx="148998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容灾中心部署</a:t>
            </a:r>
            <a:endParaRPr lang="en-US" sz="16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62" name="TextBox 81"/>
          <p:cNvSpPr txBox="1"/>
          <p:nvPr/>
        </p:nvSpPr>
        <p:spPr>
          <a:xfrm>
            <a:off x="8355541" y="3954370"/>
            <a:ext cx="161788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数据库容灾技术</a:t>
            </a:r>
            <a:endParaRPr lang="en-US" sz="16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163" name="Rectangle 3"/>
          <p:cNvSpPr txBox="1">
            <a:spLocks noChangeArrowheads="1"/>
          </p:cNvSpPr>
          <p:nvPr/>
        </p:nvSpPr>
        <p:spPr bwMode="gray">
          <a:xfrm>
            <a:off x="841513" y="3779038"/>
            <a:ext cx="4653479" cy="2365345"/>
          </a:xfrm>
          <a:prstGeom prst="rect">
            <a:avLst/>
          </a:prstGeom>
          <a:noFill/>
          <a:ln w="12700" algn="ctr">
            <a:noFill/>
            <a:miter lim="800000"/>
            <a:headEnd/>
            <a:tailEnd/>
          </a:ln>
        </p:spPr>
        <p:txBody>
          <a:bodyP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algn="ctr" eaLnBrk="0" fontAlgn="base" hangingPunct="0">
              <a:spcBef>
                <a:spcPct val="0"/>
              </a:spcBef>
              <a:spcAft>
                <a:spcPct val="0"/>
              </a:spcAft>
              <a:defRPr sz="1000">
                <a:solidFill>
                  <a:schemeClr val="tx1"/>
                </a:solidFill>
                <a:latin typeface="Arial" charset="0"/>
                <a:ea typeface="宋体" pitchFamily="2" charset="-122"/>
              </a:defRPr>
            </a:lvl6pPr>
            <a:lvl7pPr marL="2971800" indent="-228600" algn="ctr" eaLnBrk="0" fontAlgn="base" hangingPunct="0">
              <a:spcBef>
                <a:spcPct val="0"/>
              </a:spcBef>
              <a:spcAft>
                <a:spcPct val="0"/>
              </a:spcAft>
              <a:defRPr sz="1000">
                <a:solidFill>
                  <a:schemeClr val="tx1"/>
                </a:solidFill>
                <a:latin typeface="Arial" charset="0"/>
                <a:ea typeface="宋体" pitchFamily="2" charset="-122"/>
              </a:defRPr>
            </a:lvl7pPr>
            <a:lvl8pPr marL="3429000" indent="-228600" algn="ctr" eaLnBrk="0" fontAlgn="base" hangingPunct="0">
              <a:spcBef>
                <a:spcPct val="0"/>
              </a:spcBef>
              <a:spcAft>
                <a:spcPct val="0"/>
              </a:spcAft>
              <a:defRPr sz="1000">
                <a:solidFill>
                  <a:schemeClr val="tx1"/>
                </a:solidFill>
                <a:latin typeface="Arial" charset="0"/>
                <a:ea typeface="宋体" pitchFamily="2" charset="-122"/>
              </a:defRPr>
            </a:lvl8pPr>
            <a:lvl9pPr marL="3886200" indent="-228600" algn="ctr" eaLnBrk="0" fontAlgn="base" hangingPunct="0">
              <a:spcBef>
                <a:spcPct val="0"/>
              </a:spcBef>
              <a:spcAft>
                <a:spcPct val="0"/>
              </a:spcAft>
              <a:defRPr sz="1000">
                <a:solidFill>
                  <a:schemeClr val="tx1"/>
                </a:solidFill>
                <a:latin typeface="Arial" charset="0"/>
                <a:ea typeface="宋体" pitchFamily="2" charset="-122"/>
              </a:defRPr>
            </a:lvl9pPr>
          </a:lstStyle>
          <a:p>
            <a:pPr eaLnBrk="1" hangingPunct="1">
              <a:lnSpc>
                <a:spcPct val="90000"/>
              </a:lnSpc>
              <a:spcBef>
                <a:spcPct val="75000"/>
              </a:spcBef>
              <a:buClr>
                <a:srgbClr val="000000"/>
              </a:buClr>
              <a:buSzPct val="80000"/>
              <a:buFont typeface="Wingdings" pitchFamily="2" charset="2"/>
              <a:buNone/>
            </a:pPr>
            <a:r>
              <a:rPr lang="zh-CN" altLang="en-US" sz="1600" b="1" dirty="0">
                <a:solidFill>
                  <a:srgbClr val="000000"/>
                </a:solidFill>
                <a:latin typeface="微软雅黑" pitchFamily="34" charset="-122"/>
                <a:ea typeface="微软雅黑" pitchFamily="34" charset="-122"/>
              </a:rPr>
              <a:t>容灾系统设计</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鉴于大数据平台为中国邮政的核心业务平台，建议采用两级容灾机制</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本地</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同城灾备中心：同步数据复制</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异地灾备中心：可选择基础情况较好的省中心，异步数据复制</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异地灾备中心冗余的资源也可以用于开发</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测试</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快速的</a:t>
            </a:r>
            <a:r>
              <a:rPr lang="en-US" sz="1400" dirty="0">
                <a:solidFill>
                  <a:srgbClr val="000000"/>
                </a:solidFill>
                <a:latin typeface="微软雅黑" pitchFamily="34" charset="-122"/>
                <a:ea typeface="微软雅黑" pitchFamily="34" charset="-122"/>
              </a:rPr>
              <a:t>RTO (</a:t>
            </a:r>
            <a:r>
              <a:rPr lang="zh-CN" altLang="en-US" sz="1400" dirty="0">
                <a:solidFill>
                  <a:srgbClr val="000000"/>
                </a:solidFill>
                <a:latin typeface="微软雅黑" pitchFamily="34" charset="-122"/>
                <a:ea typeface="微软雅黑" pitchFamily="34" charset="-122"/>
              </a:rPr>
              <a:t>最小化</a:t>
            </a:r>
            <a:r>
              <a:rPr lang="en-US" sz="1400" dirty="0">
                <a:solidFill>
                  <a:srgbClr val="000000"/>
                </a:solidFill>
                <a:latin typeface="微软雅黑" pitchFamily="34" charset="-122"/>
                <a:ea typeface="微软雅黑" pitchFamily="34" charset="-122"/>
              </a:rPr>
              <a:t>RTO)</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同步复制－零数据丢失</a:t>
            </a:r>
          </a:p>
          <a:p>
            <a:pPr lvl="1" eaLnBrk="1" hangingPunct="1">
              <a:lnSpc>
                <a:spcPct val="90000"/>
              </a:lnSpc>
              <a:spcBef>
                <a:spcPct val="25000"/>
              </a:spcBef>
              <a:buClr>
                <a:srgbClr val="F0AB00"/>
              </a:buClr>
              <a:buSzPct val="80000"/>
              <a:buFont typeface="Wingdings" pitchFamily="2" charset="2"/>
              <a:buChar char="n"/>
            </a:pPr>
            <a:endParaRPr lang="zh-CN" altLang="en-US" sz="1400" dirty="0">
              <a:solidFill>
                <a:srgbClr val="000000"/>
              </a:solidFill>
              <a:latin typeface="微软雅黑" pitchFamily="34" charset="-122"/>
              <a:ea typeface="微软雅黑" pitchFamily="34" charset="-122"/>
            </a:endParaRPr>
          </a:p>
        </p:txBody>
      </p:sp>
      <p:sp>
        <p:nvSpPr>
          <p:cNvPr id="164" name="Rectangle 3"/>
          <p:cNvSpPr txBox="1">
            <a:spLocks noChangeArrowheads="1"/>
          </p:cNvSpPr>
          <p:nvPr/>
        </p:nvSpPr>
        <p:spPr bwMode="gray">
          <a:xfrm>
            <a:off x="6599368" y="4304047"/>
            <a:ext cx="4744491" cy="1762782"/>
          </a:xfrm>
          <a:prstGeom prst="rect">
            <a:avLst/>
          </a:prstGeom>
          <a:noFill/>
          <a:ln w="12700" algn="ctr">
            <a:noFill/>
            <a:miter lim="800000"/>
            <a:headEnd/>
            <a:tailEnd/>
          </a:ln>
        </p:spPr>
        <p:txBody>
          <a:bodyP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algn="ctr" eaLnBrk="0" fontAlgn="base" hangingPunct="0">
              <a:spcBef>
                <a:spcPct val="0"/>
              </a:spcBef>
              <a:spcAft>
                <a:spcPct val="0"/>
              </a:spcAft>
              <a:defRPr sz="1000">
                <a:solidFill>
                  <a:schemeClr val="tx1"/>
                </a:solidFill>
                <a:latin typeface="Arial" charset="0"/>
                <a:ea typeface="宋体" pitchFamily="2" charset="-122"/>
              </a:defRPr>
            </a:lvl6pPr>
            <a:lvl7pPr marL="2971800" indent="-228600" algn="ctr" eaLnBrk="0" fontAlgn="base" hangingPunct="0">
              <a:spcBef>
                <a:spcPct val="0"/>
              </a:spcBef>
              <a:spcAft>
                <a:spcPct val="0"/>
              </a:spcAft>
              <a:defRPr sz="1000">
                <a:solidFill>
                  <a:schemeClr val="tx1"/>
                </a:solidFill>
                <a:latin typeface="Arial" charset="0"/>
                <a:ea typeface="宋体" pitchFamily="2" charset="-122"/>
              </a:defRPr>
            </a:lvl7pPr>
            <a:lvl8pPr marL="3429000" indent="-228600" algn="ctr" eaLnBrk="0" fontAlgn="base" hangingPunct="0">
              <a:spcBef>
                <a:spcPct val="0"/>
              </a:spcBef>
              <a:spcAft>
                <a:spcPct val="0"/>
              </a:spcAft>
              <a:defRPr sz="1000">
                <a:solidFill>
                  <a:schemeClr val="tx1"/>
                </a:solidFill>
                <a:latin typeface="Arial" charset="0"/>
                <a:ea typeface="宋体" pitchFamily="2" charset="-122"/>
              </a:defRPr>
            </a:lvl8pPr>
            <a:lvl9pPr marL="3886200" indent="-228600" algn="ctr" eaLnBrk="0" fontAlgn="base" hangingPunct="0">
              <a:spcBef>
                <a:spcPct val="0"/>
              </a:spcBef>
              <a:spcAft>
                <a:spcPct val="0"/>
              </a:spcAft>
              <a:defRPr sz="1000">
                <a:solidFill>
                  <a:schemeClr val="tx1"/>
                </a:solidFill>
                <a:latin typeface="Arial" charset="0"/>
                <a:ea typeface="宋体" pitchFamily="2" charset="-122"/>
              </a:defRPr>
            </a:lvl9pPr>
          </a:lstStyle>
          <a:p>
            <a:pPr eaLnBrk="1" hangingPunct="1">
              <a:lnSpc>
                <a:spcPct val="90000"/>
              </a:lnSpc>
              <a:spcBef>
                <a:spcPct val="75000"/>
              </a:spcBef>
              <a:buClr>
                <a:srgbClr val="000000"/>
              </a:buClr>
              <a:buSzPct val="80000"/>
              <a:buFont typeface="Wingdings" pitchFamily="2" charset="2"/>
              <a:buNone/>
            </a:pPr>
            <a:r>
              <a:rPr lang="zh-CN" altLang="en-US" sz="1400" b="1" dirty="0">
                <a:solidFill>
                  <a:srgbClr val="000000"/>
                </a:solidFill>
                <a:latin typeface="微软雅黑" pitchFamily="34" charset="-122"/>
                <a:ea typeface="微软雅黑" pitchFamily="34" charset="-122"/>
              </a:rPr>
              <a:t>数据库容灾 </a:t>
            </a:r>
            <a:r>
              <a:rPr lang="en-US" altLang="zh-CN" sz="1400" b="1" dirty="0">
                <a:solidFill>
                  <a:srgbClr val="000000"/>
                </a:solidFill>
                <a:latin typeface="微软雅黑" pitchFamily="34" charset="-122"/>
                <a:ea typeface="微软雅黑" pitchFamily="34" charset="-122"/>
              </a:rPr>
              <a:t>(System Replication</a:t>
            </a:r>
            <a:r>
              <a:rPr lang="en-US" altLang="zh-CN" sz="1200" b="1" dirty="0">
                <a:solidFill>
                  <a:srgbClr val="000000"/>
                </a:solidFill>
                <a:latin typeface="微软雅黑" pitchFamily="34" charset="-122"/>
                <a:ea typeface="微软雅黑" pitchFamily="34" charset="-122"/>
              </a:rPr>
              <a:t>) – </a:t>
            </a:r>
            <a:r>
              <a:rPr lang="zh-CN" altLang="en-US" sz="1200" b="1" dirty="0">
                <a:solidFill>
                  <a:srgbClr val="FF0000"/>
                </a:solidFill>
                <a:latin typeface="微软雅黑" pitchFamily="34" charset="-122"/>
                <a:ea typeface="微软雅黑" pitchFamily="34" charset="-122"/>
              </a:rPr>
              <a:t>已集成于</a:t>
            </a:r>
            <a:r>
              <a:rPr lang="en-US" altLang="zh-CN" sz="1200" b="1" dirty="0">
                <a:solidFill>
                  <a:srgbClr val="FF0000"/>
                </a:solidFill>
                <a:latin typeface="微软雅黑" pitchFamily="34" charset="-122"/>
                <a:ea typeface="微软雅黑" pitchFamily="34" charset="-122"/>
              </a:rPr>
              <a:t>HANA</a:t>
            </a:r>
            <a:r>
              <a:rPr lang="zh-CN" altLang="en-US" sz="1200" b="1" dirty="0">
                <a:solidFill>
                  <a:srgbClr val="FF0000"/>
                </a:solidFill>
                <a:latin typeface="微软雅黑" pitchFamily="34" charset="-122"/>
                <a:ea typeface="微软雅黑" pitchFamily="34" charset="-122"/>
              </a:rPr>
              <a:t>内部</a:t>
            </a:r>
          </a:p>
          <a:p>
            <a:pPr marL="571500" lvl="1" indent="-228600" eaLnBrk="1" hangingPunct="1">
              <a:spcBef>
                <a:spcPct val="25000"/>
              </a:spcBef>
              <a:buClr>
                <a:srgbClr val="F0AB00"/>
              </a:buClr>
              <a:buSzPct val="80000"/>
              <a:buFont typeface="Wingdings" pitchFamily="2" charset="2"/>
              <a:buChar char="n"/>
            </a:pPr>
            <a:r>
              <a:rPr lang="zh-CN" altLang="en-US" sz="1200" dirty="0">
                <a:solidFill>
                  <a:srgbClr val="000000"/>
                </a:solidFill>
                <a:latin typeface="微软雅黑" pitchFamily="34" charset="-122"/>
                <a:ea typeface="微软雅黑" pitchFamily="34" charset="-122"/>
              </a:rPr>
              <a:t>基于</a:t>
            </a:r>
            <a:r>
              <a:rPr lang="en-US" altLang="zh-CN" sz="1200" dirty="0">
                <a:solidFill>
                  <a:srgbClr val="000000"/>
                </a:solidFill>
                <a:latin typeface="微软雅黑" pitchFamily="34" charset="-122"/>
                <a:ea typeface="微软雅黑" pitchFamily="34" charset="-122"/>
              </a:rPr>
              <a:t>HANA</a:t>
            </a:r>
            <a:r>
              <a:rPr lang="zh-CN" altLang="en-US" sz="1200" dirty="0">
                <a:solidFill>
                  <a:srgbClr val="000000"/>
                </a:solidFill>
                <a:latin typeface="微软雅黑" pitchFamily="34" charset="-122"/>
                <a:ea typeface="微软雅黑" pitchFamily="34" charset="-122"/>
              </a:rPr>
              <a:t>的日志复制技术</a:t>
            </a:r>
            <a:endParaRPr lang="en-US" altLang="zh-CN" sz="12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200" dirty="0">
                <a:solidFill>
                  <a:srgbClr val="000000"/>
                </a:solidFill>
                <a:latin typeface="微软雅黑" pitchFamily="34" charset="-122"/>
                <a:ea typeface="微软雅黑" pitchFamily="34" charset="-122"/>
              </a:rPr>
              <a:t>日志通过网络传输</a:t>
            </a:r>
            <a:endParaRPr lang="en-US" altLang="zh-CN" sz="12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200" dirty="0">
                <a:solidFill>
                  <a:srgbClr val="000000"/>
                </a:solidFill>
                <a:latin typeface="微软雅黑" pitchFamily="34" charset="-122"/>
                <a:ea typeface="微软雅黑" pitchFamily="34" charset="-122"/>
              </a:rPr>
              <a:t>可支持同步</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异步数据复制</a:t>
            </a:r>
            <a:endParaRPr lang="en-US" altLang="zh-CN" sz="12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200" dirty="0">
                <a:solidFill>
                  <a:srgbClr val="000000"/>
                </a:solidFill>
                <a:latin typeface="微软雅黑" pitchFamily="34" charset="-122"/>
                <a:ea typeface="微软雅黑" pitchFamily="34" charset="-122"/>
              </a:rPr>
              <a:t>灾备中心可选择内存同步复制方式（灾备中心数据在内存中预装载）</a:t>
            </a:r>
            <a:endParaRPr lang="en-US" altLang="zh-CN" sz="12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200" dirty="0">
                <a:solidFill>
                  <a:srgbClr val="000000"/>
                </a:solidFill>
                <a:latin typeface="微软雅黑" pitchFamily="34" charset="-122"/>
                <a:ea typeface="微软雅黑" pitchFamily="34" charset="-122"/>
              </a:rPr>
              <a:t>能够保持事务的一致性：进行中的事务被回滚并被重演，无数据丢失</a:t>
            </a:r>
          </a:p>
        </p:txBody>
      </p:sp>
      <p:sp>
        <p:nvSpPr>
          <p:cNvPr id="165" name="文本框 164"/>
          <p:cNvSpPr txBox="1"/>
          <p:nvPr/>
        </p:nvSpPr>
        <p:spPr>
          <a:xfrm>
            <a:off x="430698" y="6209750"/>
            <a:ext cx="11363739" cy="230832"/>
          </a:xfrm>
          <a:prstGeom prst="rect">
            <a:avLst/>
          </a:prstGeom>
          <a:noFill/>
        </p:spPr>
        <p:txBody>
          <a:bodyPr wrap="square" rtlCol="0">
            <a:spAutoFit/>
          </a:bodyPr>
          <a:lstStyle/>
          <a:p>
            <a:r>
              <a:rPr lang="zh-CN" altLang="en-US" sz="900" dirty="0">
                <a:solidFill>
                  <a:srgbClr val="FF0000"/>
                </a:solidFill>
                <a:latin typeface="微软雅黑" panose="020B0503020204020204" pitchFamily="34" charset="-122"/>
                <a:ea typeface="微软雅黑" panose="020B0503020204020204" pitchFamily="34" charset="-122"/>
              </a:rPr>
              <a:t>备注：</a:t>
            </a:r>
            <a:r>
              <a:rPr lang="en-US" altLang="zh-CN" sz="900" dirty="0">
                <a:solidFill>
                  <a:srgbClr val="FF0000"/>
                </a:solidFill>
                <a:latin typeface="微软雅黑" panose="020B0503020204020204" pitchFamily="34" charset="-122"/>
                <a:ea typeface="微软雅黑" panose="020B0503020204020204" pitchFamily="34" charset="-122"/>
              </a:rPr>
              <a:t>SAP HANA 2.0</a:t>
            </a:r>
            <a:r>
              <a:rPr lang="zh-CN" altLang="en-US" sz="900" dirty="0">
                <a:solidFill>
                  <a:srgbClr val="FF0000"/>
                </a:solidFill>
                <a:latin typeface="微软雅黑" panose="020B0503020204020204" pitchFamily="34" charset="-122"/>
                <a:ea typeface="微软雅黑" panose="020B0503020204020204" pitchFamily="34" charset="-122"/>
              </a:rPr>
              <a:t>企业版支持双活数据中心</a:t>
            </a:r>
            <a:r>
              <a:rPr lang="en-US" altLang="zh-CN" sz="900" dirty="0">
                <a:solidFill>
                  <a:srgbClr val="FF0000"/>
                </a:solidFill>
                <a:latin typeface="微软雅黑" panose="020B0503020204020204" pitchFamily="34" charset="-122"/>
                <a:ea typeface="微软雅黑" panose="020B0503020204020204" pitchFamily="34" charset="-122"/>
              </a:rPr>
              <a:t>(Active-Active)</a:t>
            </a:r>
            <a:r>
              <a:rPr lang="zh-CN" altLang="en-US" sz="900" dirty="0">
                <a:solidFill>
                  <a:srgbClr val="FF0000"/>
                </a:solidFill>
                <a:latin typeface="微软雅黑" panose="020B0503020204020204" pitchFamily="34" charset="-122"/>
                <a:ea typeface="微软雅黑" panose="020B0503020204020204" pitchFamily="34" charset="-122"/>
              </a:rPr>
              <a:t>的部署方式，灾备中心的</a:t>
            </a:r>
            <a:r>
              <a:rPr lang="en-US" altLang="zh-CN" sz="900" dirty="0">
                <a:solidFill>
                  <a:srgbClr val="FF0000"/>
                </a:solidFill>
                <a:latin typeface="微软雅黑" panose="020B0503020204020204" pitchFamily="34" charset="-122"/>
                <a:ea typeface="微软雅黑" panose="020B0503020204020204" pitchFamily="34" charset="-122"/>
              </a:rPr>
              <a:t>HANA</a:t>
            </a:r>
            <a:r>
              <a:rPr lang="zh-CN" altLang="en-US" sz="900" dirty="0">
                <a:solidFill>
                  <a:srgbClr val="FF0000"/>
                </a:solidFill>
                <a:latin typeface="微软雅黑" panose="020B0503020204020204" pitchFamily="34" charset="-122"/>
                <a:ea typeface="微软雅黑" panose="020B0503020204020204" pitchFamily="34" charset="-122"/>
              </a:rPr>
              <a:t>数据库可以只读的方式打开进行数据查询操作，这样可以承担更多的主数据中心负载，提高设备及投资的利用率。</a:t>
            </a:r>
            <a:endParaRPr lang="en-US" sz="9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548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65000"/>
                    <a:lumOff val="35000"/>
                  </a:schemeClr>
                </a:solidFill>
              </a:rPr>
              <a:t>容灾的方式和选择</a:t>
            </a:r>
            <a:endParaRPr lang="en-US" dirty="0">
              <a:solidFill>
                <a:schemeClr val="tx1">
                  <a:lumMod val="65000"/>
                  <a:lumOff val="35000"/>
                </a:schemeClr>
              </a:solidFill>
            </a:endParaRPr>
          </a:p>
        </p:txBody>
      </p:sp>
      <p:sp>
        <p:nvSpPr>
          <p:cNvPr id="3" name="文本框 2"/>
          <p:cNvSpPr txBox="1"/>
          <p:nvPr/>
        </p:nvSpPr>
        <p:spPr>
          <a:xfrm>
            <a:off x="480081" y="4829495"/>
            <a:ext cx="4972050" cy="10002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关于</a:t>
            </a:r>
            <a:r>
              <a:rPr lang="en-US" altLang="zh-CN" sz="1800" b="1" kern="0" dirty="0">
                <a:latin typeface="微软雅黑" panose="020B0503020204020204" pitchFamily="34" charset="-122"/>
                <a:ea typeface="微软雅黑" panose="020B0503020204020204" pitchFamily="34" charset="-122"/>
                <a:cs typeface="Arial Unicode MS" pitchFamily="34" charset="-128"/>
              </a:rPr>
              <a:t>SAP HANA</a:t>
            </a:r>
            <a:r>
              <a:rPr lang="zh-CN" altLang="en-US" sz="1800" b="1" kern="0" dirty="0">
                <a:latin typeface="微软雅黑" panose="020B0503020204020204" pitchFamily="34" charset="-122"/>
                <a:ea typeface="微软雅黑" panose="020B0503020204020204" pitchFamily="34" charset="-122"/>
                <a:cs typeface="Arial Unicode MS" pitchFamily="34" charset="-128"/>
              </a:rPr>
              <a:t>容灾技术</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在</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容灾目前支持两地三中心系统配置，核心技术为系统复制组件，可实现同步复制和异步复制方式，此技术集成于</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数据库中，无需第三方软件支持</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pic>
        <p:nvPicPr>
          <p:cNvPr id="45" name="图片 44"/>
          <p:cNvPicPr>
            <a:picLocks noChangeAspect="1"/>
          </p:cNvPicPr>
          <p:nvPr/>
        </p:nvPicPr>
        <p:blipFill>
          <a:blip r:embed="rId2"/>
          <a:stretch>
            <a:fillRect/>
          </a:stretch>
        </p:blipFill>
        <p:spPr>
          <a:xfrm>
            <a:off x="348342" y="1321258"/>
            <a:ext cx="5548371" cy="3218991"/>
          </a:xfrm>
          <a:prstGeom prst="rect">
            <a:avLst/>
          </a:prstGeom>
        </p:spPr>
      </p:pic>
      <p:sp>
        <p:nvSpPr>
          <p:cNvPr id="163" name="object 36"/>
          <p:cNvSpPr txBox="1"/>
          <p:nvPr/>
        </p:nvSpPr>
        <p:spPr>
          <a:xfrm>
            <a:off x="6146458" y="1263842"/>
            <a:ext cx="5854974" cy="1475930"/>
          </a:xfrm>
          <a:prstGeom prst="rect">
            <a:avLst/>
          </a:prstGeom>
        </p:spPr>
        <p:txBody>
          <a:bodyPr vert="horz" wrap="square" lIns="0" tIns="0" rIns="0" bIns="0" rtlCol="0">
            <a:noAutofit/>
          </a:bodyPr>
          <a:lstStyle/>
          <a:p>
            <a:pPr marL="297180" marR="92710" indent="-285115">
              <a:lnSpc>
                <a:spcPct val="100200"/>
              </a:lnSpc>
              <a:tabLst>
                <a:tab pos="297180" algn="l"/>
              </a:tabLst>
            </a:pPr>
            <a:r>
              <a:rPr lang="zh-CN" altLang="en-US" sz="1800" b="1" dirty="0">
                <a:latin typeface="微软雅黑"/>
                <a:cs typeface="微软雅黑"/>
              </a:rPr>
              <a:t>数据和技术架构保护</a:t>
            </a:r>
            <a:endParaRPr sz="1800" dirty="0">
              <a:solidFill>
                <a:srgbClr val="EFAB00"/>
              </a:solidFill>
              <a:cs typeface="Arial"/>
            </a:endParaRPr>
          </a:p>
          <a:p>
            <a:pPr marL="297180" marR="92710" indent="-285115">
              <a:lnSpc>
                <a:spcPct val="100200"/>
              </a:lnSpc>
              <a:tabLst>
                <a:tab pos="297180" algn="l"/>
              </a:tabLst>
            </a:pPr>
            <a:r>
              <a:rPr sz="1400" dirty="0">
                <a:solidFill>
                  <a:srgbClr val="EFAB00"/>
                </a:solidFill>
                <a:latin typeface="Arial"/>
                <a:cs typeface="Arial"/>
              </a:rPr>
              <a:t>•	</a:t>
            </a:r>
            <a:r>
              <a:rPr lang="de-DE" sz="1400" kern="0" dirty="0" err="1">
                <a:latin typeface="微软雅黑" panose="020B0503020204020204" pitchFamily="34" charset="-122"/>
                <a:ea typeface="微软雅黑" panose="020B0503020204020204" pitchFamily="34" charset="-122"/>
                <a:cs typeface="Arial Unicode MS" pitchFamily="34" charset="-128"/>
              </a:rPr>
              <a:t>主数据中心内</a:t>
            </a:r>
            <a:r>
              <a:rPr lang="zh-CN" altLang="en-US" sz="1400" kern="0" dirty="0">
                <a:latin typeface="微软雅黑" panose="020B0503020204020204" pitchFamily="34" charset="-122"/>
                <a:ea typeface="微软雅黑" panose="020B0503020204020204" pitchFamily="34" charset="-122"/>
                <a:cs typeface="Arial Unicode MS" pitchFamily="34" charset="-128"/>
              </a:rPr>
              <a:t>或同城数据数据中心间</a:t>
            </a:r>
            <a:r>
              <a:rPr lang="de-DE" sz="1400" kern="0" dirty="0">
                <a:latin typeface="微软雅黑" panose="020B0503020204020204" pitchFamily="34" charset="-122"/>
                <a:ea typeface="微软雅黑" panose="020B0503020204020204" pitchFamily="34" charset="-122"/>
                <a:cs typeface="Arial Unicode MS" pitchFamily="34" charset="-128"/>
              </a:rPr>
              <a:t>，</a:t>
            </a:r>
            <a:r>
              <a:rPr lang="de-DE" sz="1400" kern="0" dirty="0" err="1">
                <a:latin typeface="微软雅黑" panose="020B0503020204020204" pitchFamily="34" charset="-122"/>
                <a:ea typeface="微软雅黑" panose="020B0503020204020204" pitchFamily="34" charset="-122"/>
                <a:cs typeface="Arial Unicode MS" pitchFamily="34" charset="-128"/>
              </a:rPr>
              <a:t>HANA系统同步复制数据</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97180">
              <a:lnSpc>
                <a:spcPct val="100000"/>
              </a:lnSpc>
            </a:pPr>
            <a:r>
              <a:rPr lang="de-DE" sz="1400" kern="0" dirty="0">
                <a:latin typeface="微软雅黑" panose="020B0503020204020204" pitchFamily="34" charset="-122"/>
                <a:ea typeface="微软雅黑" panose="020B0503020204020204" pitchFamily="34" charset="-122"/>
                <a:cs typeface="Arial Unicode MS" pitchFamily="34" charset="-128"/>
              </a:rPr>
              <a:t> </a:t>
            </a:r>
            <a:r>
              <a:rPr lang="de-DE" sz="1400" kern="0" dirty="0" err="1">
                <a:latin typeface="微软雅黑" panose="020B0503020204020204" pitchFamily="34" charset="-122"/>
                <a:ea typeface="微软雅黑" panose="020B0503020204020204" pitchFamily="34" charset="-122"/>
                <a:cs typeface="Arial Unicode MS" pitchFamily="34" charset="-128"/>
              </a:rPr>
              <a:t>故障切换时间很短</a:t>
            </a:r>
            <a:r>
              <a:rPr lang="zh-CN" altLang="en-US" sz="1400" kern="0" dirty="0">
                <a:latin typeface="微软雅黑" panose="020B0503020204020204" pitchFamily="34" charset="-122"/>
                <a:ea typeface="微软雅黑" panose="020B0503020204020204" pitchFamily="34" charset="-122"/>
                <a:cs typeface="Arial Unicode MS" pitchFamily="34" charset="-128"/>
              </a:rPr>
              <a:t>，可实现自动故障切换</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97180" marR="92710" indent="-285115">
              <a:lnSpc>
                <a:spcPct val="100000"/>
              </a:lnSpc>
              <a:spcBef>
                <a:spcPts val="405"/>
              </a:spcBef>
              <a:tabLst>
                <a:tab pos="297180" algn="l"/>
              </a:tabLst>
            </a:pPr>
            <a:r>
              <a:rPr sz="1200" dirty="0">
                <a:solidFill>
                  <a:srgbClr val="EFAB00"/>
                </a:solidFill>
                <a:cs typeface="Arial"/>
              </a:rPr>
              <a:t>•	</a:t>
            </a:r>
            <a:r>
              <a:rPr lang="de-DE" sz="1400" kern="0" dirty="0" err="1">
                <a:latin typeface="微软雅黑" panose="020B0503020204020204" pitchFamily="34" charset="-122"/>
                <a:ea typeface="微软雅黑" panose="020B0503020204020204" pitchFamily="34" charset="-122"/>
                <a:cs typeface="Arial Unicode MS" pitchFamily="34" charset="-128"/>
              </a:rPr>
              <a:t>异地数据中心间，HANA系统数据异步复制</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80670" marR="12700" indent="46990">
              <a:lnSpc>
                <a:spcPct val="100099"/>
              </a:lnSpc>
              <a:spcBef>
                <a:spcPts val="395"/>
              </a:spcBef>
            </a:pPr>
            <a:r>
              <a:rPr lang="de-DE" sz="1400" kern="0" dirty="0">
                <a:latin typeface="微软雅黑" panose="020B0503020204020204" pitchFamily="34" charset="-122"/>
                <a:ea typeface="微软雅黑" panose="020B0503020204020204" pitchFamily="34" charset="-122"/>
                <a:cs typeface="Arial Unicode MS" pitchFamily="34" charset="-128"/>
              </a:rPr>
              <a:t> </a:t>
            </a:r>
            <a:r>
              <a:rPr lang="de-DE" sz="1400" kern="0" dirty="0" err="1">
                <a:latin typeface="微软雅黑" panose="020B0503020204020204" pitchFamily="34" charset="-122"/>
                <a:ea typeface="微软雅黑" panose="020B0503020204020204" pitchFamily="34" charset="-122"/>
                <a:cs typeface="Arial Unicode MS" pitchFamily="34" charset="-128"/>
              </a:rPr>
              <a:t>发生灾难情况下，系统可在较短时间内恢复</a:t>
            </a:r>
            <a:r>
              <a:rPr lang="zh-CN" altLang="en-US" sz="1400" kern="0" dirty="0">
                <a:latin typeface="微软雅黑" panose="020B0503020204020204" pitchFamily="34" charset="-122"/>
                <a:ea typeface="微软雅黑" panose="020B0503020204020204" pitchFamily="34" charset="-122"/>
                <a:cs typeface="Arial Unicode MS" pitchFamily="34" charset="-128"/>
              </a:rPr>
              <a:t>，一般由手工控制切换</a:t>
            </a:r>
            <a:endParaRPr lang="de-DE" sz="14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5" name="组合 4"/>
          <p:cNvGrpSpPr/>
          <p:nvPr/>
        </p:nvGrpSpPr>
        <p:grpSpPr>
          <a:xfrm>
            <a:off x="5751850" y="2647950"/>
            <a:ext cx="6262350" cy="3879850"/>
            <a:chOff x="5751850" y="2647950"/>
            <a:chExt cx="6262350" cy="3879850"/>
          </a:xfrm>
        </p:grpSpPr>
        <p:sp>
          <p:nvSpPr>
            <p:cNvPr id="46" name="object 2"/>
            <p:cNvSpPr/>
            <p:nvPr/>
          </p:nvSpPr>
          <p:spPr>
            <a:xfrm>
              <a:off x="5751850" y="2647950"/>
              <a:ext cx="6259141" cy="3879850"/>
            </a:xfrm>
            <a:prstGeom prst="rect">
              <a:avLst/>
            </a:prstGeom>
            <a:blipFill>
              <a:blip r:embed="rId3" cstate="print"/>
              <a:stretch>
                <a:fillRect/>
              </a:stretch>
            </a:blipFill>
          </p:spPr>
          <p:txBody>
            <a:bodyPr wrap="square" lIns="0" tIns="0" rIns="0" bIns="0" rtlCol="0">
              <a:noAutofit/>
            </a:bodyPr>
            <a:lstStyle/>
            <a:p>
              <a:endParaRPr/>
            </a:p>
          </p:txBody>
        </p:sp>
        <p:sp>
          <p:nvSpPr>
            <p:cNvPr id="48" name="object 63"/>
            <p:cNvSpPr/>
            <p:nvPr/>
          </p:nvSpPr>
          <p:spPr>
            <a:xfrm>
              <a:off x="6295863" y="2831593"/>
              <a:ext cx="2628900" cy="1308163"/>
            </a:xfrm>
            <a:custGeom>
              <a:avLst/>
              <a:gdLst/>
              <a:ahLst/>
              <a:cxnLst/>
              <a:rect l="l" t="t" r="r" b="b"/>
              <a:pathLst>
                <a:path w="2628900" h="1308163">
                  <a:moveTo>
                    <a:pt x="2410841" y="0"/>
                  </a:moveTo>
                  <a:lnTo>
                    <a:pt x="218059" y="0"/>
                  </a:lnTo>
                  <a:lnTo>
                    <a:pt x="200179" y="723"/>
                  </a:lnTo>
                  <a:lnTo>
                    <a:pt x="149148" y="11120"/>
                  </a:lnTo>
                  <a:lnTo>
                    <a:pt x="103210" y="32678"/>
                  </a:lnTo>
                  <a:lnTo>
                    <a:pt x="63881" y="63881"/>
                  </a:lnTo>
                  <a:lnTo>
                    <a:pt x="32678" y="103210"/>
                  </a:lnTo>
                  <a:lnTo>
                    <a:pt x="11120" y="149148"/>
                  </a:lnTo>
                  <a:lnTo>
                    <a:pt x="723" y="200179"/>
                  </a:lnTo>
                  <a:lnTo>
                    <a:pt x="0" y="218059"/>
                  </a:lnTo>
                  <a:lnTo>
                    <a:pt x="0" y="1090142"/>
                  </a:lnTo>
                  <a:lnTo>
                    <a:pt x="6339" y="1142535"/>
                  </a:lnTo>
                  <a:lnTo>
                    <a:pt x="24345" y="1190335"/>
                  </a:lnTo>
                  <a:lnTo>
                    <a:pt x="52502" y="1232027"/>
                  </a:lnTo>
                  <a:lnTo>
                    <a:pt x="89291" y="1266097"/>
                  </a:lnTo>
                  <a:lnTo>
                    <a:pt x="133195" y="1291030"/>
                  </a:lnTo>
                  <a:lnTo>
                    <a:pt x="182697" y="1305309"/>
                  </a:lnTo>
                  <a:lnTo>
                    <a:pt x="218059" y="1308163"/>
                  </a:lnTo>
                  <a:lnTo>
                    <a:pt x="2410841" y="1308163"/>
                  </a:lnTo>
                  <a:lnTo>
                    <a:pt x="2463231" y="1301827"/>
                  </a:lnTo>
                  <a:lnTo>
                    <a:pt x="2511036" y="1283828"/>
                  </a:lnTo>
                  <a:lnTo>
                    <a:pt x="2552737" y="1255681"/>
                  </a:lnTo>
                  <a:lnTo>
                    <a:pt x="2586817" y="1218902"/>
                  </a:lnTo>
                  <a:lnTo>
                    <a:pt x="2611758" y="1175005"/>
                  </a:lnTo>
                  <a:lnTo>
                    <a:pt x="2626045" y="1125506"/>
                  </a:lnTo>
                  <a:lnTo>
                    <a:pt x="2628900" y="1090142"/>
                  </a:lnTo>
                  <a:lnTo>
                    <a:pt x="2628900" y="218059"/>
                  </a:lnTo>
                  <a:lnTo>
                    <a:pt x="2622560" y="165668"/>
                  </a:lnTo>
                  <a:lnTo>
                    <a:pt x="2604554" y="117863"/>
                  </a:lnTo>
                  <a:lnTo>
                    <a:pt x="2576397" y="76162"/>
                  </a:lnTo>
                  <a:lnTo>
                    <a:pt x="2539608" y="42082"/>
                  </a:lnTo>
                  <a:lnTo>
                    <a:pt x="2495704" y="17141"/>
                  </a:lnTo>
                  <a:lnTo>
                    <a:pt x="2446202" y="2854"/>
                  </a:lnTo>
                  <a:lnTo>
                    <a:pt x="2410841" y="0"/>
                  </a:lnTo>
                  <a:close/>
                </a:path>
              </a:pathLst>
            </a:custGeom>
            <a:solidFill>
              <a:srgbClr val="FFDF92"/>
            </a:solidFill>
          </p:spPr>
          <p:txBody>
            <a:bodyPr wrap="square" lIns="0" tIns="0" rIns="0" bIns="0" rtlCol="0">
              <a:noAutofit/>
            </a:bodyPr>
            <a:lstStyle/>
            <a:p>
              <a:endParaRPr/>
            </a:p>
          </p:txBody>
        </p:sp>
        <p:sp>
          <p:nvSpPr>
            <p:cNvPr id="49" name="object 64"/>
            <p:cNvSpPr/>
            <p:nvPr/>
          </p:nvSpPr>
          <p:spPr>
            <a:xfrm>
              <a:off x="6295863" y="2831593"/>
              <a:ext cx="2628900" cy="1308163"/>
            </a:xfrm>
            <a:custGeom>
              <a:avLst/>
              <a:gdLst/>
              <a:ahLst/>
              <a:cxnLst/>
              <a:rect l="l" t="t" r="r" b="b"/>
              <a:pathLst>
                <a:path w="2628900" h="1308163">
                  <a:moveTo>
                    <a:pt x="0" y="218059"/>
                  </a:moveTo>
                  <a:lnTo>
                    <a:pt x="6339" y="165668"/>
                  </a:lnTo>
                  <a:lnTo>
                    <a:pt x="24345" y="117863"/>
                  </a:lnTo>
                  <a:lnTo>
                    <a:pt x="52502" y="76162"/>
                  </a:lnTo>
                  <a:lnTo>
                    <a:pt x="89291" y="42082"/>
                  </a:lnTo>
                  <a:lnTo>
                    <a:pt x="133195" y="17141"/>
                  </a:lnTo>
                  <a:lnTo>
                    <a:pt x="182697" y="2854"/>
                  </a:lnTo>
                  <a:lnTo>
                    <a:pt x="218059" y="0"/>
                  </a:lnTo>
                  <a:lnTo>
                    <a:pt x="2410841" y="0"/>
                  </a:lnTo>
                  <a:lnTo>
                    <a:pt x="2463231" y="6339"/>
                  </a:lnTo>
                  <a:lnTo>
                    <a:pt x="2511036" y="24345"/>
                  </a:lnTo>
                  <a:lnTo>
                    <a:pt x="2552737" y="52502"/>
                  </a:lnTo>
                  <a:lnTo>
                    <a:pt x="2586817" y="89291"/>
                  </a:lnTo>
                  <a:lnTo>
                    <a:pt x="2611758" y="133195"/>
                  </a:lnTo>
                  <a:lnTo>
                    <a:pt x="2626045" y="182697"/>
                  </a:lnTo>
                  <a:lnTo>
                    <a:pt x="2628900" y="218059"/>
                  </a:lnTo>
                  <a:lnTo>
                    <a:pt x="2628900" y="1090142"/>
                  </a:lnTo>
                  <a:lnTo>
                    <a:pt x="2622560" y="1142535"/>
                  </a:lnTo>
                  <a:lnTo>
                    <a:pt x="2604554" y="1190335"/>
                  </a:lnTo>
                  <a:lnTo>
                    <a:pt x="2576397" y="1232027"/>
                  </a:lnTo>
                  <a:lnTo>
                    <a:pt x="2539608" y="1266097"/>
                  </a:lnTo>
                  <a:lnTo>
                    <a:pt x="2495704" y="1291030"/>
                  </a:lnTo>
                  <a:lnTo>
                    <a:pt x="2446202" y="1305309"/>
                  </a:lnTo>
                  <a:lnTo>
                    <a:pt x="2410841" y="1308163"/>
                  </a:lnTo>
                  <a:lnTo>
                    <a:pt x="218059" y="1308163"/>
                  </a:lnTo>
                  <a:lnTo>
                    <a:pt x="165668" y="1301827"/>
                  </a:lnTo>
                  <a:lnTo>
                    <a:pt x="117863" y="1283828"/>
                  </a:lnTo>
                  <a:lnTo>
                    <a:pt x="76162" y="1255681"/>
                  </a:lnTo>
                  <a:lnTo>
                    <a:pt x="42082" y="1218902"/>
                  </a:lnTo>
                  <a:lnTo>
                    <a:pt x="17141" y="1175005"/>
                  </a:lnTo>
                  <a:lnTo>
                    <a:pt x="2854" y="1125506"/>
                  </a:lnTo>
                  <a:lnTo>
                    <a:pt x="0" y="1090142"/>
                  </a:lnTo>
                  <a:lnTo>
                    <a:pt x="0" y="218059"/>
                  </a:lnTo>
                  <a:close/>
                </a:path>
              </a:pathLst>
            </a:custGeom>
            <a:ln w="6350">
              <a:solidFill>
                <a:srgbClr val="B48000"/>
              </a:solidFill>
            </a:ln>
          </p:spPr>
          <p:txBody>
            <a:bodyPr wrap="square" lIns="0" tIns="0" rIns="0" bIns="0" rtlCol="0">
              <a:noAutofit/>
            </a:bodyPr>
            <a:lstStyle/>
            <a:p>
              <a:endParaRPr/>
            </a:p>
          </p:txBody>
        </p:sp>
        <p:sp>
          <p:nvSpPr>
            <p:cNvPr id="50" name="object 65"/>
            <p:cNvSpPr/>
            <p:nvPr/>
          </p:nvSpPr>
          <p:spPr>
            <a:xfrm>
              <a:off x="6303356" y="2658619"/>
              <a:ext cx="641997" cy="407415"/>
            </a:xfrm>
            <a:prstGeom prst="rect">
              <a:avLst/>
            </a:prstGeom>
            <a:blipFill>
              <a:blip r:embed="rId4" cstate="print"/>
              <a:stretch>
                <a:fillRect/>
              </a:stretch>
            </a:blipFill>
          </p:spPr>
          <p:txBody>
            <a:bodyPr wrap="square" lIns="0" tIns="0" rIns="0" bIns="0" rtlCol="0">
              <a:noAutofit/>
            </a:bodyPr>
            <a:lstStyle/>
            <a:p>
              <a:endParaRPr/>
            </a:p>
          </p:txBody>
        </p:sp>
        <p:sp>
          <p:nvSpPr>
            <p:cNvPr id="51" name="object 66"/>
            <p:cNvSpPr txBox="1"/>
            <p:nvPr/>
          </p:nvSpPr>
          <p:spPr>
            <a:xfrm>
              <a:off x="6381969" y="3066289"/>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1</a:t>
              </a:r>
              <a:endParaRPr sz="1200">
                <a:latin typeface="微软雅黑"/>
                <a:cs typeface="微软雅黑"/>
              </a:endParaRPr>
            </a:p>
          </p:txBody>
        </p:sp>
        <p:sp>
          <p:nvSpPr>
            <p:cNvPr id="52" name="object 67"/>
            <p:cNvSpPr/>
            <p:nvPr/>
          </p:nvSpPr>
          <p:spPr>
            <a:xfrm>
              <a:off x="6889335" y="2960498"/>
              <a:ext cx="914400" cy="1075944"/>
            </a:xfrm>
            <a:prstGeom prst="rect">
              <a:avLst/>
            </a:prstGeom>
            <a:blipFill>
              <a:blip r:embed="rId5" cstate="print"/>
              <a:stretch>
                <a:fillRect/>
              </a:stretch>
            </a:blipFill>
          </p:spPr>
          <p:txBody>
            <a:bodyPr wrap="square" lIns="0" tIns="0" rIns="0" bIns="0" rtlCol="0">
              <a:noAutofit/>
            </a:bodyPr>
            <a:lstStyle/>
            <a:p>
              <a:endParaRPr/>
            </a:p>
          </p:txBody>
        </p:sp>
        <p:sp>
          <p:nvSpPr>
            <p:cNvPr id="53" name="object 68"/>
            <p:cNvSpPr/>
            <p:nvPr/>
          </p:nvSpPr>
          <p:spPr>
            <a:xfrm>
              <a:off x="6930863"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solidFill>
              <a:srgbClr val="FFFFFF"/>
            </a:solidFill>
          </p:spPr>
          <p:txBody>
            <a:bodyPr wrap="square" lIns="0" tIns="0" rIns="0" bIns="0" rtlCol="0">
              <a:noAutofit/>
            </a:bodyPr>
            <a:lstStyle/>
            <a:p>
              <a:endParaRPr/>
            </a:p>
          </p:txBody>
        </p:sp>
        <p:sp>
          <p:nvSpPr>
            <p:cNvPr id="54" name="object 69"/>
            <p:cNvSpPr/>
            <p:nvPr/>
          </p:nvSpPr>
          <p:spPr>
            <a:xfrm>
              <a:off x="6930863"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ln w="28575">
              <a:solidFill>
                <a:srgbClr val="005897"/>
              </a:solidFill>
            </a:ln>
          </p:spPr>
          <p:txBody>
            <a:bodyPr wrap="square" lIns="0" tIns="0" rIns="0" bIns="0" rtlCol="0">
              <a:noAutofit/>
            </a:bodyPr>
            <a:lstStyle/>
            <a:p>
              <a:endParaRPr/>
            </a:p>
          </p:txBody>
        </p:sp>
        <p:sp>
          <p:nvSpPr>
            <p:cNvPr id="55" name="object 70"/>
            <p:cNvSpPr/>
            <p:nvPr/>
          </p:nvSpPr>
          <p:spPr>
            <a:xfrm>
              <a:off x="7446737" y="3555493"/>
              <a:ext cx="0" cy="176276"/>
            </a:xfrm>
            <a:custGeom>
              <a:avLst/>
              <a:gdLst/>
              <a:ahLst/>
              <a:cxnLst/>
              <a:rect l="l" t="t" r="r" b="b"/>
              <a:pathLst>
                <a:path h="176275">
                  <a:moveTo>
                    <a:pt x="0" y="0"/>
                  </a:moveTo>
                  <a:lnTo>
                    <a:pt x="0" y="176276"/>
                  </a:lnTo>
                </a:path>
              </a:pathLst>
            </a:custGeom>
            <a:ln w="6350">
              <a:solidFill>
                <a:srgbClr val="000000"/>
              </a:solidFill>
            </a:ln>
          </p:spPr>
          <p:txBody>
            <a:bodyPr wrap="square" lIns="0" tIns="0" rIns="0" bIns="0" rtlCol="0">
              <a:noAutofit/>
            </a:bodyPr>
            <a:lstStyle/>
            <a:p>
              <a:endParaRPr/>
            </a:p>
          </p:txBody>
        </p:sp>
        <p:sp>
          <p:nvSpPr>
            <p:cNvPr id="56" name="object 71"/>
            <p:cNvSpPr/>
            <p:nvPr/>
          </p:nvSpPr>
          <p:spPr>
            <a:xfrm>
              <a:off x="6957152" y="3043911"/>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57" name="object 72"/>
            <p:cNvSpPr txBox="1"/>
            <p:nvPr/>
          </p:nvSpPr>
          <p:spPr>
            <a:xfrm>
              <a:off x="6986998" y="3115818"/>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58" name="object 73"/>
            <p:cNvSpPr/>
            <p:nvPr/>
          </p:nvSpPr>
          <p:spPr>
            <a:xfrm>
              <a:off x="7295481" y="3734817"/>
              <a:ext cx="321055" cy="205422"/>
            </a:xfrm>
            <a:prstGeom prst="rect">
              <a:avLst/>
            </a:prstGeom>
            <a:blipFill>
              <a:blip r:embed="rId7" cstate="print"/>
              <a:stretch>
                <a:fillRect/>
              </a:stretch>
            </a:blipFill>
          </p:spPr>
          <p:txBody>
            <a:bodyPr wrap="square" lIns="0" tIns="0" rIns="0" bIns="0" rtlCol="0">
              <a:noAutofit/>
            </a:bodyPr>
            <a:lstStyle/>
            <a:p>
              <a:endParaRPr/>
            </a:p>
          </p:txBody>
        </p:sp>
        <p:sp>
          <p:nvSpPr>
            <p:cNvPr id="59" name="object 74"/>
            <p:cNvSpPr/>
            <p:nvPr/>
          </p:nvSpPr>
          <p:spPr>
            <a:xfrm>
              <a:off x="7244807" y="3734817"/>
              <a:ext cx="96012" cy="192481"/>
            </a:xfrm>
            <a:prstGeom prst="rect">
              <a:avLst/>
            </a:prstGeom>
            <a:blipFill>
              <a:blip r:embed="rId8" cstate="print"/>
              <a:stretch>
                <a:fillRect/>
              </a:stretch>
            </a:blipFill>
          </p:spPr>
          <p:txBody>
            <a:bodyPr wrap="square" lIns="0" tIns="0" rIns="0" bIns="0" rtlCol="0">
              <a:noAutofit/>
            </a:bodyPr>
            <a:lstStyle/>
            <a:p>
              <a:endParaRPr/>
            </a:p>
          </p:txBody>
        </p:sp>
        <p:sp>
          <p:nvSpPr>
            <p:cNvPr id="60" name="object 75"/>
            <p:cNvSpPr/>
            <p:nvPr/>
          </p:nvSpPr>
          <p:spPr>
            <a:xfrm>
              <a:off x="7244807" y="3696463"/>
              <a:ext cx="371728" cy="76962"/>
            </a:xfrm>
            <a:prstGeom prst="rect">
              <a:avLst/>
            </a:prstGeom>
            <a:blipFill>
              <a:blip r:embed="rId9" cstate="print"/>
              <a:stretch>
                <a:fillRect/>
              </a:stretch>
            </a:blipFill>
          </p:spPr>
          <p:txBody>
            <a:bodyPr wrap="square" lIns="0" tIns="0" rIns="0" bIns="0" rtlCol="0">
              <a:noAutofit/>
            </a:bodyPr>
            <a:lstStyle/>
            <a:p>
              <a:endParaRPr/>
            </a:p>
          </p:txBody>
        </p:sp>
        <p:sp>
          <p:nvSpPr>
            <p:cNvPr id="61" name="object 76"/>
            <p:cNvSpPr/>
            <p:nvPr/>
          </p:nvSpPr>
          <p:spPr>
            <a:xfrm>
              <a:off x="7340057" y="3717163"/>
              <a:ext cx="179324" cy="35940"/>
            </a:xfrm>
            <a:prstGeom prst="rect">
              <a:avLst/>
            </a:prstGeom>
            <a:blipFill>
              <a:blip r:embed="rId10" cstate="print"/>
              <a:stretch>
                <a:fillRect/>
              </a:stretch>
            </a:blipFill>
          </p:spPr>
          <p:txBody>
            <a:bodyPr wrap="square" lIns="0" tIns="0" rIns="0" bIns="0" rtlCol="0">
              <a:noAutofit/>
            </a:bodyPr>
            <a:lstStyle/>
            <a:p>
              <a:endParaRPr/>
            </a:p>
          </p:txBody>
        </p:sp>
        <p:sp>
          <p:nvSpPr>
            <p:cNvPr id="62" name="object 77"/>
            <p:cNvSpPr/>
            <p:nvPr/>
          </p:nvSpPr>
          <p:spPr>
            <a:xfrm>
              <a:off x="7340057" y="3717163"/>
              <a:ext cx="179324" cy="19558"/>
            </a:xfrm>
            <a:prstGeom prst="rect">
              <a:avLst/>
            </a:prstGeom>
            <a:blipFill>
              <a:blip r:embed="rId11" cstate="print"/>
              <a:stretch>
                <a:fillRect/>
              </a:stretch>
            </a:blipFill>
          </p:spPr>
          <p:txBody>
            <a:bodyPr wrap="square" lIns="0" tIns="0" rIns="0" bIns="0" rtlCol="0">
              <a:noAutofit/>
            </a:bodyPr>
            <a:lstStyle/>
            <a:p>
              <a:endParaRPr/>
            </a:p>
          </p:txBody>
        </p:sp>
        <p:sp>
          <p:nvSpPr>
            <p:cNvPr id="63" name="object 78"/>
            <p:cNvSpPr/>
            <p:nvPr/>
          </p:nvSpPr>
          <p:spPr>
            <a:xfrm>
              <a:off x="7822023" y="2960498"/>
              <a:ext cx="915924" cy="1075944"/>
            </a:xfrm>
            <a:prstGeom prst="rect">
              <a:avLst/>
            </a:prstGeom>
            <a:blipFill>
              <a:blip r:embed="rId12" cstate="print"/>
              <a:stretch>
                <a:fillRect/>
              </a:stretch>
            </a:blipFill>
          </p:spPr>
          <p:txBody>
            <a:bodyPr wrap="square" lIns="0" tIns="0" rIns="0" bIns="0" rtlCol="0">
              <a:noAutofit/>
            </a:bodyPr>
            <a:lstStyle/>
            <a:p>
              <a:endParaRPr/>
            </a:p>
          </p:txBody>
        </p:sp>
        <p:sp>
          <p:nvSpPr>
            <p:cNvPr id="64" name="object 79"/>
            <p:cNvSpPr/>
            <p:nvPr/>
          </p:nvSpPr>
          <p:spPr>
            <a:xfrm>
              <a:off x="7864187"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solidFill>
              <a:srgbClr val="FFFFFF"/>
            </a:solidFill>
          </p:spPr>
          <p:txBody>
            <a:bodyPr wrap="square" lIns="0" tIns="0" rIns="0" bIns="0" rtlCol="0">
              <a:noAutofit/>
            </a:bodyPr>
            <a:lstStyle/>
            <a:p>
              <a:endParaRPr/>
            </a:p>
          </p:txBody>
        </p:sp>
        <p:sp>
          <p:nvSpPr>
            <p:cNvPr id="65" name="object 80"/>
            <p:cNvSpPr/>
            <p:nvPr/>
          </p:nvSpPr>
          <p:spPr>
            <a:xfrm>
              <a:off x="7864187"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ln w="28575">
              <a:solidFill>
                <a:srgbClr val="005897"/>
              </a:solidFill>
            </a:ln>
          </p:spPr>
          <p:txBody>
            <a:bodyPr wrap="square" lIns="0" tIns="0" rIns="0" bIns="0" rtlCol="0">
              <a:noAutofit/>
            </a:bodyPr>
            <a:lstStyle/>
            <a:p>
              <a:endParaRPr/>
            </a:p>
          </p:txBody>
        </p:sp>
        <p:sp>
          <p:nvSpPr>
            <p:cNvPr id="66" name="object 81"/>
            <p:cNvSpPr/>
            <p:nvPr/>
          </p:nvSpPr>
          <p:spPr>
            <a:xfrm>
              <a:off x="8380187" y="3555493"/>
              <a:ext cx="0" cy="176276"/>
            </a:xfrm>
            <a:custGeom>
              <a:avLst/>
              <a:gdLst/>
              <a:ahLst/>
              <a:cxnLst/>
              <a:rect l="l" t="t" r="r" b="b"/>
              <a:pathLst>
                <a:path h="176275">
                  <a:moveTo>
                    <a:pt x="0" y="0"/>
                  </a:moveTo>
                  <a:lnTo>
                    <a:pt x="0" y="176276"/>
                  </a:lnTo>
                </a:path>
              </a:pathLst>
            </a:custGeom>
            <a:ln w="6350">
              <a:solidFill>
                <a:srgbClr val="000000"/>
              </a:solidFill>
            </a:ln>
          </p:spPr>
          <p:txBody>
            <a:bodyPr wrap="square" lIns="0" tIns="0" rIns="0" bIns="0" rtlCol="0">
              <a:noAutofit/>
            </a:bodyPr>
            <a:lstStyle/>
            <a:p>
              <a:endParaRPr/>
            </a:p>
          </p:txBody>
        </p:sp>
        <p:sp>
          <p:nvSpPr>
            <p:cNvPr id="67" name="object 82"/>
            <p:cNvSpPr/>
            <p:nvPr/>
          </p:nvSpPr>
          <p:spPr>
            <a:xfrm>
              <a:off x="8285064" y="3200248"/>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68" name="object 83"/>
            <p:cNvSpPr/>
            <p:nvPr/>
          </p:nvSpPr>
          <p:spPr>
            <a:xfrm>
              <a:off x="8448513" y="3008351"/>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69" name="object 84"/>
            <p:cNvSpPr txBox="1"/>
            <p:nvPr/>
          </p:nvSpPr>
          <p:spPr>
            <a:xfrm>
              <a:off x="8513664" y="3080131"/>
              <a:ext cx="147320" cy="88900"/>
            </a:xfrm>
            <a:prstGeom prst="rect">
              <a:avLst/>
            </a:prstGeom>
          </p:spPr>
          <p:txBody>
            <a:bodyPr vert="horz" wrap="square" lIns="0" tIns="0" rIns="0" bIns="0" rtlCol="0">
              <a:noAutofit/>
            </a:bodyPr>
            <a:lstStyle/>
            <a:p>
              <a:pPr marL="12700">
                <a:lnSpc>
                  <a:spcPct val="100000"/>
                </a:lnSpc>
              </a:pPr>
              <a:r>
                <a:rPr sz="500" spc="-5" dirty="0">
                  <a:latin typeface="微软雅黑"/>
                  <a:cs typeface="微软雅黑"/>
                </a:rPr>
                <a:t>S</a:t>
              </a:r>
              <a:r>
                <a:rPr sz="500" spc="0" dirty="0">
                  <a:latin typeface="微软雅黑"/>
                  <a:cs typeface="微软雅黑"/>
                </a:rPr>
                <a:t>AP</a:t>
              </a:r>
              <a:endParaRPr sz="500">
                <a:latin typeface="微软雅黑"/>
                <a:cs typeface="微软雅黑"/>
              </a:endParaRPr>
            </a:p>
          </p:txBody>
        </p:sp>
        <p:sp>
          <p:nvSpPr>
            <p:cNvPr id="70" name="object 85"/>
            <p:cNvSpPr txBox="1"/>
            <p:nvPr/>
          </p:nvSpPr>
          <p:spPr>
            <a:xfrm>
              <a:off x="8478612" y="3156331"/>
              <a:ext cx="217170" cy="88900"/>
            </a:xfrm>
            <a:prstGeom prst="rect">
              <a:avLst/>
            </a:prstGeom>
          </p:spPr>
          <p:txBody>
            <a:bodyPr vert="horz" wrap="square" lIns="0" tIns="0" rIns="0" bIns="0" rtlCol="0">
              <a:noAutofit/>
            </a:bodyPr>
            <a:lstStyle/>
            <a:p>
              <a:pPr marL="12700">
                <a:lnSpc>
                  <a:spcPct val="100000"/>
                </a:lnSpc>
              </a:pP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71" name="object 86"/>
            <p:cNvSpPr/>
            <p:nvPr/>
          </p:nvSpPr>
          <p:spPr>
            <a:xfrm>
              <a:off x="8228931" y="3734817"/>
              <a:ext cx="320928" cy="205422"/>
            </a:xfrm>
            <a:prstGeom prst="rect">
              <a:avLst/>
            </a:prstGeom>
            <a:blipFill>
              <a:blip r:embed="rId14" cstate="print"/>
              <a:stretch>
                <a:fillRect/>
              </a:stretch>
            </a:blipFill>
          </p:spPr>
          <p:txBody>
            <a:bodyPr wrap="square" lIns="0" tIns="0" rIns="0" bIns="0" rtlCol="0">
              <a:noAutofit/>
            </a:bodyPr>
            <a:lstStyle/>
            <a:p>
              <a:endParaRPr/>
            </a:p>
          </p:txBody>
        </p:sp>
        <p:sp>
          <p:nvSpPr>
            <p:cNvPr id="72" name="object 87"/>
            <p:cNvSpPr/>
            <p:nvPr/>
          </p:nvSpPr>
          <p:spPr>
            <a:xfrm>
              <a:off x="8178131" y="3734817"/>
              <a:ext cx="96012" cy="192481"/>
            </a:xfrm>
            <a:prstGeom prst="rect">
              <a:avLst/>
            </a:prstGeom>
            <a:blipFill>
              <a:blip r:embed="rId15" cstate="print"/>
              <a:stretch>
                <a:fillRect/>
              </a:stretch>
            </a:blipFill>
          </p:spPr>
          <p:txBody>
            <a:bodyPr wrap="square" lIns="0" tIns="0" rIns="0" bIns="0" rtlCol="0">
              <a:noAutofit/>
            </a:bodyPr>
            <a:lstStyle/>
            <a:p>
              <a:endParaRPr/>
            </a:p>
          </p:txBody>
        </p:sp>
        <p:sp>
          <p:nvSpPr>
            <p:cNvPr id="73" name="object 88"/>
            <p:cNvSpPr/>
            <p:nvPr/>
          </p:nvSpPr>
          <p:spPr>
            <a:xfrm>
              <a:off x="8178131" y="3696463"/>
              <a:ext cx="371728" cy="76962"/>
            </a:xfrm>
            <a:prstGeom prst="rect">
              <a:avLst/>
            </a:prstGeom>
            <a:blipFill>
              <a:blip r:embed="rId16" cstate="print"/>
              <a:stretch>
                <a:fillRect/>
              </a:stretch>
            </a:blipFill>
          </p:spPr>
          <p:txBody>
            <a:bodyPr wrap="square" lIns="0" tIns="0" rIns="0" bIns="0" rtlCol="0">
              <a:noAutofit/>
            </a:bodyPr>
            <a:lstStyle/>
            <a:p>
              <a:endParaRPr/>
            </a:p>
          </p:txBody>
        </p:sp>
        <p:sp>
          <p:nvSpPr>
            <p:cNvPr id="74" name="object 89"/>
            <p:cNvSpPr/>
            <p:nvPr/>
          </p:nvSpPr>
          <p:spPr>
            <a:xfrm>
              <a:off x="8273381" y="3717163"/>
              <a:ext cx="179324" cy="35940"/>
            </a:xfrm>
            <a:prstGeom prst="rect">
              <a:avLst/>
            </a:prstGeom>
            <a:blipFill>
              <a:blip r:embed="rId10" cstate="print"/>
              <a:stretch>
                <a:fillRect/>
              </a:stretch>
            </a:blipFill>
          </p:spPr>
          <p:txBody>
            <a:bodyPr wrap="square" lIns="0" tIns="0" rIns="0" bIns="0" rtlCol="0">
              <a:noAutofit/>
            </a:bodyPr>
            <a:lstStyle/>
            <a:p>
              <a:endParaRPr/>
            </a:p>
          </p:txBody>
        </p:sp>
        <p:sp>
          <p:nvSpPr>
            <p:cNvPr id="75" name="object 90"/>
            <p:cNvSpPr/>
            <p:nvPr/>
          </p:nvSpPr>
          <p:spPr>
            <a:xfrm>
              <a:off x="8273381" y="3717163"/>
              <a:ext cx="179324" cy="19558"/>
            </a:xfrm>
            <a:prstGeom prst="rect">
              <a:avLst/>
            </a:prstGeom>
            <a:blipFill>
              <a:blip r:embed="rId17" cstate="print"/>
              <a:stretch>
                <a:fillRect/>
              </a:stretch>
            </a:blipFill>
          </p:spPr>
          <p:txBody>
            <a:bodyPr wrap="square" lIns="0" tIns="0" rIns="0" bIns="0" rtlCol="0">
              <a:noAutofit/>
            </a:bodyPr>
            <a:lstStyle/>
            <a:p>
              <a:endParaRPr/>
            </a:p>
          </p:txBody>
        </p:sp>
        <p:sp>
          <p:nvSpPr>
            <p:cNvPr id="76" name="object 91"/>
            <p:cNvSpPr/>
            <p:nvPr/>
          </p:nvSpPr>
          <p:spPr>
            <a:xfrm>
              <a:off x="7351614" y="3204820"/>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77" name="object 92"/>
            <p:cNvSpPr/>
            <p:nvPr/>
          </p:nvSpPr>
          <p:spPr>
            <a:xfrm>
              <a:off x="7373967" y="3196718"/>
              <a:ext cx="1266444" cy="569976"/>
            </a:xfrm>
            <a:prstGeom prst="rect">
              <a:avLst/>
            </a:prstGeom>
            <a:blipFill>
              <a:blip r:embed="rId18" cstate="print"/>
              <a:stretch>
                <a:fillRect/>
              </a:stretch>
            </a:blipFill>
          </p:spPr>
          <p:txBody>
            <a:bodyPr wrap="square" lIns="0" tIns="0" rIns="0" bIns="0" rtlCol="0">
              <a:noAutofit/>
            </a:bodyPr>
            <a:lstStyle/>
            <a:p>
              <a:endParaRPr/>
            </a:p>
          </p:txBody>
        </p:sp>
        <p:sp>
          <p:nvSpPr>
            <p:cNvPr id="78" name="object 93"/>
            <p:cNvSpPr/>
            <p:nvPr/>
          </p:nvSpPr>
          <p:spPr>
            <a:xfrm>
              <a:off x="7400763" y="3223769"/>
              <a:ext cx="987171" cy="290068"/>
            </a:xfrm>
            <a:custGeom>
              <a:avLst/>
              <a:gdLst/>
              <a:ahLst/>
              <a:cxnLst/>
              <a:rect l="l" t="t" r="r" b="b"/>
              <a:pathLst>
                <a:path w="987171" h="290068">
                  <a:moveTo>
                    <a:pt x="880977" y="151652"/>
                  </a:moveTo>
                  <a:lnTo>
                    <a:pt x="833247" y="175895"/>
                  </a:lnTo>
                  <a:lnTo>
                    <a:pt x="987171" y="290068"/>
                  </a:lnTo>
                  <a:lnTo>
                    <a:pt x="986499" y="177419"/>
                  </a:lnTo>
                  <a:lnTo>
                    <a:pt x="898017" y="177419"/>
                  </a:lnTo>
                  <a:lnTo>
                    <a:pt x="883776" y="153615"/>
                  </a:lnTo>
                  <a:lnTo>
                    <a:pt x="880977" y="151652"/>
                  </a:lnTo>
                  <a:close/>
                </a:path>
                <a:path w="987171" h="290068">
                  <a:moveTo>
                    <a:pt x="506603" y="0"/>
                  </a:moveTo>
                  <a:lnTo>
                    <a:pt x="455803" y="1397"/>
                  </a:lnTo>
                  <a:lnTo>
                    <a:pt x="406273" y="5334"/>
                  </a:lnTo>
                  <a:lnTo>
                    <a:pt x="335280" y="15748"/>
                  </a:lnTo>
                  <a:lnTo>
                    <a:pt x="290575" y="25400"/>
                  </a:lnTo>
                  <a:lnTo>
                    <a:pt x="248158" y="37211"/>
                  </a:lnTo>
                  <a:lnTo>
                    <a:pt x="208280" y="51054"/>
                  </a:lnTo>
                  <a:lnTo>
                    <a:pt x="170942" y="66802"/>
                  </a:lnTo>
                  <a:lnTo>
                    <a:pt x="136525" y="84328"/>
                  </a:lnTo>
                  <a:lnTo>
                    <a:pt x="90932" y="114173"/>
                  </a:lnTo>
                  <a:lnTo>
                    <a:pt x="53227" y="147955"/>
                  </a:lnTo>
                  <a:lnTo>
                    <a:pt x="24257" y="185928"/>
                  </a:lnTo>
                  <a:lnTo>
                    <a:pt x="5842" y="227838"/>
                  </a:lnTo>
                  <a:lnTo>
                    <a:pt x="0" y="272796"/>
                  </a:lnTo>
                  <a:lnTo>
                    <a:pt x="762" y="285115"/>
                  </a:lnTo>
                  <a:lnTo>
                    <a:pt x="57785" y="281559"/>
                  </a:lnTo>
                  <a:lnTo>
                    <a:pt x="57023" y="269240"/>
                  </a:lnTo>
                  <a:lnTo>
                    <a:pt x="57658" y="259969"/>
                  </a:lnTo>
                  <a:lnTo>
                    <a:pt x="69087" y="222758"/>
                  </a:lnTo>
                  <a:lnTo>
                    <a:pt x="96012" y="185928"/>
                  </a:lnTo>
                  <a:lnTo>
                    <a:pt x="126619" y="158877"/>
                  </a:lnTo>
                  <a:lnTo>
                    <a:pt x="165735" y="133604"/>
                  </a:lnTo>
                  <a:lnTo>
                    <a:pt x="212344" y="110871"/>
                  </a:lnTo>
                  <a:lnTo>
                    <a:pt x="265938" y="91567"/>
                  </a:lnTo>
                  <a:lnTo>
                    <a:pt x="305054" y="80645"/>
                  </a:lnTo>
                  <a:lnTo>
                    <a:pt x="346583" y="71755"/>
                  </a:lnTo>
                  <a:lnTo>
                    <a:pt x="390779" y="64643"/>
                  </a:lnTo>
                  <a:lnTo>
                    <a:pt x="436118" y="59944"/>
                  </a:lnTo>
                  <a:lnTo>
                    <a:pt x="483488" y="57531"/>
                  </a:lnTo>
                  <a:lnTo>
                    <a:pt x="507492" y="57150"/>
                  </a:lnTo>
                  <a:lnTo>
                    <a:pt x="824469" y="57150"/>
                  </a:lnTo>
                  <a:lnTo>
                    <a:pt x="822071" y="56134"/>
                  </a:lnTo>
                  <a:lnTo>
                    <a:pt x="783082" y="41656"/>
                  </a:lnTo>
                  <a:lnTo>
                    <a:pt x="741807" y="29210"/>
                  </a:lnTo>
                  <a:lnTo>
                    <a:pt x="675513" y="14478"/>
                  </a:lnTo>
                  <a:lnTo>
                    <a:pt x="629285" y="7366"/>
                  </a:lnTo>
                  <a:lnTo>
                    <a:pt x="581279" y="2667"/>
                  </a:lnTo>
                  <a:lnTo>
                    <a:pt x="531876" y="254"/>
                  </a:lnTo>
                  <a:lnTo>
                    <a:pt x="506603" y="0"/>
                  </a:lnTo>
                  <a:close/>
                </a:path>
                <a:path w="987171" h="290068">
                  <a:moveTo>
                    <a:pt x="883776" y="153615"/>
                  </a:moveTo>
                  <a:lnTo>
                    <a:pt x="898017" y="177419"/>
                  </a:lnTo>
                  <a:lnTo>
                    <a:pt x="931825" y="157099"/>
                  </a:lnTo>
                  <a:lnTo>
                    <a:pt x="888746" y="157099"/>
                  </a:lnTo>
                  <a:lnTo>
                    <a:pt x="883776" y="153615"/>
                  </a:lnTo>
                  <a:close/>
                </a:path>
                <a:path w="987171" h="290068">
                  <a:moveTo>
                    <a:pt x="986028" y="98298"/>
                  </a:moveTo>
                  <a:lnTo>
                    <a:pt x="933340" y="125057"/>
                  </a:lnTo>
                  <a:lnTo>
                    <a:pt x="947038" y="147955"/>
                  </a:lnTo>
                  <a:lnTo>
                    <a:pt x="898017" y="177419"/>
                  </a:lnTo>
                  <a:lnTo>
                    <a:pt x="986499" y="177419"/>
                  </a:lnTo>
                  <a:lnTo>
                    <a:pt x="986028" y="98298"/>
                  </a:lnTo>
                  <a:close/>
                </a:path>
                <a:path w="987171" h="290068">
                  <a:moveTo>
                    <a:pt x="882824" y="150714"/>
                  </a:moveTo>
                  <a:lnTo>
                    <a:pt x="882223" y="151019"/>
                  </a:lnTo>
                  <a:lnTo>
                    <a:pt x="883776" y="153615"/>
                  </a:lnTo>
                  <a:lnTo>
                    <a:pt x="888746" y="157099"/>
                  </a:lnTo>
                  <a:lnTo>
                    <a:pt x="882824" y="150714"/>
                  </a:lnTo>
                  <a:close/>
                </a:path>
                <a:path w="987171" h="290068">
                  <a:moveTo>
                    <a:pt x="933340" y="125057"/>
                  </a:moveTo>
                  <a:lnTo>
                    <a:pt x="882824" y="150714"/>
                  </a:lnTo>
                  <a:lnTo>
                    <a:pt x="888746" y="157099"/>
                  </a:lnTo>
                  <a:lnTo>
                    <a:pt x="931825" y="157099"/>
                  </a:lnTo>
                  <a:lnTo>
                    <a:pt x="947038" y="147955"/>
                  </a:lnTo>
                  <a:lnTo>
                    <a:pt x="933340" y="125057"/>
                  </a:lnTo>
                  <a:close/>
                </a:path>
                <a:path w="987171" h="290068">
                  <a:moveTo>
                    <a:pt x="882223" y="151019"/>
                  </a:moveTo>
                  <a:lnTo>
                    <a:pt x="880977" y="151652"/>
                  </a:lnTo>
                  <a:lnTo>
                    <a:pt x="883776" y="153615"/>
                  </a:lnTo>
                  <a:lnTo>
                    <a:pt x="882223" y="151019"/>
                  </a:lnTo>
                  <a:close/>
                </a:path>
                <a:path w="987171" h="290068">
                  <a:moveTo>
                    <a:pt x="824469" y="57150"/>
                  </a:moveTo>
                  <a:lnTo>
                    <a:pt x="507492" y="57150"/>
                  </a:lnTo>
                  <a:lnTo>
                    <a:pt x="531241" y="57404"/>
                  </a:lnTo>
                  <a:lnTo>
                    <a:pt x="554736" y="58293"/>
                  </a:lnTo>
                  <a:lnTo>
                    <a:pt x="600583" y="61722"/>
                  </a:lnTo>
                  <a:lnTo>
                    <a:pt x="666750" y="70993"/>
                  </a:lnTo>
                  <a:lnTo>
                    <a:pt x="708279" y="79756"/>
                  </a:lnTo>
                  <a:lnTo>
                    <a:pt x="747141" y="90170"/>
                  </a:lnTo>
                  <a:lnTo>
                    <a:pt x="783971" y="102489"/>
                  </a:lnTo>
                  <a:lnTo>
                    <a:pt x="833755" y="123952"/>
                  </a:lnTo>
                  <a:lnTo>
                    <a:pt x="876427" y="148463"/>
                  </a:lnTo>
                  <a:lnTo>
                    <a:pt x="880977" y="151652"/>
                  </a:lnTo>
                  <a:lnTo>
                    <a:pt x="882223" y="151019"/>
                  </a:lnTo>
                  <a:lnTo>
                    <a:pt x="880618" y="148336"/>
                  </a:lnTo>
                  <a:lnTo>
                    <a:pt x="887508" y="148336"/>
                  </a:lnTo>
                  <a:lnTo>
                    <a:pt x="933340" y="125057"/>
                  </a:lnTo>
                  <a:lnTo>
                    <a:pt x="891286" y="90297"/>
                  </a:lnTo>
                  <a:lnTo>
                    <a:pt x="840359" y="63881"/>
                  </a:lnTo>
                  <a:lnTo>
                    <a:pt x="824469" y="57150"/>
                  </a:lnTo>
                  <a:close/>
                </a:path>
                <a:path w="987171" h="290068">
                  <a:moveTo>
                    <a:pt x="880618" y="148336"/>
                  </a:moveTo>
                  <a:lnTo>
                    <a:pt x="882223" y="151019"/>
                  </a:lnTo>
                  <a:lnTo>
                    <a:pt x="882824" y="150714"/>
                  </a:lnTo>
                  <a:lnTo>
                    <a:pt x="880618" y="148336"/>
                  </a:lnTo>
                  <a:close/>
                </a:path>
                <a:path w="987171" h="290068">
                  <a:moveTo>
                    <a:pt x="887508" y="148336"/>
                  </a:moveTo>
                  <a:lnTo>
                    <a:pt x="880618" y="148336"/>
                  </a:lnTo>
                  <a:lnTo>
                    <a:pt x="882824" y="150714"/>
                  </a:lnTo>
                  <a:lnTo>
                    <a:pt x="887508" y="148336"/>
                  </a:lnTo>
                  <a:close/>
                </a:path>
              </a:pathLst>
            </a:custGeom>
            <a:solidFill>
              <a:srgbClr val="EFAB00"/>
            </a:solidFill>
          </p:spPr>
          <p:txBody>
            <a:bodyPr wrap="square" lIns="0" tIns="0" rIns="0" bIns="0" rtlCol="0">
              <a:noAutofit/>
            </a:bodyPr>
            <a:lstStyle/>
            <a:p>
              <a:endParaRPr/>
            </a:p>
          </p:txBody>
        </p:sp>
        <p:sp>
          <p:nvSpPr>
            <p:cNvPr id="79" name="object 94"/>
            <p:cNvSpPr/>
            <p:nvPr/>
          </p:nvSpPr>
          <p:spPr>
            <a:xfrm>
              <a:off x="10197939" y="2821051"/>
              <a:ext cx="1655699" cy="1308036"/>
            </a:xfrm>
            <a:custGeom>
              <a:avLst/>
              <a:gdLst/>
              <a:ahLst/>
              <a:cxnLst/>
              <a:rect l="l" t="t" r="r" b="b"/>
              <a:pathLst>
                <a:path w="1655699" h="1308036">
                  <a:moveTo>
                    <a:pt x="1437639" y="0"/>
                  </a:moveTo>
                  <a:lnTo>
                    <a:pt x="217931" y="0"/>
                  </a:lnTo>
                  <a:lnTo>
                    <a:pt x="200053" y="722"/>
                  </a:lnTo>
                  <a:lnTo>
                    <a:pt x="149035" y="11106"/>
                  </a:lnTo>
                  <a:lnTo>
                    <a:pt x="103118" y="32642"/>
                  </a:lnTo>
                  <a:lnTo>
                    <a:pt x="63817" y="63817"/>
                  </a:lnTo>
                  <a:lnTo>
                    <a:pt x="32642" y="103118"/>
                  </a:lnTo>
                  <a:lnTo>
                    <a:pt x="11106" y="149035"/>
                  </a:lnTo>
                  <a:lnTo>
                    <a:pt x="722" y="200053"/>
                  </a:lnTo>
                  <a:lnTo>
                    <a:pt x="0" y="217931"/>
                  </a:lnTo>
                  <a:lnTo>
                    <a:pt x="0" y="1090040"/>
                  </a:lnTo>
                  <a:lnTo>
                    <a:pt x="6331" y="1142423"/>
                  </a:lnTo>
                  <a:lnTo>
                    <a:pt x="24318" y="1190217"/>
                  </a:lnTo>
                  <a:lnTo>
                    <a:pt x="52448" y="1231905"/>
                  </a:lnTo>
                  <a:lnTo>
                    <a:pt x="89208" y="1265972"/>
                  </a:lnTo>
                  <a:lnTo>
                    <a:pt x="133088" y="1290903"/>
                  </a:lnTo>
                  <a:lnTo>
                    <a:pt x="182573" y="1305182"/>
                  </a:lnTo>
                  <a:lnTo>
                    <a:pt x="217931" y="1308036"/>
                  </a:lnTo>
                  <a:lnTo>
                    <a:pt x="1437639" y="1308036"/>
                  </a:lnTo>
                  <a:lnTo>
                    <a:pt x="1490030" y="1301700"/>
                  </a:lnTo>
                  <a:lnTo>
                    <a:pt x="1537835" y="1283701"/>
                  </a:lnTo>
                  <a:lnTo>
                    <a:pt x="1579536" y="1255556"/>
                  </a:lnTo>
                  <a:lnTo>
                    <a:pt x="1613616" y="1218781"/>
                  </a:lnTo>
                  <a:lnTo>
                    <a:pt x="1638557" y="1174889"/>
                  </a:lnTo>
                  <a:lnTo>
                    <a:pt x="1652844" y="1125398"/>
                  </a:lnTo>
                  <a:lnTo>
                    <a:pt x="1655699" y="1090040"/>
                  </a:lnTo>
                  <a:lnTo>
                    <a:pt x="1655699" y="217931"/>
                  </a:lnTo>
                  <a:lnTo>
                    <a:pt x="1649359" y="165548"/>
                  </a:lnTo>
                  <a:lnTo>
                    <a:pt x="1631353" y="117764"/>
                  </a:lnTo>
                  <a:lnTo>
                    <a:pt x="1603196" y="76089"/>
                  </a:lnTo>
                  <a:lnTo>
                    <a:pt x="1566407" y="42038"/>
                  </a:lnTo>
                  <a:lnTo>
                    <a:pt x="1522503" y="17121"/>
                  </a:lnTo>
                  <a:lnTo>
                    <a:pt x="1473001" y="2851"/>
                  </a:lnTo>
                  <a:lnTo>
                    <a:pt x="1437639" y="0"/>
                  </a:lnTo>
                  <a:close/>
                </a:path>
              </a:pathLst>
            </a:custGeom>
            <a:solidFill>
              <a:srgbClr val="FFDF92"/>
            </a:solidFill>
          </p:spPr>
          <p:txBody>
            <a:bodyPr wrap="square" lIns="0" tIns="0" rIns="0" bIns="0" rtlCol="0">
              <a:noAutofit/>
            </a:bodyPr>
            <a:lstStyle/>
            <a:p>
              <a:endParaRPr/>
            </a:p>
          </p:txBody>
        </p:sp>
        <p:sp>
          <p:nvSpPr>
            <p:cNvPr id="80" name="object 95"/>
            <p:cNvSpPr/>
            <p:nvPr/>
          </p:nvSpPr>
          <p:spPr>
            <a:xfrm>
              <a:off x="10197939" y="2821051"/>
              <a:ext cx="1655699" cy="1308036"/>
            </a:xfrm>
            <a:custGeom>
              <a:avLst/>
              <a:gdLst/>
              <a:ahLst/>
              <a:cxnLst/>
              <a:rect l="l" t="t" r="r" b="b"/>
              <a:pathLst>
                <a:path w="1655699" h="1308036">
                  <a:moveTo>
                    <a:pt x="0" y="217931"/>
                  </a:moveTo>
                  <a:lnTo>
                    <a:pt x="6331" y="165548"/>
                  </a:lnTo>
                  <a:lnTo>
                    <a:pt x="24318" y="117764"/>
                  </a:lnTo>
                  <a:lnTo>
                    <a:pt x="52448" y="76089"/>
                  </a:lnTo>
                  <a:lnTo>
                    <a:pt x="89208" y="42038"/>
                  </a:lnTo>
                  <a:lnTo>
                    <a:pt x="133088" y="17121"/>
                  </a:lnTo>
                  <a:lnTo>
                    <a:pt x="182573" y="2851"/>
                  </a:lnTo>
                  <a:lnTo>
                    <a:pt x="217931" y="0"/>
                  </a:lnTo>
                  <a:lnTo>
                    <a:pt x="1437639" y="0"/>
                  </a:lnTo>
                  <a:lnTo>
                    <a:pt x="1490030" y="6331"/>
                  </a:lnTo>
                  <a:lnTo>
                    <a:pt x="1537835" y="24318"/>
                  </a:lnTo>
                  <a:lnTo>
                    <a:pt x="1579536" y="52448"/>
                  </a:lnTo>
                  <a:lnTo>
                    <a:pt x="1613616" y="89208"/>
                  </a:lnTo>
                  <a:lnTo>
                    <a:pt x="1638557" y="133088"/>
                  </a:lnTo>
                  <a:lnTo>
                    <a:pt x="1652844" y="182573"/>
                  </a:lnTo>
                  <a:lnTo>
                    <a:pt x="1655699" y="217931"/>
                  </a:lnTo>
                  <a:lnTo>
                    <a:pt x="1655699" y="1090040"/>
                  </a:lnTo>
                  <a:lnTo>
                    <a:pt x="1649359" y="1142423"/>
                  </a:lnTo>
                  <a:lnTo>
                    <a:pt x="1631353" y="1190217"/>
                  </a:lnTo>
                  <a:lnTo>
                    <a:pt x="1603196" y="1231905"/>
                  </a:lnTo>
                  <a:lnTo>
                    <a:pt x="1566407" y="1265972"/>
                  </a:lnTo>
                  <a:lnTo>
                    <a:pt x="1522503" y="1290903"/>
                  </a:lnTo>
                  <a:lnTo>
                    <a:pt x="1473001" y="1305182"/>
                  </a:lnTo>
                  <a:lnTo>
                    <a:pt x="1437639" y="1308036"/>
                  </a:lnTo>
                  <a:lnTo>
                    <a:pt x="217931" y="1308036"/>
                  </a:lnTo>
                  <a:lnTo>
                    <a:pt x="165548" y="1301700"/>
                  </a:lnTo>
                  <a:lnTo>
                    <a:pt x="117764" y="1283701"/>
                  </a:lnTo>
                  <a:lnTo>
                    <a:pt x="76089" y="1255556"/>
                  </a:lnTo>
                  <a:lnTo>
                    <a:pt x="42038" y="1218781"/>
                  </a:lnTo>
                  <a:lnTo>
                    <a:pt x="17121" y="1174889"/>
                  </a:lnTo>
                  <a:lnTo>
                    <a:pt x="2851" y="1125398"/>
                  </a:lnTo>
                  <a:lnTo>
                    <a:pt x="0" y="1090040"/>
                  </a:lnTo>
                  <a:lnTo>
                    <a:pt x="0" y="217931"/>
                  </a:lnTo>
                  <a:close/>
                </a:path>
              </a:pathLst>
            </a:custGeom>
            <a:ln w="6350">
              <a:solidFill>
                <a:srgbClr val="B48000"/>
              </a:solidFill>
            </a:ln>
          </p:spPr>
          <p:txBody>
            <a:bodyPr wrap="square" lIns="0" tIns="0" rIns="0" bIns="0" rtlCol="0">
              <a:noAutofit/>
            </a:bodyPr>
            <a:lstStyle/>
            <a:p>
              <a:endParaRPr/>
            </a:p>
          </p:txBody>
        </p:sp>
        <p:sp>
          <p:nvSpPr>
            <p:cNvPr id="81" name="object 96"/>
            <p:cNvSpPr/>
            <p:nvPr/>
          </p:nvSpPr>
          <p:spPr>
            <a:xfrm>
              <a:off x="10202638" y="2647950"/>
              <a:ext cx="404355" cy="407416"/>
            </a:xfrm>
            <a:prstGeom prst="rect">
              <a:avLst/>
            </a:prstGeom>
            <a:blipFill>
              <a:blip r:embed="rId4" cstate="print"/>
              <a:stretch>
                <a:fillRect/>
              </a:stretch>
            </a:blipFill>
          </p:spPr>
          <p:txBody>
            <a:bodyPr wrap="square" lIns="0" tIns="0" rIns="0" bIns="0" rtlCol="0">
              <a:noAutofit/>
            </a:bodyPr>
            <a:lstStyle/>
            <a:p>
              <a:endParaRPr/>
            </a:p>
          </p:txBody>
        </p:sp>
        <p:sp>
          <p:nvSpPr>
            <p:cNvPr id="82" name="object 97"/>
            <p:cNvSpPr txBox="1"/>
            <p:nvPr/>
          </p:nvSpPr>
          <p:spPr>
            <a:xfrm>
              <a:off x="10248357" y="3055620"/>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2</a:t>
              </a:r>
              <a:endParaRPr sz="1200">
                <a:latin typeface="微软雅黑"/>
                <a:cs typeface="微软雅黑"/>
              </a:endParaRPr>
            </a:p>
          </p:txBody>
        </p:sp>
        <p:sp>
          <p:nvSpPr>
            <p:cNvPr id="83" name="object 98"/>
            <p:cNvSpPr/>
            <p:nvPr/>
          </p:nvSpPr>
          <p:spPr>
            <a:xfrm>
              <a:off x="11196540" y="3724402"/>
              <a:ext cx="321563" cy="204355"/>
            </a:xfrm>
            <a:prstGeom prst="rect">
              <a:avLst/>
            </a:prstGeom>
            <a:blipFill>
              <a:blip r:embed="rId19" cstate="print"/>
              <a:stretch>
                <a:fillRect/>
              </a:stretch>
            </a:blipFill>
          </p:spPr>
          <p:txBody>
            <a:bodyPr wrap="square" lIns="0" tIns="0" rIns="0" bIns="0" rtlCol="0">
              <a:noAutofit/>
            </a:bodyPr>
            <a:lstStyle/>
            <a:p>
              <a:endParaRPr/>
            </a:p>
          </p:txBody>
        </p:sp>
        <p:sp>
          <p:nvSpPr>
            <p:cNvPr id="84" name="object 99"/>
            <p:cNvSpPr/>
            <p:nvPr/>
          </p:nvSpPr>
          <p:spPr>
            <a:xfrm>
              <a:off x="11145613" y="3724402"/>
              <a:ext cx="96265" cy="191515"/>
            </a:xfrm>
            <a:prstGeom prst="rect">
              <a:avLst/>
            </a:prstGeom>
            <a:blipFill>
              <a:blip r:embed="rId20" cstate="print"/>
              <a:stretch>
                <a:fillRect/>
              </a:stretch>
            </a:blipFill>
          </p:spPr>
          <p:txBody>
            <a:bodyPr wrap="square" lIns="0" tIns="0" rIns="0" bIns="0" rtlCol="0">
              <a:noAutofit/>
            </a:bodyPr>
            <a:lstStyle/>
            <a:p>
              <a:endParaRPr/>
            </a:p>
          </p:txBody>
        </p:sp>
        <p:sp>
          <p:nvSpPr>
            <p:cNvPr id="85" name="object 100"/>
            <p:cNvSpPr/>
            <p:nvPr/>
          </p:nvSpPr>
          <p:spPr>
            <a:xfrm>
              <a:off x="11145613" y="3686175"/>
              <a:ext cx="372490" cy="76453"/>
            </a:xfrm>
            <a:prstGeom prst="rect">
              <a:avLst/>
            </a:prstGeom>
            <a:blipFill>
              <a:blip r:embed="rId21" cstate="print"/>
              <a:stretch>
                <a:fillRect/>
              </a:stretch>
            </a:blipFill>
          </p:spPr>
          <p:txBody>
            <a:bodyPr wrap="square" lIns="0" tIns="0" rIns="0" bIns="0" rtlCol="0">
              <a:noAutofit/>
            </a:bodyPr>
            <a:lstStyle/>
            <a:p>
              <a:endParaRPr/>
            </a:p>
          </p:txBody>
        </p:sp>
        <p:sp>
          <p:nvSpPr>
            <p:cNvPr id="86" name="object 101"/>
            <p:cNvSpPr/>
            <p:nvPr/>
          </p:nvSpPr>
          <p:spPr>
            <a:xfrm>
              <a:off x="11241116" y="3706750"/>
              <a:ext cx="179704" cy="35813"/>
            </a:xfrm>
            <a:prstGeom prst="rect">
              <a:avLst/>
            </a:prstGeom>
            <a:blipFill>
              <a:blip r:embed="rId22" cstate="print"/>
              <a:stretch>
                <a:fillRect/>
              </a:stretch>
            </a:blipFill>
          </p:spPr>
          <p:txBody>
            <a:bodyPr wrap="square" lIns="0" tIns="0" rIns="0" bIns="0" rtlCol="0">
              <a:noAutofit/>
            </a:bodyPr>
            <a:lstStyle/>
            <a:p>
              <a:endParaRPr/>
            </a:p>
          </p:txBody>
        </p:sp>
        <p:sp>
          <p:nvSpPr>
            <p:cNvPr id="87" name="object 102"/>
            <p:cNvSpPr/>
            <p:nvPr/>
          </p:nvSpPr>
          <p:spPr>
            <a:xfrm>
              <a:off x="11241116" y="3706750"/>
              <a:ext cx="179704" cy="19431"/>
            </a:xfrm>
            <a:prstGeom prst="rect">
              <a:avLst/>
            </a:prstGeom>
            <a:blipFill>
              <a:blip r:embed="rId23" cstate="print"/>
              <a:stretch>
                <a:fillRect/>
              </a:stretch>
            </a:blipFill>
          </p:spPr>
          <p:txBody>
            <a:bodyPr wrap="square" lIns="0" tIns="0" rIns="0" bIns="0" rtlCol="0">
              <a:noAutofit/>
            </a:bodyPr>
            <a:lstStyle/>
            <a:p>
              <a:endParaRPr/>
            </a:p>
          </p:txBody>
        </p:sp>
        <p:sp>
          <p:nvSpPr>
            <p:cNvPr id="88" name="object 103"/>
            <p:cNvSpPr/>
            <p:nvPr/>
          </p:nvSpPr>
          <p:spPr>
            <a:xfrm>
              <a:off x="10842590" y="2968118"/>
              <a:ext cx="914400" cy="1077468"/>
            </a:xfrm>
            <a:prstGeom prst="rect">
              <a:avLst/>
            </a:prstGeom>
            <a:blipFill>
              <a:blip r:embed="rId24" cstate="print"/>
              <a:stretch>
                <a:fillRect/>
              </a:stretch>
            </a:blipFill>
          </p:spPr>
          <p:txBody>
            <a:bodyPr wrap="square" lIns="0" tIns="0" rIns="0" bIns="0" rtlCol="0">
              <a:noAutofit/>
            </a:bodyPr>
            <a:lstStyle/>
            <a:p>
              <a:endParaRPr/>
            </a:p>
          </p:txBody>
        </p:sp>
        <p:sp>
          <p:nvSpPr>
            <p:cNvPr id="89" name="object 104"/>
            <p:cNvSpPr/>
            <p:nvPr/>
          </p:nvSpPr>
          <p:spPr>
            <a:xfrm>
              <a:off x="10883739" y="29908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90" name="object 105"/>
            <p:cNvSpPr/>
            <p:nvPr/>
          </p:nvSpPr>
          <p:spPr>
            <a:xfrm>
              <a:off x="10883739" y="29908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91" name="object 106"/>
            <p:cNvSpPr/>
            <p:nvPr/>
          </p:nvSpPr>
          <p:spPr>
            <a:xfrm>
              <a:off x="11399613" y="3564001"/>
              <a:ext cx="0" cy="176148"/>
            </a:xfrm>
            <a:custGeom>
              <a:avLst/>
              <a:gdLst/>
              <a:ahLst/>
              <a:cxnLst/>
              <a:rect l="l" t="t" r="r" b="b"/>
              <a:pathLst>
                <a:path h="176149">
                  <a:moveTo>
                    <a:pt x="0" y="0"/>
                  </a:moveTo>
                  <a:lnTo>
                    <a:pt x="0" y="176148"/>
                  </a:lnTo>
                </a:path>
              </a:pathLst>
            </a:custGeom>
            <a:ln w="6350">
              <a:solidFill>
                <a:srgbClr val="000000"/>
              </a:solidFill>
            </a:ln>
          </p:spPr>
          <p:txBody>
            <a:bodyPr wrap="square" lIns="0" tIns="0" rIns="0" bIns="0" rtlCol="0">
              <a:noAutofit/>
            </a:bodyPr>
            <a:lstStyle/>
            <a:p>
              <a:endParaRPr/>
            </a:p>
          </p:txBody>
        </p:sp>
        <p:sp>
          <p:nvSpPr>
            <p:cNvPr id="92" name="object 107"/>
            <p:cNvSpPr/>
            <p:nvPr/>
          </p:nvSpPr>
          <p:spPr>
            <a:xfrm>
              <a:off x="11306014" y="3209925"/>
              <a:ext cx="190500" cy="349250"/>
            </a:xfrm>
            <a:prstGeom prst="rect">
              <a:avLst/>
            </a:prstGeom>
            <a:blipFill>
              <a:blip r:embed="rId25" cstate="print"/>
              <a:stretch>
                <a:fillRect/>
              </a:stretch>
            </a:blipFill>
          </p:spPr>
          <p:txBody>
            <a:bodyPr wrap="square" lIns="0" tIns="0" rIns="0" bIns="0" rtlCol="0">
              <a:noAutofit/>
            </a:bodyPr>
            <a:lstStyle/>
            <a:p>
              <a:endParaRPr/>
            </a:p>
          </p:txBody>
        </p:sp>
        <p:sp>
          <p:nvSpPr>
            <p:cNvPr id="93" name="object 108"/>
            <p:cNvSpPr/>
            <p:nvPr/>
          </p:nvSpPr>
          <p:spPr>
            <a:xfrm>
              <a:off x="10910663" y="3052763"/>
              <a:ext cx="279400" cy="300037"/>
            </a:xfrm>
            <a:prstGeom prst="rect">
              <a:avLst/>
            </a:prstGeom>
            <a:blipFill>
              <a:blip r:embed="rId6" cstate="print"/>
              <a:stretch>
                <a:fillRect/>
              </a:stretch>
            </a:blipFill>
          </p:spPr>
          <p:txBody>
            <a:bodyPr wrap="square" lIns="0" tIns="0" rIns="0" bIns="0" rtlCol="0">
              <a:noAutofit/>
            </a:bodyPr>
            <a:lstStyle/>
            <a:p>
              <a:endParaRPr/>
            </a:p>
          </p:txBody>
        </p:sp>
        <p:sp>
          <p:nvSpPr>
            <p:cNvPr id="94" name="object 109"/>
            <p:cNvSpPr txBox="1"/>
            <p:nvPr/>
          </p:nvSpPr>
          <p:spPr>
            <a:xfrm>
              <a:off x="10942031" y="3124963"/>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95" name="object 110"/>
            <p:cNvSpPr/>
            <p:nvPr/>
          </p:nvSpPr>
          <p:spPr>
            <a:xfrm>
              <a:off x="11248864" y="3743706"/>
              <a:ext cx="321690" cy="205676"/>
            </a:xfrm>
            <a:prstGeom prst="rect">
              <a:avLst/>
            </a:prstGeom>
            <a:blipFill>
              <a:blip r:embed="rId26" cstate="print"/>
              <a:stretch>
                <a:fillRect/>
              </a:stretch>
            </a:blipFill>
          </p:spPr>
          <p:txBody>
            <a:bodyPr wrap="square" lIns="0" tIns="0" rIns="0" bIns="0" rtlCol="0">
              <a:noAutofit/>
            </a:bodyPr>
            <a:lstStyle/>
            <a:p>
              <a:endParaRPr/>
            </a:p>
          </p:txBody>
        </p:sp>
        <p:sp>
          <p:nvSpPr>
            <p:cNvPr id="96" name="object 111"/>
            <p:cNvSpPr/>
            <p:nvPr/>
          </p:nvSpPr>
          <p:spPr>
            <a:xfrm>
              <a:off x="11198064" y="3743706"/>
              <a:ext cx="96265" cy="192722"/>
            </a:xfrm>
            <a:prstGeom prst="rect">
              <a:avLst/>
            </a:prstGeom>
            <a:blipFill>
              <a:blip r:embed="rId27" cstate="print"/>
              <a:stretch>
                <a:fillRect/>
              </a:stretch>
            </a:blipFill>
          </p:spPr>
          <p:txBody>
            <a:bodyPr wrap="square" lIns="0" tIns="0" rIns="0" bIns="0" rtlCol="0">
              <a:noAutofit/>
            </a:bodyPr>
            <a:lstStyle/>
            <a:p>
              <a:endParaRPr/>
            </a:p>
          </p:txBody>
        </p:sp>
        <p:sp>
          <p:nvSpPr>
            <p:cNvPr id="97" name="object 112"/>
            <p:cNvSpPr/>
            <p:nvPr/>
          </p:nvSpPr>
          <p:spPr>
            <a:xfrm>
              <a:off x="11198064" y="3705225"/>
              <a:ext cx="372490" cy="76962"/>
            </a:xfrm>
            <a:prstGeom prst="rect">
              <a:avLst/>
            </a:prstGeom>
            <a:blipFill>
              <a:blip r:embed="rId28" cstate="print"/>
              <a:stretch>
                <a:fillRect/>
              </a:stretch>
            </a:blipFill>
          </p:spPr>
          <p:txBody>
            <a:bodyPr wrap="square" lIns="0" tIns="0" rIns="0" bIns="0" rtlCol="0">
              <a:noAutofit/>
            </a:bodyPr>
            <a:lstStyle/>
            <a:p>
              <a:endParaRPr/>
            </a:p>
          </p:txBody>
        </p:sp>
        <p:sp>
          <p:nvSpPr>
            <p:cNvPr id="98" name="object 113"/>
            <p:cNvSpPr/>
            <p:nvPr/>
          </p:nvSpPr>
          <p:spPr>
            <a:xfrm>
              <a:off x="11293440" y="3725926"/>
              <a:ext cx="179704" cy="35941"/>
            </a:xfrm>
            <a:prstGeom prst="rect">
              <a:avLst/>
            </a:prstGeom>
            <a:blipFill>
              <a:blip r:embed="rId29" cstate="print"/>
              <a:stretch>
                <a:fillRect/>
              </a:stretch>
            </a:blipFill>
          </p:spPr>
          <p:txBody>
            <a:bodyPr wrap="square" lIns="0" tIns="0" rIns="0" bIns="0" rtlCol="0">
              <a:noAutofit/>
            </a:bodyPr>
            <a:lstStyle/>
            <a:p>
              <a:endParaRPr/>
            </a:p>
          </p:txBody>
        </p:sp>
        <p:sp>
          <p:nvSpPr>
            <p:cNvPr id="99" name="object 114"/>
            <p:cNvSpPr/>
            <p:nvPr/>
          </p:nvSpPr>
          <p:spPr>
            <a:xfrm>
              <a:off x="11293440" y="3725926"/>
              <a:ext cx="179704" cy="19558"/>
            </a:xfrm>
            <a:prstGeom prst="rect">
              <a:avLst/>
            </a:prstGeom>
            <a:blipFill>
              <a:blip r:embed="rId30" cstate="print"/>
              <a:stretch>
                <a:fillRect/>
              </a:stretch>
            </a:blipFill>
          </p:spPr>
          <p:txBody>
            <a:bodyPr wrap="square" lIns="0" tIns="0" rIns="0" bIns="0" rtlCol="0">
              <a:noAutofit/>
            </a:bodyPr>
            <a:lstStyle/>
            <a:p>
              <a:endParaRPr/>
            </a:p>
          </p:txBody>
        </p:sp>
        <p:sp>
          <p:nvSpPr>
            <p:cNvPr id="100" name="object 115"/>
            <p:cNvSpPr txBox="1"/>
            <p:nvPr/>
          </p:nvSpPr>
          <p:spPr>
            <a:xfrm>
              <a:off x="9275411" y="3366262"/>
              <a:ext cx="813435" cy="378460"/>
            </a:xfrm>
            <a:prstGeom prst="rect">
              <a:avLst/>
            </a:prstGeom>
          </p:spPr>
          <p:txBody>
            <a:bodyPr vert="horz" wrap="square" lIns="0" tIns="0" rIns="0" bIns="0" rtlCol="0">
              <a:noAutofit/>
            </a:bodyPr>
            <a:lstStyle/>
            <a:p>
              <a:pPr marL="102235" marR="12700" indent="-90170">
                <a:lnSpc>
                  <a:spcPct val="100000"/>
                </a:lnSpc>
              </a:pPr>
              <a:r>
                <a:rPr lang="zh-CN" altLang="en-US" sz="1200" b="1" spc="0" dirty="0">
                  <a:latin typeface="微软雅黑"/>
                  <a:cs typeface="微软雅黑"/>
                </a:rPr>
                <a:t>异步复制</a:t>
              </a:r>
              <a:endParaRPr sz="1200" dirty="0">
                <a:latin typeface="微软雅黑"/>
                <a:cs typeface="微软雅黑"/>
              </a:endParaRPr>
            </a:p>
          </p:txBody>
        </p:sp>
        <p:sp>
          <p:nvSpPr>
            <p:cNvPr id="101" name="object 116"/>
            <p:cNvSpPr/>
            <p:nvPr/>
          </p:nvSpPr>
          <p:spPr>
            <a:xfrm>
              <a:off x="8349326" y="3164713"/>
              <a:ext cx="3272028" cy="629412"/>
            </a:xfrm>
            <a:prstGeom prst="rect">
              <a:avLst/>
            </a:prstGeom>
            <a:blipFill>
              <a:blip r:embed="rId31" cstate="print"/>
              <a:stretch>
                <a:fillRect/>
              </a:stretch>
            </a:blipFill>
          </p:spPr>
          <p:txBody>
            <a:bodyPr wrap="square" lIns="0" tIns="0" rIns="0" bIns="0" rtlCol="0">
              <a:noAutofit/>
            </a:bodyPr>
            <a:lstStyle/>
            <a:p>
              <a:endParaRPr/>
            </a:p>
          </p:txBody>
        </p:sp>
        <p:sp>
          <p:nvSpPr>
            <p:cNvPr id="102" name="object 117"/>
            <p:cNvSpPr/>
            <p:nvPr/>
          </p:nvSpPr>
          <p:spPr>
            <a:xfrm>
              <a:off x="8375362" y="3190875"/>
              <a:ext cx="3005709" cy="350392"/>
            </a:xfrm>
            <a:custGeom>
              <a:avLst/>
              <a:gdLst/>
              <a:ahLst/>
              <a:cxnLst/>
              <a:rect l="l" t="t" r="r" b="b"/>
              <a:pathLst>
                <a:path w="3005709" h="350392">
                  <a:moveTo>
                    <a:pt x="2889494" y="208083"/>
                  </a:moveTo>
                  <a:lnTo>
                    <a:pt x="2847720" y="225678"/>
                  </a:lnTo>
                  <a:lnTo>
                    <a:pt x="2993263" y="350392"/>
                  </a:lnTo>
                  <a:lnTo>
                    <a:pt x="3000642" y="236981"/>
                  </a:lnTo>
                  <a:lnTo>
                    <a:pt x="2915792" y="236981"/>
                  </a:lnTo>
                  <a:lnTo>
                    <a:pt x="2893042" y="209430"/>
                  </a:lnTo>
                  <a:lnTo>
                    <a:pt x="2889494" y="208083"/>
                  </a:lnTo>
                  <a:close/>
                </a:path>
                <a:path w="3005709" h="350392">
                  <a:moveTo>
                    <a:pt x="1599184" y="0"/>
                  </a:moveTo>
                  <a:lnTo>
                    <a:pt x="1447800" y="253"/>
                  </a:lnTo>
                  <a:lnTo>
                    <a:pt x="1294130" y="2666"/>
                  </a:lnTo>
                  <a:lnTo>
                    <a:pt x="1217803" y="5079"/>
                  </a:lnTo>
                  <a:lnTo>
                    <a:pt x="1070102" y="11937"/>
                  </a:lnTo>
                  <a:lnTo>
                    <a:pt x="929259" y="21208"/>
                  </a:lnTo>
                  <a:lnTo>
                    <a:pt x="861695" y="26669"/>
                  </a:lnTo>
                  <a:lnTo>
                    <a:pt x="732663" y="39242"/>
                  </a:lnTo>
                  <a:lnTo>
                    <a:pt x="641604" y="50037"/>
                  </a:lnTo>
                  <a:lnTo>
                    <a:pt x="555498" y="61848"/>
                  </a:lnTo>
                  <a:lnTo>
                    <a:pt x="500888" y="70357"/>
                  </a:lnTo>
                  <a:lnTo>
                    <a:pt x="448945" y="79247"/>
                  </a:lnTo>
                  <a:lnTo>
                    <a:pt x="399414" y="88518"/>
                  </a:lnTo>
                  <a:lnTo>
                    <a:pt x="329819" y="103250"/>
                  </a:lnTo>
                  <a:lnTo>
                    <a:pt x="266446" y="118871"/>
                  </a:lnTo>
                  <a:lnTo>
                    <a:pt x="227584" y="129793"/>
                  </a:lnTo>
                  <a:lnTo>
                    <a:pt x="174625" y="146811"/>
                  </a:lnTo>
                  <a:lnTo>
                    <a:pt x="128270" y="164718"/>
                  </a:lnTo>
                  <a:lnTo>
                    <a:pt x="88264" y="183641"/>
                  </a:lnTo>
                  <a:lnTo>
                    <a:pt x="54863" y="203961"/>
                  </a:lnTo>
                  <a:lnTo>
                    <a:pt x="20827" y="234949"/>
                  </a:lnTo>
                  <a:lnTo>
                    <a:pt x="1777" y="272795"/>
                  </a:lnTo>
                  <a:lnTo>
                    <a:pt x="0" y="294131"/>
                  </a:lnTo>
                  <a:lnTo>
                    <a:pt x="1524" y="304672"/>
                  </a:lnTo>
                  <a:lnTo>
                    <a:pt x="19938" y="342264"/>
                  </a:lnTo>
                  <a:lnTo>
                    <a:pt x="25526" y="348995"/>
                  </a:lnTo>
                  <a:lnTo>
                    <a:pt x="69214" y="312165"/>
                  </a:lnTo>
                  <a:lnTo>
                    <a:pt x="63626" y="305434"/>
                  </a:lnTo>
                  <a:lnTo>
                    <a:pt x="60833" y="300989"/>
                  </a:lnTo>
                  <a:lnTo>
                    <a:pt x="58420" y="296671"/>
                  </a:lnTo>
                  <a:lnTo>
                    <a:pt x="57531" y="293496"/>
                  </a:lnTo>
                  <a:lnTo>
                    <a:pt x="57262" y="292099"/>
                  </a:lnTo>
                  <a:lnTo>
                    <a:pt x="57023" y="292099"/>
                  </a:lnTo>
                  <a:lnTo>
                    <a:pt x="56896" y="290194"/>
                  </a:lnTo>
                  <a:lnTo>
                    <a:pt x="56769" y="287527"/>
                  </a:lnTo>
                  <a:lnTo>
                    <a:pt x="57198" y="287527"/>
                  </a:lnTo>
                  <a:lnTo>
                    <a:pt x="57276" y="285495"/>
                  </a:lnTo>
                  <a:lnTo>
                    <a:pt x="82042" y="255015"/>
                  </a:lnTo>
                  <a:lnTo>
                    <a:pt x="116077" y="233552"/>
                  </a:lnTo>
                  <a:lnTo>
                    <a:pt x="151130" y="217169"/>
                  </a:lnTo>
                  <a:lnTo>
                    <a:pt x="194183" y="200532"/>
                  </a:lnTo>
                  <a:lnTo>
                    <a:pt x="244221" y="184403"/>
                  </a:lnTo>
                  <a:lnTo>
                    <a:pt x="281559" y="173989"/>
                  </a:lnTo>
                  <a:lnTo>
                    <a:pt x="321690" y="163829"/>
                  </a:lnTo>
                  <a:lnTo>
                    <a:pt x="387476" y="149224"/>
                  </a:lnTo>
                  <a:lnTo>
                    <a:pt x="484505" y="131063"/>
                  </a:lnTo>
                  <a:lnTo>
                    <a:pt x="536956" y="122427"/>
                  </a:lnTo>
                  <a:lnTo>
                    <a:pt x="620140" y="110489"/>
                  </a:lnTo>
                  <a:lnTo>
                    <a:pt x="739267" y="96011"/>
                  </a:lnTo>
                  <a:lnTo>
                    <a:pt x="867029" y="83692"/>
                  </a:lnTo>
                  <a:lnTo>
                    <a:pt x="933958" y="78231"/>
                  </a:lnTo>
                  <a:lnTo>
                    <a:pt x="1073531" y="69087"/>
                  </a:lnTo>
                  <a:lnTo>
                    <a:pt x="1146048" y="65277"/>
                  </a:lnTo>
                  <a:lnTo>
                    <a:pt x="1296035" y="59689"/>
                  </a:lnTo>
                  <a:lnTo>
                    <a:pt x="1448689" y="57403"/>
                  </a:lnTo>
                  <a:lnTo>
                    <a:pt x="2473303" y="57149"/>
                  </a:lnTo>
                  <a:lnTo>
                    <a:pt x="2417444" y="49783"/>
                  </a:lnTo>
                  <a:lnTo>
                    <a:pt x="2357628" y="42544"/>
                  </a:lnTo>
                  <a:lnTo>
                    <a:pt x="2296160" y="35940"/>
                  </a:lnTo>
                  <a:lnTo>
                    <a:pt x="2232660" y="29844"/>
                  </a:lnTo>
                  <a:lnTo>
                    <a:pt x="2101088" y="19176"/>
                  </a:lnTo>
                  <a:lnTo>
                    <a:pt x="2032762" y="14604"/>
                  </a:lnTo>
                  <a:lnTo>
                    <a:pt x="1892554" y="7365"/>
                  </a:lnTo>
                  <a:lnTo>
                    <a:pt x="1747646" y="2412"/>
                  </a:lnTo>
                  <a:lnTo>
                    <a:pt x="1599184" y="0"/>
                  </a:lnTo>
                  <a:close/>
                </a:path>
                <a:path w="3005709" h="350392">
                  <a:moveTo>
                    <a:pt x="56925" y="290349"/>
                  </a:moveTo>
                  <a:lnTo>
                    <a:pt x="57023" y="292099"/>
                  </a:lnTo>
                  <a:lnTo>
                    <a:pt x="57062" y="291062"/>
                  </a:lnTo>
                  <a:lnTo>
                    <a:pt x="56925" y="290349"/>
                  </a:lnTo>
                  <a:close/>
                </a:path>
                <a:path w="3005709" h="350392">
                  <a:moveTo>
                    <a:pt x="57062" y="291062"/>
                  </a:moveTo>
                  <a:lnTo>
                    <a:pt x="57023" y="292099"/>
                  </a:lnTo>
                  <a:lnTo>
                    <a:pt x="57262" y="292099"/>
                  </a:lnTo>
                  <a:lnTo>
                    <a:pt x="57062" y="291062"/>
                  </a:lnTo>
                  <a:close/>
                </a:path>
                <a:path w="3005709" h="350392">
                  <a:moveTo>
                    <a:pt x="57198" y="287527"/>
                  </a:moveTo>
                  <a:lnTo>
                    <a:pt x="56769" y="287527"/>
                  </a:lnTo>
                  <a:lnTo>
                    <a:pt x="56925" y="290349"/>
                  </a:lnTo>
                  <a:lnTo>
                    <a:pt x="57062" y="291062"/>
                  </a:lnTo>
                  <a:lnTo>
                    <a:pt x="57198" y="287527"/>
                  </a:lnTo>
                  <a:close/>
                </a:path>
                <a:path w="3005709" h="350392">
                  <a:moveTo>
                    <a:pt x="2893042" y="209430"/>
                  </a:moveTo>
                  <a:lnTo>
                    <a:pt x="2915792" y="236981"/>
                  </a:lnTo>
                  <a:lnTo>
                    <a:pt x="2945888" y="212089"/>
                  </a:lnTo>
                  <a:lnTo>
                    <a:pt x="2900044" y="212089"/>
                  </a:lnTo>
                  <a:lnTo>
                    <a:pt x="2893042" y="209430"/>
                  </a:lnTo>
                  <a:close/>
                </a:path>
                <a:path w="3005709" h="350392">
                  <a:moveTo>
                    <a:pt x="3005709" y="159130"/>
                  </a:moveTo>
                  <a:lnTo>
                    <a:pt x="2946290" y="184159"/>
                  </a:lnTo>
                  <a:lnTo>
                    <a:pt x="2959862" y="200532"/>
                  </a:lnTo>
                  <a:lnTo>
                    <a:pt x="2915792" y="236981"/>
                  </a:lnTo>
                  <a:lnTo>
                    <a:pt x="3000642" y="236981"/>
                  </a:lnTo>
                  <a:lnTo>
                    <a:pt x="3005709" y="159130"/>
                  </a:lnTo>
                  <a:close/>
                </a:path>
                <a:path w="3005709" h="350392">
                  <a:moveTo>
                    <a:pt x="2892661" y="206748"/>
                  </a:moveTo>
                  <a:lnTo>
                    <a:pt x="2891301" y="207322"/>
                  </a:lnTo>
                  <a:lnTo>
                    <a:pt x="2893042" y="209430"/>
                  </a:lnTo>
                  <a:lnTo>
                    <a:pt x="2900044" y="212089"/>
                  </a:lnTo>
                  <a:lnTo>
                    <a:pt x="2892661" y="206748"/>
                  </a:lnTo>
                  <a:close/>
                </a:path>
                <a:path w="3005709" h="350392">
                  <a:moveTo>
                    <a:pt x="2946290" y="184159"/>
                  </a:moveTo>
                  <a:lnTo>
                    <a:pt x="2892661" y="206748"/>
                  </a:lnTo>
                  <a:lnTo>
                    <a:pt x="2900044" y="212089"/>
                  </a:lnTo>
                  <a:lnTo>
                    <a:pt x="2945888" y="212089"/>
                  </a:lnTo>
                  <a:lnTo>
                    <a:pt x="2959862" y="200532"/>
                  </a:lnTo>
                  <a:lnTo>
                    <a:pt x="2946290" y="184159"/>
                  </a:lnTo>
                  <a:close/>
                </a:path>
                <a:path w="3005709" h="350392">
                  <a:moveTo>
                    <a:pt x="2891301" y="207322"/>
                  </a:moveTo>
                  <a:lnTo>
                    <a:pt x="2889494" y="208083"/>
                  </a:lnTo>
                  <a:lnTo>
                    <a:pt x="2893042" y="209430"/>
                  </a:lnTo>
                  <a:lnTo>
                    <a:pt x="2891301" y="207322"/>
                  </a:lnTo>
                  <a:close/>
                </a:path>
                <a:path w="3005709" h="350392">
                  <a:moveTo>
                    <a:pt x="2473303" y="57149"/>
                  </a:moveTo>
                  <a:lnTo>
                    <a:pt x="1599311" y="57149"/>
                  </a:lnTo>
                  <a:lnTo>
                    <a:pt x="1746758" y="59562"/>
                  </a:lnTo>
                  <a:lnTo>
                    <a:pt x="1890649" y="64515"/>
                  </a:lnTo>
                  <a:lnTo>
                    <a:pt x="2029840" y="71754"/>
                  </a:lnTo>
                  <a:lnTo>
                    <a:pt x="2163317" y="81152"/>
                  </a:lnTo>
                  <a:lnTo>
                    <a:pt x="2227834" y="86740"/>
                  </a:lnTo>
                  <a:lnTo>
                    <a:pt x="2290699" y="92836"/>
                  </a:lnTo>
                  <a:lnTo>
                    <a:pt x="2351532" y="99440"/>
                  </a:lnTo>
                  <a:lnTo>
                    <a:pt x="2410714" y="106552"/>
                  </a:lnTo>
                  <a:lnTo>
                    <a:pt x="2467610" y="114045"/>
                  </a:lnTo>
                  <a:lnTo>
                    <a:pt x="2522601" y="122046"/>
                  </a:lnTo>
                  <a:lnTo>
                    <a:pt x="2575052" y="130555"/>
                  </a:lnTo>
                  <a:lnTo>
                    <a:pt x="2625343" y="139445"/>
                  </a:lnTo>
                  <a:lnTo>
                    <a:pt x="2672968" y="148716"/>
                  </a:lnTo>
                  <a:lnTo>
                    <a:pt x="2718054" y="158495"/>
                  </a:lnTo>
                  <a:lnTo>
                    <a:pt x="2760471" y="168528"/>
                  </a:lnTo>
                  <a:lnTo>
                    <a:pt x="2799968" y="178942"/>
                  </a:lnTo>
                  <a:lnTo>
                    <a:pt x="2869945" y="200659"/>
                  </a:lnTo>
                  <a:lnTo>
                    <a:pt x="2889494" y="208083"/>
                  </a:lnTo>
                  <a:lnTo>
                    <a:pt x="2891301" y="207322"/>
                  </a:lnTo>
                  <a:lnTo>
                    <a:pt x="2888107" y="203453"/>
                  </a:lnTo>
                  <a:lnTo>
                    <a:pt x="2900484" y="203453"/>
                  </a:lnTo>
                  <a:lnTo>
                    <a:pt x="2946290" y="184159"/>
                  </a:lnTo>
                  <a:lnTo>
                    <a:pt x="2932176" y="167131"/>
                  </a:lnTo>
                  <a:lnTo>
                    <a:pt x="2929001" y="163194"/>
                  </a:lnTo>
                  <a:lnTo>
                    <a:pt x="2924810" y="160273"/>
                  </a:lnTo>
                  <a:lnTo>
                    <a:pt x="2887853" y="146430"/>
                  </a:lnTo>
                  <a:lnTo>
                    <a:pt x="2814574" y="123697"/>
                  </a:lnTo>
                  <a:lnTo>
                    <a:pt x="2773680" y="112902"/>
                  </a:lnTo>
                  <a:lnTo>
                    <a:pt x="2730118" y="102615"/>
                  </a:lnTo>
                  <a:lnTo>
                    <a:pt x="2684017" y="92709"/>
                  </a:lnTo>
                  <a:lnTo>
                    <a:pt x="2635250" y="83184"/>
                  </a:lnTo>
                  <a:lnTo>
                    <a:pt x="2584195" y="74167"/>
                  </a:lnTo>
                  <a:lnTo>
                    <a:pt x="2530729" y="65531"/>
                  </a:lnTo>
                  <a:lnTo>
                    <a:pt x="2475230" y="57403"/>
                  </a:lnTo>
                  <a:lnTo>
                    <a:pt x="2473303" y="57149"/>
                  </a:lnTo>
                  <a:close/>
                </a:path>
                <a:path w="3005709" h="350392">
                  <a:moveTo>
                    <a:pt x="2888107" y="203453"/>
                  </a:moveTo>
                  <a:lnTo>
                    <a:pt x="2891301" y="207322"/>
                  </a:lnTo>
                  <a:lnTo>
                    <a:pt x="2892661" y="206748"/>
                  </a:lnTo>
                  <a:lnTo>
                    <a:pt x="2888107" y="203453"/>
                  </a:lnTo>
                  <a:close/>
                </a:path>
                <a:path w="3005709" h="350392">
                  <a:moveTo>
                    <a:pt x="2900484" y="203453"/>
                  </a:moveTo>
                  <a:lnTo>
                    <a:pt x="2888107" y="203453"/>
                  </a:lnTo>
                  <a:lnTo>
                    <a:pt x="2892661" y="206748"/>
                  </a:lnTo>
                  <a:lnTo>
                    <a:pt x="2900484" y="203453"/>
                  </a:lnTo>
                  <a:close/>
                </a:path>
              </a:pathLst>
            </a:custGeom>
            <a:solidFill>
              <a:srgbClr val="EFAB00"/>
            </a:solidFill>
          </p:spPr>
          <p:txBody>
            <a:bodyPr wrap="square" lIns="0" tIns="0" rIns="0" bIns="0" rtlCol="0">
              <a:noAutofit/>
            </a:bodyPr>
            <a:lstStyle/>
            <a:p>
              <a:endParaRPr/>
            </a:p>
          </p:txBody>
        </p:sp>
        <p:sp>
          <p:nvSpPr>
            <p:cNvPr id="104" name="object 39"/>
            <p:cNvSpPr/>
            <p:nvPr/>
          </p:nvSpPr>
          <p:spPr>
            <a:xfrm>
              <a:off x="6037326" y="4713351"/>
              <a:ext cx="1657350" cy="1308036"/>
            </a:xfrm>
            <a:custGeom>
              <a:avLst/>
              <a:gdLst/>
              <a:ahLst/>
              <a:cxnLst/>
              <a:rect l="l" t="t" r="r" b="b"/>
              <a:pathLst>
                <a:path w="1657350" h="1308036">
                  <a:moveTo>
                    <a:pt x="1439290" y="0"/>
                  </a:moveTo>
                  <a:lnTo>
                    <a:pt x="217932"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2" y="1308036"/>
                  </a:lnTo>
                  <a:lnTo>
                    <a:pt x="1439290" y="1308036"/>
                  </a:lnTo>
                  <a:lnTo>
                    <a:pt x="1491681" y="1301700"/>
                  </a:lnTo>
                  <a:lnTo>
                    <a:pt x="1539486" y="1283701"/>
                  </a:lnTo>
                  <a:lnTo>
                    <a:pt x="1581187" y="1255556"/>
                  </a:lnTo>
                  <a:lnTo>
                    <a:pt x="1615267" y="1218781"/>
                  </a:lnTo>
                  <a:lnTo>
                    <a:pt x="1640208" y="1174889"/>
                  </a:lnTo>
                  <a:lnTo>
                    <a:pt x="1654495" y="1125398"/>
                  </a:lnTo>
                  <a:lnTo>
                    <a:pt x="1657350" y="1090041"/>
                  </a:lnTo>
                  <a:lnTo>
                    <a:pt x="1657350" y="217931"/>
                  </a:lnTo>
                  <a:lnTo>
                    <a:pt x="1651010" y="165548"/>
                  </a:lnTo>
                  <a:lnTo>
                    <a:pt x="1633004" y="117764"/>
                  </a:lnTo>
                  <a:lnTo>
                    <a:pt x="1604847" y="76089"/>
                  </a:lnTo>
                  <a:lnTo>
                    <a:pt x="1568058" y="42038"/>
                  </a:lnTo>
                  <a:lnTo>
                    <a:pt x="1524154" y="17121"/>
                  </a:lnTo>
                  <a:lnTo>
                    <a:pt x="1474652" y="2851"/>
                  </a:lnTo>
                  <a:lnTo>
                    <a:pt x="1439290" y="0"/>
                  </a:lnTo>
                  <a:close/>
                </a:path>
              </a:pathLst>
            </a:custGeom>
            <a:solidFill>
              <a:srgbClr val="FFDF92"/>
            </a:solidFill>
          </p:spPr>
          <p:txBody>
            <a:bodyPr wrap="square" lIns="0" tIns="0" rIns="0" bIns="0" rtlCol="0">
              <a:noAutofit/>
            </a:bodyPr>
            <a:lstStyle/>
            <a:p>
              <a:endParaRPr/>
            </a:p>
          </p:txBody>
        </p:sp>
        <p:sp>
          <p:nvSpPr>
            <p:cNvPr id="105" name="object 40"/>
            <p:cNvSpPr/>
            <p:nvPr/>
          </p:nvSpPr>
          <p:spPr>
            <a:xfrm>
              <a:off x="6037326" y="4713351"/>
              <a:ext cx="1657350" cy="1308036"/>
            </a:xfrm>
            <a:custGeom>
              <a:avLst/>
              <a:gdLst/>
              <a:ahLst/>
              <a:cxnLst/>
              <a:rect l="l" t="t" r="r" b="b"/>
              <a:pathLst>
                <a:path w="1657350" h="1308036">
                  <a:moveTo>
                    <a:pt x="0" y="217931"/>
                  </a:moveTo>
                  <a:lnTo>
                    <a:pt x="6331" y="165548"/>
                  </a:lnTo>
                  <a:lnTo>
                    <a:pt x="24318" y="117764"/>
                  </a:lnTo>
                  <a:lnTo>
                    <a:pt x="52448" y="76089"/>
                  </a:lnTo>
                  <a:lnTo>
                    <a:pt x="89208" y="42038"/>
                  </a:lnTo>
                  <a:lnTo>
                    <a:pt x="133088" y="17121"/>
                  </a:lnTo>
                  <a:lnTo>
                    <a:pt x="182573" y="2851"/>
                  </a:lnTo>
                  <a:lnTo>
                    <a:pt x="217932" y="0"/>
                  </a:lnTo>
                  <a:lnTo>
                    <a:pt x="1439290" y="0"/>
                  </a:lnTo>
                  <a:lnTo>
                    <a:pt x="1491681" y="6331"/>
                  </a:lnTo>
                  <a:lnTo>
                    <a:pt x="1539486" y="24318"/>
                  </a:lnTo>
                  <a:lnTo>
                    <a:pt x="1581187" y="52448"/>
                  </a:lnTo>
                  <a:lnTo>
                    <a:pt x="1615267" y="89208"/>
                  </a:lnTo>
                  <a:lnTo>
                    <a:pt x="1640208" y="133088"/>
                  </a:lnTo>
                  <a:lnTo>
                    <a:pt x="1654495" y="182573"/>
                  </a:lnTo>
                  <a:lnTo>
                    <a:pt x="1657350" y="217931"/>
                  </a:lnTo>
                  <a:lnTo>
                    <a:pt x="1657350" y="1090041"/>
                  </a:lnTo>
                  <a:lnTo>
                    <a:pt x="1651010" y="1142423"/>
                  </a:lnTo>
                  <a:lnTo>
                    <a:pt x="1633004" y="1190217"/>
                  </a:lnTo>
                  <a:lnTo>
                    <a:pt x="1604847" y="1231905"/>
                  </a:lnTo>
                  <a:lnTo>
                    <a:pt x="1568058" y="1265972"/>
                  </a:lnTo>
                  <a:lnTo>
                    <a:pt x="1524154" y="1290903"/>
                  </a:lnTo>
                  <a:lnTo>
                    <a:pt x="1474652" y="1305182"/>
                  </a:lnTo>
                  <a:lnTo>
                    <a:pt x="1439290" y="1308036"/>
                  </a:lnTo>
                  <a:lnTo>
                    <a:pt x="217932"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106" name="object 41"/>
            <p:cNvSpPr/>
            <p:nvPr/>
          </p:nvSpPr>
          <p:spPr>
            <a:xfrm>
              <a:off x="6042025" y="4540250"/>
              <a:ext cx="404736" cy="407416"/>
            </a:xfrm>
            <a:prstGeom prst="rect">
              <a:avLst/>
            </a:prstGeom>
            <a:blipFill>
              <a:blip r:embed="rId4" cstate="print"/>
              <a:stretch>
                <a:fillRect/>
              </a:stretch>
            </a:blipFill>
          </p:spPr>
          <p:txBody>
            <a:bodyPr wrap="square" lIns="0" tIns="0" rIns="0" bIns="0" rtlCol="0">
              <a:noAutofit/>
            </a:bodyPr>
            <a:lstStyle/>
            <a:p>
              <a:endParaRPr/>
            </a:p>
          </p:txBody>
        </p:sp>
        <p:sp>
          <p:nvSpPr>
            <p:cNvPr id="107" name="object 42"/>
            <p:cNvSpPr/>
            <p:nvPr/>
          </p:nvSpPr>
          <p:spPr>
            <a:xfrm>
              <a:off x="6631178" y="4841240"/>
              <a:ext cx="914400" cy="1077468"/>
            </a:xfrm>
            <a:prstGeom prst="rect">
              <a:avLst/>
            </a:prstGeom>
            <a:blipFill>
              <a:blip r:embed="rId32" cstate="print"/>
              <a:stretch>
                <a:fillRect/>
              </a:stretch>
            </a:blipFill>
          </p:spPr>
          <p:txBody>
            <a:bodyPr wrap="square" lIns="0" tIns="0" rIns="0" bIns="0" rtlCol="0">
              <a:noAutofit/>
            </a:bodyPr>
            <a:lstStyle/>
            <a:p>
              <a:endParaRPr/>
            </a:p>
          </p:txBody>
        </p:sp>
        <p:sp>
          <p:nvSpPr>
            <p:cNvPr id="108" name="object 43"/>
            <p:cNvSpPr/>
            <p:nvPr/>
          </p:nvSpPr>
          <p:spPr>
            <a:xfrm>
              <a:off x="6672326"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109" name="object 44"/>
            <p:cNvSpPr/>
            <p:nvPr/>
          </p:nvSpPr>
          <p:spPr>
            <a:xfrm>
              <a:off x="6672326"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110" name="object 45"/>
            <p:cNvSpPr/>
            <p:nvPr/>
          </p:nvSpPr>
          <p:spPr>
            <a:xfrm>
              <a:off x="7188200" y="5437123"/>
              <a:ext cx="0" cy="176275"/>
            </a:xfrm>
            <a:custGeom>
              <a:avLst/>
              <a:gdLst/>
              <a:ahLst/>
              <a:cxnLst/>
              <a:rect l="l" t="t" r="r" b="b"/>
              <a:pathLst>
                <a:path h="176275">
                  <a:moveTo>
                    <a:pt x="0" y="0"/>
                  </a:moveTo>
                  <a:lnTo>
                    <a:pt x="0" y="176275"/>
                  </a:lnTo>
                </a:path>
              </a:pathLst>
            </a:custGeom>
            <a:ln w="6350">
              <a:solidFill>
                <a:srgbClr val="000000"/>
              </a:solidFill>
            </a:ln>
          </p:spPr>
          <p:txBody>
            <a:bodyPr wrap="square" lIns="0" tIns="0" rIns="0" bIns="0" rtlCol="0">
              <a:noAutofit/>
            </a:bodyPr>
            <a:lstStyle/>
            <a:p>
              <a:endParaRPr/>
            </a:p>
          </p:txBody>
        </p:sp>
        <p:sp>
          <p:nvSpPr>
            <p:cNvPr id="111" name="object 46"/>
            <p:cNvSpPr/>
            <p:nvPr/>
          </p:nvSpPr>
          <p:spPr>
            <a:xfrm>
              <a:off x="7093077" y="5081879"/>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112" name="object 47"/>
            <p:cNvSpPr/>
            <p:nvPr/>
          </p:nvSpPr>
          <p:spPr>
            <a:xfrm>
              <a:off x="6698488" y="4925542"/>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113" name="object 48"/>
            <p:cNvSpPr/>
            <p:nvPr/>
          </p:nvSpPr>
          <p:spPr>
            <a:xfrm>
              <a:off x="7036942" y="5616447"/>
              <a:ext cx="320929" cy="205422"/>
            </a:xfrm>
            <a:prstGeom prst="rect">
              <a:avLst/>
            </a:prstGeom>
            <a:blipFill>
              <a:blip r:embed="rId33" cstate="print"/>
              <a:stretch>
                <a:fillRect/>
              </a:stretch>
            </a:blipFill>
          </p:spPr>
          <p:txBody>
            <a:bodyPr wrap="square" lIns="0" tIns="0" rIns="0" bIns="0" rtlCol="0">
              <a:noAutofit/>
            </a:bodyPr>
            <a:lstStyle/>
            <a:p>
              <a:endParaRPr/>
            </a:p>
          </p:txBody>
        </p:sp>
        <p:sp>
          <p:nvSpPr>
            <p:cNvPr id="114" name="object 49"/>
            <p:cNvSpPr/>
            <p:nvPr/>
          </p:nvSpPr>
          <p:spPr>
            <a:xfrm>
              <a:off x="6986142" y="5616447"/>
              <a:ext cx="96139" cy="192481"/>
            </a:xfrm>
            <a:prstGeom prst="rect">
              <a:avLst/>
            </a:prstGeom>
            <a:blipFill>
              <a:blip r:embed="rId34" cstate="print"/>
              <a:stretch>
                <a:fillRect/>
              </a:stretch>
            </a:blipFill>
          </p:spPr>
          <p:txBody>
            <a:bodyPr wrap="square" lIns="0" tIns="0" rIns="0" bIns="0" rtlCol="0">
              <a:noAutofit/>
            </a:bodyPr>
            <a:lstStyle/>
            <a:p>
              <a:endParaRPr/>
            </a:p>
          </p:txBody>
        </p:sp>
        <p:sp>
          <p:nvSpPr>
            <p:cNvPr id="115" name="object 50"/>
            <p:cNvSpPr/>
            <p:nvPr/>
          </p:nvSpPr>
          <p:spPr>
            <a:xfrm>
              <a:off x="6986142" y="5578094"/>
              <a:ext cx="371729" cy="76962"/>
            </a:xfrm>
            <a:prstGeom prst="rect">
              <a:avLst/>
            </a:prstGeom>
            <a:blipFill>
              <a:blip r:embed="rId35" cstate="print"/>
              <a:stretch>
                <a:fillRect/>
              </a:stretch>
            </a:blipFill>
          </p:spPr>
          <p:txBody>
            <a:bodyPr wrap="square" lIns="0" tIns="0" rIns="0" bIns="0" rtlCol="0">
              <a:noAutofit/>
            </a:bodyPr>
            <a:lstStyle/>
            <a:p>
              <a:endParaRPr/>
            </a:p>
          </p:txBody>
        </p:sp>
        <p:sp>
          <p:nvSpPr>
            <p:cNvPr id="116" name="object 51"/>
            <p:cNvSpPr/>
            <p:nvPr/>
          </p:nvSpPr>
          <p:spPr>
            <a:xfrm>
              <a:off x="7081392" y="5598795"/>
              <a:ext cx="179324" cy="35941"/>
            </a:xfrm>
            <a:prstGeom prst="rect">
              <a:avLst/>
            </a:prstGeom>
            <a:blipFill>
              <a:blip r:embed="rId36" cstate="print"/>
              <a:stretch>
                <a:fillRect/>
              </a:stretch>
            </a:blipFill>
          </p:spPr>
          <p:txBody>
            <a:bodyPr wrap="square" lIns="0" tIns="0" rIns="0" bIns="0" rtlCol="0">
              <a:noAutofit/>
            </a:bodyPr>
            <a:lstStyle/>
            <a:p>
              <a:endParaRPr/>
            </a:p>
          </p:txBody>
        </p:sp>
        <p:sp>
          <p:nvSpPr>
            <p:cNvPr id="117" name="object 52"/>
            <p:cNvSpPr/>
            <p:nvPr/>
          </p:nvSpPr>
          <p:spPr>
            <a:xfrm>
              <a:off x="7081392" y="5598795"/>
              <a:ext cx="179324" cy="19558"/>
            </a:xfrm>
            <a:prstGeom prst="rect">
              <a:avLst/>
            </a:prstGeom>
            <a:blipFill>
              <a:blip r:embed="rId37" cstate="print"/>
              <a:stretch>
                <a:fillRect/>
              </a:stretch>
            </a:blipFill>
          </p:spPr>
          <p:txBody>
            <a:bodyPr wrap="square" lIns="0" tIns="0" rIns="0" bIns="0" rtlCol="0">
              <a:noAutofit/>
            </a:bodyPr>
            <a:lstStyle/>
            <a:p>
              <a:endParaRPr/>
            </a:p>
          </p:txBody>
        </p:sp>
        <p:sp>
          <p:nvSpPr>
            <p:cNvPr id="118" name="object 53"/>
            <p:cNvSpPr/>
            <p:nvPr/>
          </p:nvSpPr>
          <p:spPr>
            <a:xfrm>
              <a:off x="7837551" y="4713351"/>
              <a:ext cx="1657350" cy="1308036"/>
            </a:xfrm>
            <a:custGeom>
              <a:avLst/>
              <a:gdLst/>
              <a:ahLst/>
              <a:cxnLst/>
              <a:rect l="l" t="t" r="r" b="b"/>
              <a:pathLst>
                <a:path w="1657350" h="1308036">
                  <a:moveTo>
                    <a:pt x="1439290" y="0"/>
                  </a:moveTo>
                  <a:lnTo>
                    <a:pt x="217932"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2" y="1308036"/>
                  </a:lnTo>
                  <a:lnTo>
                    <a:pt x="1439290" y="1308036"/>
                  </a:lnTo>
                  <a:lnTo>
                    <a:pt x="1491681" y="1301700"/>
                  </a:lnTo>
                  <a:lnTo>
                    <a:pt x="1539486" y="1283701"/>
                  </a:lnTo>
                  <a:lnTo>
                    <a:pt x="1581187" y="1255556"/>
                  </a:lnTo>
                  <a:lnTo>
                    <a:pt x="1615267" y="1218781"/>
                  </a:lnTo>
                  <a:lnTo>
                    <a:pt x="1640208" y="1174889"/>
                  </a:lnTo>
                  <a:lnTo>
                    <a:pt x="1654495" y="1125398"/>
                  </a:lnTo>
                  <a:lnTo>
                    <a:pt x="1657350" y="1090041"/>
                  </a:lnTo>
                  <a:lnTo>
                    <a:pt x="1657350" y="217931"/>
                  </a:lnTo>
                  <a:lnTo>
                    <a:pt x="1651010" y="165548"/>
                  </a:lnTo>
                  <a:lnTo>
                    <a:pt x="1633004" y="117764"/>
                  </a:lnTo>
                  <a:lnTo>
                    <a:pt x="1604847" y="76089"/>
                  </a:lnTo>
                  <a:lnTo>
                    <a:pt x="1568058" y="42038"/>
                  </a:lnTo>
                  <a:lnTo>
                    <a:pt x="1524154" y="17121"/>
                  </a:lnTo>
                  <a:lnTo>
                    <a:pt x="1474652" y="2851"/>
                  </a:lnTo>
                  <a:lnTo>
                    <a:pt x="1439290" y="0"/>
                  </a:lnTo>
                  <a:close/>
                </a:path>
              </a:pathLst>
            </a:custGeom>
            <a:solidFill>
              <a:srgbClr val="FFDF92"/>
            </a:solidFill>
          </p:spPr>
          <p:txBody>
            <a:bodyPr wrap="square" lIns="0" tIns="0" rIns="0" bIns="0" rtlCol="0">
              <a:noAutofit/>
            </a:bodyPr>
            <a:lstStyle/>
            <a:p>
              <a:endParaRPr/>
            </a:p>
          </p:txBody>
        </p:sp>
        <p:sp>
          <p:nvSpPr>
            <p:cNvPr id="119" name="object 54"/>
            <p:cNvSpPr/>
            <p:nvPr/>
          </p:nvSpPr>
          <p:spPr>
            <a:xfrm>
              <a:off x="7837551" y="4713351"/>
              <a:ext cx="1657350" cy="1308036"/>
            </a:xfrm>
            <a:custGeom>
              <a:avLst/>
              <a:gdLst/>
              <a:ahLst/>
              <a:cxnLst/>
              <a:rect l="l" t="t" r="r" b="b"/>
              <a:pathLst>
                <a:path w="1657350" h="1308036">
                  <a:moveTo>
                    <a:pt x="0" y="217931"/>
                  </a:moveTo>
                  <a:lnTo>
                    <a:pt x="6331" y="165548"/>
                  </a:lnTo>
                  <a:lnTo>
                    <a:pt x="24318" y="117764"/>
                  </a:lnTo>
                  <a:lnTo>
                    <a:pt x="52448" y="76089"/>
                  </a:lnTo>
                  <a:lnTo>
                    <a:pt x="89208" y="42038"/>
                  </a:lnTo>
                  <a:lnTo>
                    <a:pt x="133088" y="17121"/>
                  </a:lnTo>
                  <a:lnTo>
                    <a:pt x="182573" y="2851"/>
                  </a:lnTo>
                  <a:lnTo>
                    <a:pt x="217932" y="0"/>
                  </a:lnTo>
                  <a:lnTo>
                    <a:pt x="1439290" y="0"/>
                  </a:lnTo>
                  <a:lnTo>
                    <a:pt x="1491681" y="6331"/>
                  </a:lnTo>
                  <a:lnTo>
                    <a:pt x="1539486" y="24318"/>
                  </a:lnTo>
                  <a:lnTo>
                    <a:pt x="1581187" y="52448"/>
                  </a:lnTo>
                  <a:lnTo>
                    <a:pt x="1615267" y="89208"/>
                  </a:lnTo>
                  <a:lnTo>
                    <a:pt x="1640208" y="133088"/>
                  </a:lnTo>
                  <a:lnTo>
                    <a:pt x="1654495" y="182573"/>
                  </a:lnTo>
                  <a:lnTo>
                    <a:pt x="1657350" y="217931"/>
                  </a:lnTo>
                  <a:lnTo>
                    <a:pt x="1657350" y="1090041"/>
                  </a:lnTo>
                  <a:lnTo>
                    <a:pt x="1651010" y="1142423"/>
                  </a:lnTo>
                  <a:lnTo>
                    <a:pt x="1633004" y="1190217"/>
                  </a:lnTo>
                  <a:lnTo>
                    <a:pt x="1604847" y="1231905"/>
                  </a:lnTo>
                  <a:lnTo>
                    <a:pt x="1568058" y="1265972"/>
                  </a:lnTo>
                  <a:lnTo>
                    <a:pt x="1524154" y="1290903"/>
                  </a:lnTo>
                  <a:lnTo>
                    <a:pt x="1474652" y="1305182"/>
                  </a:lnTo>
                  <a:lnTo>
                    <a:pt x="1439290" y="1308036"/>
                  </a:lnTo>
                  <a:lnTo>
                    <a:pt x="217932"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120" name="object 55"/>
            <p:cNvSpPr/>
            <p:nvPr/>
          </p:nvSpPr>
          <p:spPr>
            <a:xfrm>
              <a:off x="7842250" y="4540250"/>
              <a:ext cx="404736" cy="407416"/>
            </a:xfrm>
            <a:prstGeom prst="rect">
              <a:avLst/>
            </a:prstGeom>
            <a:blipFill>
              <a:blip r:embed="rId4" cstate="print"/>
              <a:stretch>
                <a:fillRect/>
              </a:stretch>
            </a:blipFill>
          </p:spPr>
          <p:txBody>
            <a:bodyPr wrap="square" lIns="0" tIns="0" rIns="0" bIns="0" rtlCol="0">
              <a:noAutofit/>
            </a:bodyPr>
            <a:lstStyle/>
            <a:p>
              <a:endParaRPr/>
            </a:p>
          </p:txBody>
        </p:sp>
        <p:sp>
          <p:nvSpPr>
            <p:cNvPr id="121" name="object 56"/>
            <p:cNvSpPr/>
            <p:nvPr/>
          </p:nvSpPr>
          <p:spPr>
            <a:xfrm>
              <a:off x="8431021" y="4841240"/>
              <a:ext cx="914400" cy="1077468"/>
            </a:xfrm>
            <a:prstGeom prst="rect">
              <a:avLst/>
            </a:prstGeom>
            <a:blipFill>
              <a:blip r:embed="rId38" cstate="print"/>
              <a:stretch>
                <a:fillRect/>
              </a:stretch>
            </a:blipFill>
          </p:spPr>
          <p:txBody>
            <a:bodyPr wrap="square" lIns="0" tIns="0" rIns="0" bIns="0" rtlCol="0">
              <a:noAutofit/>
            </a:bodyPr>
            <a:lstStyle/>
            <a:p>
              <a:endParaRPr/>
            </a:p>
          </p:txBody>
        </p:sp>
        <p:sp>
          <p:nvSpPr>
            <p:cNvPr id="122" name="object 57"/>
            <p:cNvSpPr/>
            <p:nvPr/>
          </p:nvSpPr>
          <p:spPr>
            <a:xfrm>
              <a:off x="8472551"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123" name="object 58"/>
            <p:cNvSpPr/>
            <p:nvPr/>
          </p:nvSpPr>
          <p:spPr>
            <a:xfrm>
              <a:off x="8472551"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124" name="object 59"/>
            <p:cNvSpPr/>
            <p:nvPr/>
          </p:nvSpPr>
          <p:spPr>
            <a:xfrm>
              <a:off x="8986773" y="5437123"/>
              <a:ext cx="126" cy="174751"/>
            </a:xfrm>
            <a:custGeom>
              <a:avLst/>
              <a:gdLst/>
              <a:ahLst/>
              <a:cxnLst/>
              <a:rect l="l" t="t" r="r" b="b"/>
              <a:pathLst>
                <a:path w="126" h="174751">
                  <a:moveTo>
                    <a:pt x="126" y="0"/>
                  </a:moveTo>
                  <a:lnTo>
                    <a:pt x="0" y="174751"/>
                  </a:lnTo>
                </a:path>
              </a:pathLst>
            </a:custGeom>
            <a:ln w="6350">
              <a:solidFill>
                <a:srgbClr val="000000"/>
              </a:solidFill>
            </a:ln>
          </p:spPr>
          <p:txBody>
            <a:bodyPr wrap="square" lIns="0" tIns="0" rIns="0" bIns="0" rtlCol="0">
              <a:noAutofit/>
            </a:bodyPr>
            <a:lstStyle/>
            <a:p>
              <a:endParaRPr/>
            </a:p>
          </p:txBody>
        </p:sp>
        <p:sp>
          <p:nvSpPr>
            <p:cNvPr id="125" name="object 60"/>
            <p:cNvSpPr/>
            <p:nvPr/>
          </p:nvSpPr>
          <p:spPr>
            <a:xfrm>
              <a:off x="8893175" y="5081587"/>
              <a:ext cx="192087" cy="350837"/>
            </a:xfrm>
            <a:prstGeom prst="rect">
              <a:avLst/>
            </a:prstGeom>
            <a:blipFill>
              <a:blip r:embed="rId13" cstate="print"/>
              <a:stretch>
                <a:fillRect/>
              </a:stretch>
            </a:blipFill>
          </p:spPr>
          <p:txBody>
            <a:bodyPr wrap="square" lIns="0" tIns="0" rIns="0" bIns="0" rtlCol="0">
              <a:noAutofit/>
            </a:bodyPr>
            <a:lstStyle/>
            <a:p>
              <a:endParaRPr/>
            </a:p>
          </p:txBody>
        </p:sp>
        <p:sp>
          <p:nvSpPr>
            <p:cNvPr id="126" name="object 61"/>
            <p:cNvSpPr/>
            <p:nvPr/>
          </p:nvSpPr>
          <p:spPr>
            <a:xfrm>
              <a:off x="8499475" y="4925948"/>
              <a:ext cx="277812" cy="298450"/>
            </a:xfrm>
            <a:prstGeom prst="rect">
              <a:avLst/>
            </a:prstGeom>
            <a:blipFill>
              <a:blip r:embed="rId6" cstate="print"/>
              <a:stretch>
                <a:fillRect/>
              </a:stretch>
            </a:blipFill>
          </p:spPr>
          <p:txBody>
            <a:bodyPr wrap="square" lIns="0" tIns="0" rIns="0" bIns="0" rtlCol="0">
              <a:noAutofit/>
            </a:bodyPr>
            <a:lstStyle/>
            <a:p>
              <a:endParaRPr/>
            </a:p>
          </p:txBody>
        </p:sp>
        <p:sp>
          <p:nvSpPr>
            <p:cNvPr id="127" name="object 62"/>
            <p:cNvSpPr/>
            <p:nvPr/>
          </p:nvSpPr>
          <p:spPr>
            <a:xfrm>
              <a:off x="8837421" y="5616702"/>
              <a:ext cx="320293" cy="204342"/>
            </a:xfrm>
            <a:prstGeom prst="rect">
              <a:avLst/>
            </a:prstGeom>
            <a:blipFill>
              <a:blip r:embed="rId39" cstate="print"/>
              <a:stretch>
                <a:fillRect/>
              </a:stretch>
            </a:blipFill>
          </p:spPr>
          <p:txBody>
            <a:bodyPr wrap="square" lIns="0" tIns="0" rIns="0" bIns="0" rtlCol="0">
              <a:noAutofit/>
            </a:bodyPr>
            <a:lstStyle/>
            <a:p>
              <a:endParaRPr/>
            </a:p>
          </p:txBody>
        </p:sp>
        <p:sp>
          <p:nvSpPr>
            <p:cNvPr id="128" name="object 63"/>
            <p:cNvSpPr/>
            <p:nvPr/>
          </p:nvSpPr>
          <p:spPr>
            <a:xfrm>
              <a:off x="8786876" y="5616702"/>
              <a:ext cx="95758" cy="191477"/>
            </a:xfrm>
            <a:prstGeom prst="rect">
              <a:avLst/>
            </a:prstGeom>
            <a:blipFill>
              <a:blip r:embed="rId40" cstate="print"/>
              <a:stretch>
                <a:fillRect/>
              </a:stretch>
            </a:blipFill>
          </p:spPr>
          <p:txBody>
            <a:bodyPr wrap="square" lIns="0" tIns="0" rIns="0" bIns="0" rtlCol="0">
              <a:noAutofit/>
            </a:bodyPr>
            <a:lstStyle/>
            <a:p>
              <a:endParaRPr/>
            </a:p>
          </p:txBody>
        </p:sp>
        <p:sp>
          <p:nvSpPr>
            <p:cNvPr id="129" name="object 69"/>
            <p:cNvSpPr txBox="1"/>
            <p:nvPr/>
          </p:nvSpPr>
          <p:spPr>
            <a:xfrm>
              <a:off x="6086855" y="4946395"/>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1</a:t>
              </a:r>
              <a:endParaRPr sz="1200">
                <a:latin typeface="微软雅黑"/>
                <a:cs typeface="微软雅黑"/>
              </a:endParaRPr>
            </a:p>
          </p:txBody>
        </p:sp>
        <p:sp>
          <p:nvSpPr>
            <p:cNvPr id="130" name="object 70"/>
            <p:cNvSpPr txBox="1"/>
            <p:nvPr/>
          </p:nvSpPr>
          <p:spPr>
            <a:xfrm>
              <a:off x="6728205" y="4997450"/>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131" name="object 71"/>
            <p:cNvSpPr txBox="1"/>
            <p:nvPr/>
          </p:nvSpPr>
          <p:spPr>
            <a:xfrm>
              <a:off x="7887715" y="4947920"/>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2</a:t>
              </a:r>
              <a:endParaRPr sz="1200">
                <a:latin typeface="微软雅黑"/>
                <a:cs typeface="微软雅黑"/>
              </a:endParaRPr>
            </a:p>
          </p:txBody>
        </p:sp>
        <p:sp>
          <p:nvSpPr>
            <p:cNvPr id="132" name="object 72"/>
            <p:cNvSpPr txBox="1"/>
            <p:nvPr/>
          </p:nvSpPr>
          <p:spPr>
            <a:xfrm>
              <a:off x="8528939" y="4996560"/>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133" name="object 73"/>
            <p:cNvSpPr/>
            <p:nvPr/>
          </p:nvSpPr>
          <p:spPr>
            <a:xfrm>
              <a:off x="8786876" y="5578475"/>
              <a:ext cx="370839" cy="76453"/>
            </a:xfrm>
            <a:prstGeom prst="rect">
              <a:avLst/>
            </a:prstGeom>
            <a:blipFill>
              <a:blip r:embed="rId41" cstate="print"/>
              <a:stretch>
                <a:fillRect/>
              </a:stretch>
            </a:blipFill>
          </p:spPr>
          <p:txBody>
            <a:bodyPr wrap="square" lIns="0" tIns="0" rIns="0" bIns="0" rtlCol="0">
              <a:noAutofit/>
            </a:bodyPr>
            <a:lstStyle/>
            <a:p>
              <a:endParaRPr/>
            </a:p>
          </p:txBody>
        </p:sp>
        <p:sp>
          <p:nvSpPr>
            <p:cNvPr id="134" name="object 74"/>
            <p:cNvSpPr/>
            <p:nvPr/>
          </p:nvSpPr>
          <p:spPr>
            <a:xfrm>
              <a:off x="8881871" y="5599048"/>
              <a:ext cx="178942" cy="35813"/>
            </a:xfrm>
            <a:prstGeom prst="rect">
              <a:avLst/>
            </a:prstGeom>
            <a:blipFill>
              <a:blip r:embed="rId42" cstate="print"/>
              <a:stretch>
                <a:fillRect/>
              </a:stretch>
            </a:blipFill>
          </p:spPr>
          <p:txBody>
            <a:bodyPr wrap="square" lIns="0" tIns="0" rIns="0" bIns="0" rtlCol="0">
              <a:noAutofit/>
            </a:bodyPr>
            <a:lstStyle/>
            <a:p>
              <a:endParaRPr/>
            </a:p>
          </p:txBody>
        </p:sp>
        <p:sp>
          <p:nvSpPr>
            <p:cNvPr id="135" name="object 75"/>
            <p:cNvSpPr/>
            <p:nvPr/>
          </p:nvSpPr>
          <p:spPr>
            <a:xfrm>
              <a:off x="8881871" y="5599048"/>
              <a:ext cx="178942" cy="19431"/>
            </a:xfrm>
            <a:prstGeom prst="rect">
              <a:avLst/>
            </a:prstGeom>
            <a:blipFill>
              <a:blip r:embed="rId43" cstate="print"/>
              <a:stretch>
                <a:fillRect/>
              </a:stretch>
            </a:blipFill>
          </p:spPr>
          <p:txBody>
            <a:bodyPr wrap="square" lIns="0" tIns="0" rIns="0" bIns="0" rtlCol="0">
              <a:noAutofit/>
            </a:bodyPr>
            <a:lstStyle/>
            <a:p>
              <a:endParaRPr/>
            </a:p>
          </p:txBody>
        </p:sp>
        <p:sp>
          <p:nvSpPr>
            <p:cNvPr id="136" name="object 76"/>
            <p:cNvSpPr/>
            <p:nvPr/>
          </p:nvSpPr>
          <p:spPr>
            <a:xfrm>
              <a:off x="10358501" y="4713351"/>
              <a:ext cx="1655699" cy="1308036"/>
            </a:xfrm>
            <a:custGeom>
              <a:avLst/>
              <a:gdLst/>
              <a:ahLst/>
              <a:cxnLst/>
              <a:rect l="l" t="t" r="r" b="b"/>
              <a:pathLst>
                <a:path w="1655699" h="1308036">
                  <a:moveTo>
                    <a:pt x="1437640" y="0"/>
                  </a:moveTo>
                  <a:lnTo>
                    <a:pt x="217931"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1" y="1308036"/>
                  </a:lnTo>
                  <a:lnTo>
                    <a:pt x="1437640" y="1308036"/>
                  </a:lnTo>
                  <a:lnTo>
                    <a:pt x="1490030" y="1301700"/>
                  </a:lnTo>
                  <a:lnTo>
                    <a:pt x="1537835" y="1283701"/>
                  </a:lnTo>
                  <a:lnTo>
                    <a:pt x="1579536" y="1255556"/>
                  </a:lnTo>
                  <a:lnTo>
                    <a:pt x="1613616" y="1218781"/>
                  </a:lnTo>
                  <a:lnTo>
                    <a:pt x="1638557" y="1174889"/>
                  </a:lnTo>
                  <a:lnTo>
                    <a:pt x="1652844" y="1125398"/>
                  </a:lnTo>
                  <a:lnTo>
                    <a:pt x="1655699" y="1090041"/>
                  </a:lnTo>
                  <a:lnTo>
                    <a:pt x="1655699" y="217931"/>
                  </a:lnTo>
                  <a:lnTo>
                    <a:pt x="1649359" y="165548"/>
                  </a:lnTo>
                  <a:lnTo>
                    <a:pt x="1631353" y="117764"/>
                  </a:lnTo>
                  <a:lnTo>
                    <a:pt x="1603196" y="76089"/>
                  </a:lnTo>
                  <a:lnTo>
                    <a:pt x="1566407" y="42038"/>
                  </a:lnTo>
                  <a:lnTo>
                    <a:pt x="1522503" y="17121"/>
                  </a:lnTo>
                  <a:lnTo>
                    <a:pt x="1473001" y="2851"/>
                  </a:lnTo>
                  <a:lnTo>
                    <a:pt x="1437640" y="0"/>
                  </a:lnTo>
                  <a:close/>
                </a:path>
              </a:pathLst>
            </a:custGeom>
            <a:solidFill>
              <a:srgbClr val="FFDF92"/>
            </a:solidFill>
          </p:spPr>
          <p:txBody>
            <a:bodyPr wrap="square" lIns="0" tIns="0" rIns="0" bIns="0" rtlCol="0">
              <a:noAutofit/>
            </a:bodyPr>
            <a:lstStyle/>
            <a:p>
              <a:endParaRPr/>
            </a:p>
          </p:txBody>
        </p:sp>
        <p:sp>
          <p:nvSpPr>
            <p:cNvPr id="137" name="object 77"/>
            <p:cNvSpPr/>
            <p:nvPr/>
          </p:nvSpPr>
          <p:spPr>
            <a:xfrm>
              <a:off x="10358501" y="4713351"/>
              <a:ext cx="1655699" cy="1308036"/>
            </a:xfrm>
            <a:custGeom>
              <a:avLst/>
              <a:gdLst/>
              <a:ahLst/>
              <a:cxnLst/>
              <a:rect l="l" t="t" r="r" b="b"/>
              <a:pathLst>
                <a:path w="1655699" h="1308036">
                  <a:moveTo>
                    <a:pt x="0" y="217931"/>
                  </a:moveTo>
                  <a:lnTo>
                    <a:pt x="6331" y="165548"/>
                  </a:lnTo>
                  <a:lnTo>
                    <a:pt x="24318" y="117764"/>
                  </a:lnTo>
                  <a:lnTo>
                    <a:pt x="52448" y="76089"/>
                  </a:lnTo>
                  <a:lnTo>
                    <a:pt x="89208" y="42038"/>
                  </a:lnTo>
                  <a:lnTo>
                    <a:pt x="133088" y="17121"/>
                  </a:lnTo>
                  <a:lnTo>
                    <a:pt x="182573" y="2851"/>
                  </a:lnTo>
                  <a:lnTo>
                    <a:pt x="217931" y="0"/>
                  </a:lnTo>
                  <a:lnTo>
                    <a:pt x="1437640" y="0"/>
                  </a:lnTo>
                  <a:lnTo>
                    <a:pt x="1490030" y="6331"/>
                  </a:lnTo>
                  <a:lnTo>
                    <a:pt x="1537835" y="24318"/>
                  </a:lnTo>
                  <a:lnTo>
                    <a:pt x="1579536" y="52448"/>
                  </a:lnTo>
                  <a:lnTo>
                    <a:pt x="1613616" y="89208"/>
                  </a:lnTo>
                  <a:lnTo>
                    <a:pt x="1638557" y="133088"/>
                  </a:lnTo>
                  <a:lnTo>
                    <a:pt x="1652844" y="182573"/>
                  </a:lnTo>
                  <a:lnTo>
                    <a:pt x="1655699" y="217931"/>
                  </a:lnTo>
                  <a:lnTo>
                    <a:pt x="1655699" y="1090041"/>
                  </a:lnTo>
                  <a:lnTo>
                    <a:pt x="1649359" y="1142423"/>
                  </a:lnTo>
                  <a:lnTo>
                    <a:pt x="1631353" y="1190217"/>
                  </a:lnTo>
                  <a:lnTo>
                    <a:pt x="1603196" y="1231905"/>
                  </a:lnTo>
                  <a:lnTo>
                    <a:pt x="1566407" y="1265972"/>
                  </a:lnTo>
                  <a:lnTo>
                    <a:pt x="1522503" y="1290903"/>
                  </a:lnTo>
                  <a:lnTo>
                    <a:pt x="1473001" y="1305182"/>
                  </a:lnTo>
                  <a:lnTo>
                    <a:pt x="1437640" y="1308036"/>
                  </a:lnTo>
                  <a:lnTo>
                    <a:pt x="217931"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138" name="object 78"/>
            <p:cNvSpPr/>
            <p:nvPr/>
          </p:nvSpPr>
          <p:spPr>
            <a:xfrm>
              <a:off x="10363200" y="4540250"/>
              <a:ext cx="404355" cy="407416"/>
            </a:xfrm>
            <a:prstGeom prst="rect">
              <a:avLst/>
            </a:prstGeom>
            <a:blipFill>
              <a:blip r:embed="rId4" cstate="print"/>
              <a:stretch>
                <a:fillRect/>
              </a:stretch>
            </a:blipFill>
          </p:spPr>
          <p:txBody>
            <a:bodyPr wrap="square" lIns="0" tIns="0" rIns="0" bIns="0" rtlCol="0">
              <a:noAutofit/>
            </a:bodyPr>
            <a:lstStyle/>
            <a:p>
              <a:endParaRPr/>
            </a:p>
          </p:txBody>
        </p:sp>
        <p:sp>
          <p:nvSpPr>
            <p:cNvPr id="139" name="object 79"/>
            <p:cNvSpPr txBox="1"/>
            <p:nvPr/>
          </p:nvSpPr>
          <p:spPr>
            <a:xfrm>
              <a:off x="10408918" y="4946395"/>
              <a:ext cx="433671" cy="195580"/>
            </a:xfrm>
            <a:prstGeom prst="rect">
              <a:avLst/>
            </a:prstGeom>
          </p:spPr>
          <p:txBody>
            <a:bodyPr vert="horz" wrap="square" lIns="0" tIns="0" rIns="0" bIns="0" rtlCol="0">
              <a:noAutofit/>
            </a:bodyPr>
            <a:lstStyle/>
            <a:p>
              <a:pPr marL="12700">
                <a:lnSpc>
                  <a:spcPct val="100000"/>
                </a:lnSpc>
              </a:pPr>
              <a:r>
                <a:rPr sz="1200" b="1" dirty="0" err="1">
                  <a:latin typeface="微软雅黑"/>
                  <a:cs typeface="微软雅黑"/>
                </a:rPr>
                <a:t>数据</a:t>
              </a:r>
              <a:r>
                <a:rPr lang="zh-CN" altLang="en-US" sz="1200" b="1" dirty="0">
                  <a:latin typeface="微软雅黑"/>
                  <a:cs typeface="微软雅黑"/>
                </a:rPr>
                <a:t>中心</a:t>
              </a:r>
              <a:r>
                <a:rPr lang="en-US" altLang="zh-CN" sz="1200" b="1" dirty="0">
                  <a:latin typeface="微软雅黑"/>
                  <a:cs typeface="微软雅黑"/>
                </a:rPr>
                <a:t>3</a:t>
              </a:r>
              <a:endParaRPr sz="1200" dirty="0">
                <a:latin typeface="微软雅黑"/>
                <a:cs typeface="微软雅黑"/>
              </a:endParaRPr>
            </a:p>
          </p:txBody>
        </p:sp>
        <p:sp>
          <p:nvSpPr>
            <p:cNvPr id="140" name="object 80"/>
            <p:cNvSpPr/>
            <p:nvPr/>
          </p:nvSpPr>
          <p:spPr>
            <a:xfrm>
              <a:off x="11357102" y="5616702"/>
              <a:ext cx="321564" cy="204342"/>
            </a:xfrm>
            <a:prstGeom prst="rect">
              <a:avLst/>
            </a:prstGeom>
            <a:blipFill>
              <a:blip r:embed="rId44" cstate="print"/>
              <a:stretch>
                <a:fillRect/>
              </a:stretch>
            </a:blipFill>
          </p:spPr>
          <p:txBody>
            <a:bodyPr wrap="square" lIns="0" tIns="0" rIns="0" bIns="0" rtlCol="0">
              <a:noAutofit/>
            </a:bodyPr>
            <a:lstStyle/>
            <a:p>
              <a:endParaRPr/>
            </a:p>
          </p:txBody>
        </p:sp>
        <p:sp>
          <p:nvSpPr>
            <p:cNvPr id="141" name="object 81"/>
            <p:cNvSpPr/>
            <p:nvPr/>
          </p:nvSpPr>
          <p:spPr>
            <a:xfrm>
              <a:off x="11306175" y="5616702"/>
              <a:ext cx="96266" cy="191477"/>
            </a:xfrm>
            <a:prstGeom prst="rect">
              <a:avLst/>
            </a:prstGeom>
            <a:blipFill>
              <a:blip r:embed="rId45" cstate="print"/>
              <a:stretch>
                <a:fillRect/>
              </a:stretch>
            </a:blipFill>
          </p:spPr>
          <p:txBody>
            <a:bodyPr wrap="square" lIns="0" tIns="0" rIns="0" bIns="0" rtlCol="0">
              <a:noAutofit/>
            </a:bodyPr>
            <a:lstStyle/>
            <a:p>
              <a:endParaRPr/>
            </a:p>
          </p:txBody>
        </p:sp>
        <p:sp>
          <p:nvSpPr>
            <p:cNvPr id="142" name="object 82"/>
            <p:cNvSpPr/>
            <p:nvPr/>
          </p:nvSpPr>
          <p:spPr>
            <a:xfrm>
              <a:off x="11306175" y="5578475"/>
              <a:ext cx="372491" cy="76453"/>
            </a:xfrm>
            <a:prstGeom prst="rect">
              <a:avLst/>
            </a:prstGeom>
            <a:blipFill>
              <a:blip r:embed="rId46" cstate="print"/>
              <a:stretch>
                <a:fillRect/>
              </a:stretch>
            </a:blipFill>
          </p:spPr>
          <p:txBody>
            <a:bodyPr wrap="square" lIns="0" tIns="0" rIns="0" bIns="0" rtlCol="0">
              <a:noAutofit/>
            </a:bodyPr>
            <a:lstStyle/>
            <a:p>
              <a:endParaRPr/>
            </a:p>
          </p:txBody>
        </p:sp>
        <p:sp>
          <p:nvSpPr>
            <p:cNvPr id="143" name="object 83"/>
            <p:cNvSpPr/>
            <p:nvPr/>
          </p:nvSpPr>
          <p:spPr>
            <a:xfrm>
              <a:off x="11401679" y="5599048"/>
              <a:ext cx="179704" cy="35813"/>
            </a:xfrm>
            <a:prstGeom prst="rect">
              <a:avLst/>
            </a:prstGeom>
            <a:blipFill>
              <a:blip r:embed="rId47" cstate="print"/>
              <a:stretch>
                <a:fillRect/>
              </a:stretch>
            </a:blipFill>
          </p:spPr>
          <p:txBody>
            <a:bodyPr wrap="square" lIns="0" tIns="0" rIns="0" bIns="0" rtlCol="0">
              <a:noAutofit/>
            </a:bodyPr>
            <a:lstStyle/>
            <a:p>
              <a:endParaRPr/>
            </a:p>
          </p:txBody>
        </p:sp>
        <p:sp>
          <p:nvSpPr>
            <p:cNvPr id="144" name="object 84"/>
            <p:cNvSpPr/>
            <p:nvPr/>
          </p:nvSpPr>
          <p:spPr>
            <a:xfrm>
              <a:off x="11401679" y="5599048"/>
              <a:ext cx="179704" cy="19431"/>
            </a:xfrm>
            <a:prstGeom prst="rect">
              <a:avLst/>
            </a:prstGeom>
            <a:blipFill>
              <a:blip r:embed="rId48" cstate="print"/>
              <a:stretch>
                <a:fillRect/>
              </a:stretch>
            </a:blipFill>
          </p:spPr>
          <p:txBody>
            <a:bodyPr wrap="square" lIns="0" tIns="0" rIns="0" bIns="0" rtlCol="0">
              <a:noAutofit/>
            </a:bodyPr>
            <a:lstStyle/>
            <a:p>
              <a:endParaRPr/>
            </a:p>
          </p:txBody>
        </p:sp>
        <p:sp>
          <p:nvSpPr>
            <p:cNvPr id="145" name="object 85"/>
            <p:cNvSpPr/>
            <p:nvPr/>
          </p:nvSpPr>
          <p:spPr>
            <a:xfrm>
              <a:off x="7115809" y="5078984"/>
              <a:ext cx="2116836" cy="608076"/>
            </a:xfrm>
            <a:prstGeom prst="rect">
              <a:avLst/>
            </a:prstGeom>
            <a:blipFill>
              <a:blip r:embed="rId49" cstate="print"/>
              <a:stretch>
                <a:fillRect/>
              </a:stretch>
            </a:blipFill>
          </p:spPr>
          <p:txBody>
            <a:bodyPr wrap="square" lIns="0" tIns="0" rIns="0" bIns="0" rtlCol="0">
              <a:noAutofit/>
            </a:bodyPr>
            <a:lstStyle/>
            <a:p>
              <a:endParaRPr/>
            </a:p>
          </p:txBody>
        </p:sp>
        <p:sp>
          <p:nvSpPr>
            <p:cNvPr id="146" name="object 86"/>
            <p:cNvSpPr/>
            <p:nvPr/>
          </p:nvSpPr>
          <p:spPr>
            <a:xfrm>
              <a:off x="7142180" y="5105400"/>
              <a:ext cx="1837100" cy="329564"/>
            </a:xfrm>
            <a:custGeom>
              <a:avLst/>
              <a:gdLst/>
              <a:ahLst/>
              <a:cxnLst/>
              <a:rect l="l" t="t" r="r" b="b"/>
              <a:pathLst>
                <a:path w="1837100" h="329564">
                  <a:moveTo>
                    <a:pt x="1724375" y="195216"/>
                  </a:moveTo>
                  <a:lnTo>
                    <a:pt x="1681017" y="218186"/>
                  </a:lnTo>
                  <a:lnTo>
                    <a:pt x="1837100" y="329564"/>
                  </a:lnTo>
                  <a:lnTo>
                    <a:pt x="1834543" y="222376"/>
                  </a:lnTo>
                  <a:lnTo>
                    <a:pt x="1748962" y="222376"/>
                  </a:lnTo>
                  <a:lnTo>
                    <a:pt x="1724375" y="195216"/>
                  </a:lnTo>
                  <a:close/>
                </a:path>
                <a:path w="1837100" h="329564">
                  <a:moveTo>
                    <a:pt x="943909" y="0"/>
                  </a:moveTo>
                  <a:lnTo>
                    <a:pt x="849675" y="888"/>
                  </a:lnTo>
                  <a:lnTo>
                    <a:pt x="802812" y="2539"/>
                  </a:lnTo>
                  <a:lnTo>
                    <a:pt x="756838" y="4825"/>
                  </a:lnTo>
                  <a:lnTo>
                    <a:pt x="711626" y="7874"/>
                  </a:lnTo>
                  <a:lnTo>
                    <a:pt x="667557" y="11556"/>
                  </a:lnTo>
                  <a:lnTo>
                    <a:pt x="624250" y="15620"/>
                  </a:lnTo>
                  <a:lnTo>
                    <a:pt x="581959" y="20447"/>
                  </a:lnTo>
                  <a:lnTo>
                    <a:pt x="540938" y="25907"/>
                  </a:lnTo>
                  <a:lnTo>
                    <a:pt x="500933" y="31876"/>
                  </a:lnTo>
                  <a:lnTo>
                    <a:pt x="462071" y="38354"/>
                  </a:lnTo>
                  <a:lnTo>
                    <a:pt x="424479" y="45338"/>
                  </a:lnTo>
                  <a:lnTo>
                    <a:pt x="352978" y="60832"/>
                  </a:lnTo>
                  <a:lnTo>
                    <a:pt x="286938" y="78231"/>
                  </a:lnTo>
                  <a:lnTo>
                    <a:pt x="226613" y="97536"/>
                  </a:lnTo>
                  <a:lnTo>
                    <a:pt x="172511" y="118491"/>
                  </a:lnTo>
                  <a:lnTo>
                    <a:pt x="124759" y="141350"/>
                  </a:lnTo>
                  <a:lnTo>
                    <a:pt x="83865" y="165988"/>
                  </a:lnTo>
                  <a:lnTo>
                    <a:pt x="49956" y="192912"/>
                  </a:lnTo>
                  <a:lnTo>
                    <a:pt x="23540" y="222631"/>
                  </a:lnTo>
                  <a:lnTo>
                    <a:pt x="6141" y="256286"/>
                  </a:lnTo>
                  <a:lnTo>
                    <a:pt x="1823" y="272414"/>
                  </a:lnTo>
                  <a:lnTo>
                    <a:pt x="426" y="281431"/>
                  </a:lnTo>
                  <a:lnTo>
                    <a:pt x="0" y="289432"/>
                  </a:lnTo>
                  <a:lnTo>
                    <a:pt x="29" y="293624"/>
                  </a:lnTo>
                  <a:lnTo>
                    <a:pt x="299" y="300100"/>
                  </a:lnTo>
                  <a:lnTo>
                    <a:pt x="1442" y="309118"/>
                  </a:lnTo>
                  <a:lnTo>
                    <a:pt x="3220" y="318135"/>
                  </a:lnTo>
                  <a:lnTo>
                    <a:pt x="5125" y="324866"/>
                  </a:lnTo>
                  <a:lnTo>
                    <a:pt x="60243" y="309372"/>
                  </a:lnTo>
                  <a:lnTo>
                    <a:pt x="58338" y="302641"/>
                  </a:lnTo>
                  <a:lnTo>
                    <a:pt x="57449" y="298069"/>
                  </a:lnTo>
                  <a:lnTo>
                    <a:pt x="57068" y="293624"/>
                  </a:lnTo>
                  <a:lnTo>
                    <a:pt x="57068" y="289432"/>
                  </a:lnTo>
                  <a:lnTo>
                    <a:pt x="57449" y="285623"/>
                  </a:lnTo>
                  <a:lnTo>
                    <a:pt x="58211" y="281431"/>
                  </a:lnTo>
                  <a:lnTo>
                    <a:pt x="59875" y="275717"/>
                  </a:lnTo>
                  <a:lnTo>
                    <a:pt x="59608" y="275717"/>
                  </a:lnTo>
                  <a:lnTo>
                    <a:pt x="61132" y="271399"/>
                  </a:lnTo>
                  <a:lnTo>
                    <a:pt x="61579" y="271399"/>
                  </a:lnTo>
                  <a:lnTo>
                    <a:pt x="65577" y="262636"/>
                  </a:lnTo>
                  <a:lnTo>
                    <a:pt x="90469" y="233172"/>
                  </a:lnTo>
                  <a:lnTo>
                    <a:pt x="134284" y="201549"/>
                  </a:lnTo>
                  <a:lnTo>
                    <a:pt x="173527" y="180720"/>
                  </a:lnTo>
                  <a:lnTo>
                    <a:pt x="220390" y="160781"/>
                  </a:lnTo>
                  <a:lnTo>
                    <a:pt x="274238" y="141858"/>
                  </a:lnTo>
                  <a:lnTo>
                    <a:pt x="334436" y="124332"/>
                  </a:lnTo>
                  <a:lnTo>
                    <a:pt x="400730" y="108457"/>
                  </a:lnTo>
                  <a:lnTo>
                    <a:pt x="472358" y="94487"/>
                  </a:lnTo>
                  <a:lnTo>
                    <a:pt x="510331" y="88264"/>
                  </a:lnTo>
                  <a:lnTo>
                    <a:pt x="549320" y="82423"/>
                  </a:lnTo>
                  <a:lnTo>
                    <a:pt x="589452" y="77216"/>
                  </a:lnTo>
                  <a:lnTo>
                    <a:pt x="630727" y="72517"/>
                  </a:lnTo>
                  <a:lnTo>
                    <a:pt x="673018" y="68452"/>
                  </a:lnTo>
                  <a:lnTo>
                    <a:pt x="716325" y="64769"/>
                  </a:lnTo>
                  <a:lnTo>
                    <a:pt x="760648" y="61975"/>
                  </a:lnTo>
                  <a:lnTo>
                    <a:pt x="805733" y="59689"/>
                  </a:lnTo>
                  <a:lnTo>
                    <a:pt x="851834" y="57912"/>
                  </a:lnTo>
                  <a:lnTo>
                    <a:pt x="1505271" y="57150"/>
                  </a:lnTo>
                  <a:lnTo>
                    <a:pt x="1487596" y="53086"/>
                  </a:lnTo>
                  <a:lnTo>
                    <a:pt x="1414190" y="38735"/>
                  </a:lnTo>
                  <a:lnTo>
                    <a:pt x="1375963" y="32385"/>
                  </a:lnTo>
                  <a:lnTo>
                    <a:pt x="1336466" y="26543"/>
                  </a:lnTo>
                  <a:lnTo>
                    <a:pt x="1295953" y="21081"/>
                  </a:lnTo>
                  <a:lnTo>
                    <a:pt x="1254678" y="16382"/>
                  </a:lnTo>
                  <a:lnTo>
                    <a:pt x="1212387" y="12192"/>
                  </a:lnTo>
                  <a:lnTo>
                    <a:pt x="1169334" y="8636"/>
                  </a:lnTo>
                  <a:lnTo>
                    <a:pt x="1125519" y="5587"/>
                  </a:lnTo>
                  <a:lnTo>
                    <a:pt x="1080942" y="3175"/>
                  </a:lnTo>
                  <a:lnTo>
                    <a:pt x="1035857" y="1524"/>
                  </a:lnTo>
                  <a:lnTo>
                    <a:pt x="990137" y="507"/>
                  </a:lnTo>
                  <a:lnTo>
                    <a:pt x="943909" y="0"/>
                  </a:lnTo>
                  <a:close/>
                </a:path>
                <a:path w="1837100" h="329564">
                  <a:moveTo>
                    <a:pt x="61132" y="271399"/>
                  </a:moveTo>
                  <a:lnTo>
                    <a:pt x="59608" y="275717"/>
                  </a:lnTo>
                  <a:lnTo>
                    <a:pt x="60345" y="274101"/>
                  </a:lnTo>
                  <a:lnTo>
                    <a:pt x="61132" y="271399"/>
                  </a:lnTo>
                  <a:close/>
                </a:path>
                <a:path w="1837100" h="329564">
                  <a:moveTo>
                    <a:pt x="60345" y="274101"/>
                  </a:moveTo>
                  <a:lnTo>
                    <a:pt x="59608" y="275717"/>
                  </a:lnTo>
                  <a:lnTo>
                    <a:pt x="59875" y="275717"/>
                  </a:lnTo>
                  <a:lnTo>
                    <a:pt x="60345" y="274101"/>
                  </a:lnTo>
                  <a:close/>
                </a:path>
                <a:path w="1837100" h="329564">
                  <a:moveTo>
                    <a:pt x="61579" y="271399"/>
                  </a:moveTo>
                  <a:lnTo>
                    <a:pt x="61132" y="271399"/>
                  </a:lnTo>
                  <a:lnTo>
                    <a:pt x="60345" y="274101"/>
                  </a:lnTo>
                  <a:lnTo>
                    <a:pt x="61579" y="271399"/>
                  </a:lnTo>
                  <a:close/>
                </a:path>
                <a:path w="1837100" h="329564">
                  <a:moveTo>
                    <a:pt x="1776470" y="167619"/>
                  </a:moveTo>
                  <a:lnTo>
                    <a:pt x="1724375" y="195216"/>
                  </a:lnTo>
                  <a:lnTo>
                    <a:pt x="1748962" y="222376"/>
                  </a:lnTo>
                  <a:lnTo>
                    <a:pt x="1791380" y="184150"/>
                  </a:lnTo>
                  <a:lnTo>
                    <a:pt x="1776470" y="167619"/>
                  </a:lnTo>
                  <a:close/>
                </a:path>
                <a:path w="1837100" h="329564">
                  <a:moveTo>
                    <a:pt x="1832528" y="137922"/>
                  </a:moveTo>
                  <a:lnTo>
                    <a:pt x="1776470" y="167619"/>
                  </a:lnTo>
                  <a:lnTo>
                    <a:pt x="1791380" y="184150"/>
                  </a:lnTo>
                  <a:lnTo>
                    <a:pt x="1748962" y="222376"/>
                  </a:lnTo>
                  <a:lnTo>
                    <a:pt x="1834543" y="222376"/>
                  </a:lnTo>
                  <a:lnTo>
                    <a:pt x="1832528" y="137922"/>
                  </a:lnTo>
                  <a:close/>
                </a:path>
                <a:path w="1837100" h="329564">
                  <a:moveTo>
                    <a:pt x="1719753" y="190110"/>
                  </a:moveTo>
                  <a:lnTo>
                    <a:pt x="1724375" y="195216"/>
                  </a:lnTo>
                  <a:lnTo>
                    <a:pt x="1729443" y="192531"/>
                  </a:lnTo>
                  <a:lnTo>
                    <a:pt x="1724451" y="192531"/>
                  </a:lnTo>
                  <a:lnTo>
                    <a:pt x="1719753" y="190110"/>
                  </a:lnTo>
                  <a:close/>
                </a:path>
                <a:path w="1837100" h="329564">
                  <a:moveTo>
                    <a:pt x="1716196" y="186181"/>
                  </a:moveTo>
                  <a:lnTo>
                    <a:pt x="1719753" y="190110"/>
                  </a:lnTo>
                  <a:lnTo>
                    <a:pt x="1724451" y="192531"/>
                  </a:lnTo>
                  <a:lnTo>
                    <a:pt x="1716196" y="186181"/>
                  </a:lnTo>
                  <a:close/>
                </a:path>
                <a:path w="1837100" h="329564">
                  <a:moveTo>
                    <a:pt x="1741430" y="186181"/>
                  </a:moveTo>
                  <a:lnTo>
                    <a:pt x="1716196" y="186181"/>
                  </a:lnTo>
                  <a:lnTo>
                    <a:pt x="1724451" y="192531"/>
                  </a:lnTo>
                  <a:lnTo>
                    <a:pt x="1729443" y="192531"/>
                  </a:lnTo>
                  <a:lnTo>
                    <a:pt x="1741430" y="186181"/>
                  </a:lnTo>
                  <a:close/>
                </a:path>
                <a:path w="1837100" h="329564">
                  <a:moveTo>
                    <a:pt x="1505271" y="57150"/>
                  </a:moveTo>
                  <a:lnTo>
                    <a:pt x="944163" y="57150"/>
                  </a:lnTo>
                  <a:lnTo>
                    <a:pt x="989502" y="57531"/>
                  </a:lnTo>
                  <a:lnTo>
                    <a:pt x="1034587" y="58674"/>
                  </a:lnTo>
                  <a:lnTo>
                    <a:pt x="1078783" y="60325"/>
                  </a:lnTo>
                  <a:lnTo>
                    <a:pt x="1122471" y="62737"/>
                  </a:lnTo>
                  <a:lnTo>
                    <a:pt x="1165397" y="65658"/>
                  </a:lnTo>
                  <a:lnTo>
                    <a:pt x="1207688" y="69087"/>
                  </a:lnTo>
                  <a:lnTo>
                    <a:pt x="1249090" y="73279"/>
                  </a:lnTo>
                  <a:lnTo>
                    <a:pt x="1289476" y="77850"/>
                  </a:lnTo>
                  <a:lnTo>
                    <a:pt x="1328973" y="83185"/>
                  </a:lnTo>
                  <a:lnTo>
                    <a:pt x="1367454" y="88900"/>
                  </a:lnTo>
                  <a:lnTo>
                    <a:pt x="1440987" y="101854"/>
                  </a:lnTo>
                  <a:lnTo>
                    <a:pt x="1509821" y="116839"/>
                  </a:lnTo>
                  <a:lnTo>
                    <a:pt x="1573067" y="133476"/>
                  </a:lnTo>
                  <a:lnTo>
                    <a:pt x="1630217" y="151764"/>
                  </a:lnTo>
                  <a:lnTo>
                    <a:pt x="1681017" y="171576"/>
                  </a:lnTo>
                  <a:lnTo>
                    <a:pt x="1719753" y="190110"/>
                  </a:lnTo>
                  <a:lnTo>
                    <a:pt x="1716196" y="186181"/>
                  </a:lnTo>
                  <a:lnTo>
                    <a:pt x="1741430" y="186181"/>
                  </a:lnTo>
                  <a:lnTo>
                    <a:pt x="1776470" y="167619"/>
                  </a:lnTo>
                  <a:lnTo>
                    <a:pt x="1727372" y="129920"/>
                  </a:lnTo>
                  <a:lnTo>
                    <a:pt x="1676318" y="107950"/>
                  </a:lnTo>
                  <a:lnTo>
                    <a:pt x="1619041" y="87756"/>
                  </a:lnTo>
                  <a:lnTo>
                    <a:pt x="1556049" y="69468"/>
                  </a:lnTo>
                  <a:lnTo>
                    <a:pt x="1522394" y="61087"/>
                  </a:lnTo>
                  <a:lnTo>
                    <a:pt x="1505271" y="57150"/>
                  </a:lnTo>
                  <a:close/>
                </a:path>
              </a:pathLst>
            </a:custGeom>
            <a:solidFill>
              <a:srgbClr val="EFAB00"/>
            </a:solidFill>
          </p:spPr>
          <p:txBody>
            <a:bodyPr wrap="square" lIns="0" tIns="0" rIns="0" bIns="0" rtlCol="0">
              <a:noAutofit/>
            </a:bodyPr>
            <a:lstStyle/>
            <a:p>
              <a:endParaRPr/>
            </a:p>
          </p:txBody>
        </p:sp>
        <p:sp>
          <p:nvSpPr>
            <p:cNvPr id="147" name="object 87"/>
            <p:cNvSpPr/>
            <p:nvPr/>
          </p:nvSpPr>
          <p:spPr>
            <a:xfrm>
              <a:off x="11002009" y="4861052"/>
              <a:ext cx="915924" cy="1075944"/>
            </a:xfrm>
            <a:prstGeom prst="rect">
              <a:avLst/>
            </a:prstGeom>
            <a:blipFill>
              <a:blip r:embed="rId50" cstate="print"/>
              <a:stretch>
                <a:fillRect/>
              </a:stretch>
            </a:blipFill>
          </p:spPr>
          <p:txBody>
            <a:bodyPr wrap="square" lIns="0" tIns="0" rIns="0" bIns="0" rtlCol="0">
              <a:noAutofit/>
            </a:bodyPr>
            <a:lstStyle/>
            <a:p>
              <a:endParaRPr/>
            </a:p>
          </p:txBody>
        </p:sp>
        <p:sp>
          <p:nvSpPr>
            <p:cNvPr id="148" name="object 88"/>
            <p:cNvSpPr/>
            <p:nvPr/>
          </p:nvSpPr>
          <p:spPr>
            <a:xfrm>
              <a:off x="11044301" y="48831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149" name="object 89"/>
            <p:cNvSpPr/>
            <p:nvPr/>
          </p:nvSpPr>
          <p:spPr>
            <a:xfrm>
              <a:off x="11044301" y="48831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150" name="object 90"/>
            <p:cNvSpPr/>
            <p:nvPr/>
          </p:nvSpPr>
          <p:spPr>
            <a:xfrm>
              <a:off x="11560175" y="5456301"/>
              <a:ext cx="0" cy="176149"/>
            </a:xfrm>
            <a:custGeom>
              <a:avLst/>
              <a:gdLst/>
              <a:ahLst/>
              <a:cxnLst/>
              <a:rect l="l" t="t" r="r" b="b"/>
              <a:pathLst>
                <a:path h="176149">
                  <a:moveTo>
                    <a:pt x="0" y="0"/>
                  </a:moveTo>
                  <a:lnTo>
                    <a:pt x="0" y="176149"/>
                  </a:lnTo>
                </a:path>
              </a:pathLst>
            </a:custGeom>
            <a:ln w="6350">
              <a:solidFill>
                <a:srgbClr val="000000"/>
              </a:solidFill>
            </a:ln>
          </p:spPr>
          <p:txBody>
            <a:bodyPr wrap="square" lIns="0" tIns="0" rIns="0" bIns="0" rtlCol="0">
              <a:noAutofit/>
            </a:bodyPr>
            <a:lstStyle/>
            <a:p>
              <a:endParaRPr/>
            </a:p>
          </p:txBody>
        </p:sp>
        <p:sp>
          <p:nvSpPr>
            <p:cNvPr id="151" name="object 91"/>
            <p:cNvSpPr/>
            <p:nvPr/>
          </p:nvSpPr>
          <p:spPr>
            <a:xfrm>
              <a:off x="11466576" y="5102225"/>
              <a:ext cx="190500" cy="349250"/>
            </a:xfrm>
            <a:prstGeom prst="rect">
              <a:avLst/>
            </a:prstGeom>
            <a:blipFill>
              <a:blip r:embed="rId51" cstate="print"/>
              <a:stretch>
                <a:fillRect/>
              </a:stretch>
            </a:blipFill>
          </p:spPr>
          <p:txBody>
            <a:bodyPr wrap="square" lIns="0" tIns="0" rIns="0" bIns="0" rtlCol="0">
              <a:noAutofit/>
            </a:bodyPr>
            <a:lstStyle/>
            <a:p>
              <a:endParaRPr/>
            </a:p>
          </p:txBody>
        </p:sp>
        <p:sp>
          <p:nvSpPr>
            <p:cNvPr id="152" name="object 92"/>
            <p:cNvSpPr/>
            <p:nvPr/>
          </p:nvSpPr>
          <p:spPr>
            <a:xfrm>
              <a:off x="11071225" y="4945062"/>
              <a:ext cx="279400" cy="300037"/>
            </a:xfrm>
            <a:prstGeom prst="rect">
              <a:avLst/>
            </a:prstGeom>
            <a:blipFill>
              <a:blip r:embed="rId6" cstate="print"/>
              <a:stretch>
                <a:fillRect/>
              </a:stretch>
            </a:blipFill>
          </p:spPr>
          <p:txBody>
            <a:bodyPr wrap="square" lIns="0" tIns="0" rIns="0" bIns="0" rtlCol="0">
              <a:noAutofit/>
            </a:bodyPr>
            <a:lstStyle/>
            <a:p>
              <a:endParaRPr/>
            </a:p>
          </p:txBody>
        </p:sp>
        <p:sp>
          <p:nvSpPr>
            <p:cNvPr id="153" name="object 93"/>
            <p:cNvSpPr/>
            <p:nvPr/>
          </p:nvSpPr>
          <p:spPr>
            <a:xfrm>
              <a:off x="11409426" y="5636005"/>
              <a:ext cx="321691" cy="205676"/>
            </a:xfrm>
            <a:prstGeom prst="rect">
              <a:avLst/>
            </a:prstGeom>
            <a:blipFill>
              <a:blip r:embed="rId52" cstate="print"/>
              <a:stretch>
                <a:fillRect/>
              </a:stretch>
            </a:blipFill>
          </p:spPr>
          <p:txBody>
            <a:bodyPr wrap="square" lIns="0" tIns="0" rIns="0" bIns="0" rtlCol="0">
              <a:noAutofit/>
            </a:bodyPr>
            <a:lstStyle/>
            <a:p>
              <a:endParaRPr/>
            </a:p>
          </p:txBody>
        </p:sp>
        <p:sp>
          <p:nvSpPr>
            <p:cNvPr id="154" name="object 94"/>
            <p:cNvSpPr/>
            <p:nvPr/>
          </p:nvSpPr>
          <p:spPr>
            <a:xfrm>
              <a:off x="11358626" y="5636005"/>
              <a:ext cx="96266" cy="192722"/>
            </a:xfrm>
            <a:prstGeom prst="rect">
              <a:avLst/>
            </a:prstGeom>
            <a:blipFill>
              <a:blip r:embed="rId53" cstate="print"/>
              <a:stretch>
                <a:fillRect/>
              </a:stretch>
            </a:blipFill>
          </p:spPr>
          <p:txBody>
            <a:bodyPr wrap="square" lIns="0" tIns="0" rIns="0" bIns="0" rtlCol="0">
              <a:noAutofit/>
            </a:bodyPr>
            <a:lstStyle/>
            <a:p>
              <a:endParaRPr/>
            </a:p>
          </p:txBody>
        </p:sp>
        <p:sp>
          <p:nvSpPr>
            <p:cNvPr id="155" name="object 95"/>
            <p:cNvSpPr/>
            <p:nvPr/>
          </p:nvSpPr>
          <p:spPr>
            <a:xfrm>
              <a:off x="11358626" y="5597525"/>
              <a:ext cx="372491" cy="76962"/>
            </a:xfrm>
            <a:prstGeom prst="rect">
              <a:avLst/>
            </a:prstGeom>
            <a:blipFill>
              <a:blip r:embed="rId54" cstate="print"/>
              <a:stretch>
                <a:fillRect/>
              </a:stretch>
            </a:blipFill>
          </p:spPr>
          <p:txBody>
            <a:bodyPr wrap="square" lIns="0" tIns="0" rIns="0" bIns="0" rtlCol="0">
              <a:noAutofit/>
            </a:bodyPr>
            <a:lstStyle/>
            <a:p>
              <a:endParaRPr/>
            </a:p>
          </p:txBody>
        </p:sp>
        <p:sp>
          <p:nvSpPr>
            <p:cNvPr id="156" name="object 96"/>
            <p:cNvSpPr/>
            <p:nvPr/>
          </p:nvSpPr>
          <p:spPr>
            <a:xfrm>
              <a:off x="11454003" y="5618226"/>
              <a:ext cx="179704" cy="35940"/>
            </a:xfrm>
            <a:prstGeom prst="rect">
              <a:avLst/>
            </a:prstGeom>
            <a:blipFill>
              <a:blip r:embed="rId55" cstate="print"/>
              <a:stretch>
                <a:fillRect/>
              </a:stretch>
            </a:blipFill>
          </p:spPr>
          <p:txBody>
            <a:bodyPr wrap="square" lIns="0" tIns="0" rIns="0" bIns="0" rtlCol="0">
              <a:noAutofit/>
            </a:bodyPr>
            <a:lstStyle/>
            <a:p>
              <a:endParaRPr/>
            </a:p>
          </p:txBody>
        </p:sp>
        <p:sp>
          <p:nvSpPr>
            <p:cNvPr id="157" name="object 97"/>
            <p:cNvSpPr/>
            <p:nvPr/>
          </p:nvSpPr>
          <p:spPr>
            <a:xfrm>
              <a:off x="11454003" y="5618226"/>
              <a:ext cx="179704" cy="19558"/>
            </a:xfrm>
            <a:prstGeom prst="rect">
              <a:avLst/>
            </a:prstGeom>
            <a:blipFill>
              <a:blip r:embed="rId56" cstate="print"/>
              <a:stretch>
                <a:fillRect/>
              </a:stretch>
            </a:blipFill>
          </p:spPr>
          <p:txBody>
            <a:bodyPr wrap="square" lIns="0" tIns="0" rIns="0" bIns="0" rtlCol="0">
              <a:noAutofit/>
            </a:bodyPr>
            <a:lstStyle/>
            <a:p>
              <a:endParaRPr/>
            </a:p>
          </p:txBody>
        </p:sp>
        <p:sp>
          <p:nvSpPr>
            <p:cNvPr id="158" name="object 98"/>
            <p:cNvSpPr/>
            <p:nvPr/>
          </p:nvSpPr>
          <p:spPr>
            <a:xfrm>
              <a:off x="8932417" y="5083555"/>
              <a:ext cx="2924556" cy="623316"/>
            </a:xfrm>
            <a:prstGeom prst="rect">
              <a:avLst/>
            </a:prstGeom>
            <a:blipFill>
              <a:blip r:embed="rId57" cstate="print"/>
              <a:stretch>
                <a:fillRect/>
              </a:stretch>
            </a:blipFill>
          </p:spPr>
          <p:txBody>
            <a:bodyPr wrap="square" lIns="0" tIns="0" rIns="0" bIns="0" rtlCol="0">
              <a:noAutofit/>
            </a:bodyPr>
            <a:lstStyle/>
            <a:p>
              <a:endParaRPr/>
            </a:p>
          </p:txBody>
        </p:sp>
        <p:sp>
          <p:nvSpPr>
            <p:cNvPr id="159" name="object 99"/>
            <p:cNvSpPr/>
            <p:nvPr/>
          </p:nvSpPr>
          <p:spPr>
            <a:xfrm>
              <a:off x="8958198" y="5110098"/>
              <a:ext cx="2649981" cy="343662"/>
            </a:xfrm>
            <a:custGeom>
              <a:avLst/>
              <a:gdLst/>
              <a:ahLst/>
              <a:cxnLst/>
              <a:rect l="l" t="t" r="r" b="b"/>
              <a:pathLst>
                <a:path w="2649981" h="343662">
                  <a:moveTo>
                    <a:pt x="2538729" y="205179"/>
                  </a:moveTo>
                  <a:lnTo>
                    <a:pt x="2495296" y="225932"/>
                  </a:lnTo>
                  <a:lnTo>
                    <a:pt x="2646553" y="343662"/>
                  </a:lnTo>
                  <a:lnTo>
                    <a:pt x="2648554" y="231775"/>
                  </a:lnTo>
                  <a:lnTo>
                    <a:pt x="2562098" y="231775"/>
                  </a:lnTo>
                  <a:lnTo>
                    <a:pt x="2544048" y="207474"/>
                  </a:lnTo>
                  <a:lnTo>
                    <a:pt x="2538729" y="205179"/>
                  </a:lnTo>
                  <a:close/>
                </a:path>
                <a:path w="2649981" h="343662">
                  <a:moveTo>
                    <a:pt x="1369695" y="0"/>
                  </a:moveTo>
                  <a:lnTo>
                    <a:pt x="1302639" y="253"/>
                  </a:lnTo>
                  <a:lnTo>
                    <a:pt x="1166876" y="2539"/>
                  </a:lnTo>
                  <a:lnTo>
                    <a:pt x="1099439" y="4825"/>
                  </a:lnTo>
                  <a:lnTo>
                    <a:pt x="968628" y="11175"/>
                  </a:lnTo>
                  <a:lnTo>
                    <a:pt x="905509" y="15239"/>
                  </a:lnTo>
                  <a:lnTo>
                    <a:pt x="843915" y="19938"/>
                  </a:lnTo>
                  <a:lnTo>
                    <a:pt x="783717" y="25145"/>
                  </a:lnTo>
                  <a:lnTo>
                    <a:pt x="725424" y="30987"/>
                  </a:lnTo>
                  <a:lnTo>
                    <a:pt x="668908" y="37337"/>
                  </a:lnTo>
                  <a:lnTo>
                    <a:pt x="614045" y="44068"/>
                  </a:lnTo>
                  <a:lnTo>
                    <a:pt x="561212" y="51434"/>
                  </a:lnTo>
                  <a:lnTo>
                    <a:pt x="510413" y="59308"/>
                  </a:lnTo>
                  <a:lnTo>
                    <a:pt x="461517" y="67563"/>
                  </a:lnTo>
                  <a:lnTo>
                    <a:pt x="414781" y="76326"/>
                  </a:lnTo>
                  <a:lnTo>
                    <a:pt x="370331" y="85470"/>
                  </a:lnTo>
                  <a:lnTo>
                    <a:pt x="328040" y="94995"/>
                  </a:lnTo>
                  <a:lnTo>
                    <a:pt x="268731" y="110108"/>
                  </a:lnTo>
                  <a:lnTo>
                    <a:pt x="214756" y="126237"/>
                  </a:lnTo>
                  <a:lnTo>
                    <a:pt x="166370" y="143128"/>
                  </a:lnTo>
                  <a:lnTo>
                    <a:pt x="123571" y="160908"/>
                  </a:lnTo>
                  <a:lnTo>
                    <a:pt x="86740" y="179831"/>
                  </a:lnTo>
                  <a:lnTo>
                    <a:pt x="46100" y="207263"/>
                  </a:lnTo>
                  <a:lnTo>
                    <a:pt x="16763" y="238632"/>
                  </a:lnTo>
                  <a:lnTo>
                    <a:pt x="1015" y="276478"/>
                  </a:lnTo>
                  <a:lnTo>
                    <a:pt x="0" y="286257"/>
                  </a:lnTo>
                  <a:lnTo>
                    <a:pt x="253" y="296418"/>
                  </a:lnTo>
                  <a:lnTo>
                    <a:pt x="13080" y="334899"/>
                  </a:lnTo>
                  <a:lnTo>
                    <a:pt x="17399" y="341503"/>
                  </a:lnTo>
                  <a:lnTo>
                    <a:pt x="65531" y="310642"/>
                  </a:lnTo>
                  <a:lnTo>
                    <a:pt x="61213" y="303911"/>
                  </a:lnTo>
                  <a:lnTo>
                    <a:pt x="59181" y="299719"/>
                  </a:lnTo>
                  <a:lnTo>
                    <a:pt x="57785" y="295782"/>
                  </a:lnTo>
                  <a:lnTo>
                    <a:pt x="57150" y="292226"/>
                  </a:lnTo>
                  <a:lnTo>
                    <a:pt x="56896" y="289178"/>
                  </a:lnTo>
                  <a:lnTo>
                    <a:pt x="57150" y="286257"/>
                  </a:lnTo>
                  <a:lnTo>
                    <a:pt x="83820" y="250189"/>
                  </a:lnTo>
                  <a:lnTo>
                    <a:pt x="115697" y="229107"/>
                  </a:lnTo>
                  <a:lnTo>
                    <a:pt x="160400" y="207137"/>
                  </a:lnTo>
                  <a:lnTo>
                    <a:pt x="201675" y="191007"/>
                  </a:lnTo>
                  <a:lnTo>
                    <a:pt x="266446" y="170180"/>
                  </a:lnTo>
                  <a:lnTo>
                    <a:pt x="321817" y="155320"/>
                  </a:lnTo>
                  <a:lnTo>
                    <a:pt x="361696" y="145923"/>
                  </a:lnTo>
                  <a:lnTo>
                    <a:pt x="426338" y="132333"/>
                  </a:lnTo>
                  <a:lnTo>
                    <a:pt x="472059" y="123698"/>
                  </a:lnTo>
                  <a:lnTo>
                    <a:pt x="519938" y="115696"/>
                  </a:lnTo>
                  <a:lnTo>
                    <a:pt x="569976" y="107950"/>
                  </a:lnTo>
                  <a:lnTo>
                    <a:pt x="621919" y="100711"/>
                  </a:lnTo>
                  <a:lnTo>
                    <a:pt x="675894" y="93980"/>
                  </a:lnTo>
                  <a:lnTo>
                    <a:pt x="731774" y="87756"/>
                  </a:lnTo>
                  <a:lnTo>
                    <a:pt x="789431" y="82042"/>
                  </a:lnTo>
                  <a:lnTo>
                    <a:pt x="848741" y="76834"/>
                  </a:lnTo>
                  <a:lnTo>
                    <a:pt x="972439" y="68199"/>
                  </a:lnTo>
                  <a:lnTo>
                    <a:pt x="1036447" y="64769"/>
                  </a:lnTo>
                  <a:lnTo>
                    <a:pt x="1168907" y="59689"/>
                  </a:lnTo>
                  <a:lnTo>
                    <a:pt x="1236345" y="58165"/>
                  </a:lnTo>
                  <a:lnTo>
                    <a:pt x="2179164" y="57150"/>
                  </a:lnTo>
                  <a:lnTo>
                    <a:pt x="2152396" y="52958"/>
                  </a:lnTo>
                  <a:lnTo>
                    <a:pt x="2046858" y="38734"/>
                  </a:lnTo>
                  <a:lnTo>
                    <a:pt x="1934718" y="26669"/>
                  </a:lnTo>
                  <a:lnTo>
                    <a:pt x="1876425" y="21336"/>
                  </a:lnTo>
                  <a:lnTo>
                    <a:pt x="1756028" y="12445"/>
                  </a:lnTo>
                  <a:lnTo>
                    <a:pt x="1693926" y="8762"/>
                  </a:lnTo>
                  <a:lnTo>
                    <a:pt x="1566799" y="3428"/>
                  </a:lnTo>
                  <a:lnTo>
                    <a:pt x="1501775" y="1650"/>
                  </a:lnTo>
                  <a:lnTo>
                    <a:pt x="1369695" y="0"/>
                  </a:lnTo>
                  <a:close/>
                </a:path>
                <a:path w="2649981" h="343662">
                  <a:moveTo>
                    <a:pt x="2544048" y="207474"/>
                  </a:moveTo>
                  <a:lnTo>
                    <a:pt x="2562098" y="231775"/>
                  </a:lnTo>
                  <a:lnTo>
                    <a:pt x="2590837" y="210438"/>
                  </a:lnTo>
                  <a:lnTo>
                    <a:pt x="2550922" y="210438"/>
                  </a:lnTo>
                  <a:lnTo>
                    <a:pt x="2544048" y="207474"/>
                  </a:lnTo>
                  <a:close/>
                </a:path>
                <a:path w="2649981" h="343662">
                  <a:moveTo>
                    <a:pt x="2649981" y="152019"/>
                  </a:moveTo>
                  <a:lnTo>
                    <a:pt x="2593893" y="178820"/>
                  </a:lnTo>
                  <a:lnTo>
                    <a:pt x="2607945" y="197738"/>
                  </a:lnTo>
                  <a:lnTo>
                    <a:pt x="2562098" y="231775"/>
                  </a:lnTo>
                  <a:lnTo>
                    <a:pt x="2648554" y="231775"/>
                  </a:lnTo>
                  <a:lnTo>
                    <a:pt x="2649981" y="152019"/>
                  </a:lnTo>
                  <a:close/>
                </a:path>
                <a:path w="2649981" h="343662">
                  <a:moveTo>
                    <a:pt x="2542261" y="203491"/>
                  </a:moveTo>
                  <a:lnTo>
                    <a:pt x="2541397" y="203904"/>
                  </a:lnTo>
                  <a:lnTo>
                    <a:pt x="2544048" y="207474"/>
                  </a:lnTo>
                  <a:lnTo>
                    <a:pt x="2550922" y="210438"/>
                  </a:lnTo>
                  <a:lnTo>
                    <a:pt x="2542261" y="203491"/>
                  </a:lnTo>
                  <a:close/>
                </a:path>
                <a:path w="2649981" h="343662">
                  <a:moveTo>
                    <a:pt x="2593893" y="178820"/>
                  </a:moveTo>
                  <a:lnTo>
                    <a:pt x="2542261" y="203491"/>
                  </a:lnTo>
                  <a:lnTo>
                    <a:pt x="2550922" y="210438"/>
                  </a:lnTo>
                  <a:lnTo>
                    <a:pt x="2590837" y="210438"/>
                  </a:lnTo>
                  <a:lnTo>
                    <a:pt x="2607945" y="197738"/>
                  </a:lnTo>
                  <a:lnTo>
                    <a:pt x="2593893" y="178820"/>
                  </a:lnTo>
                  <a:close/>
                </a:path>
                <a:path w="2649981" h="343662">
                  <a:moveTo>
                    <a:pt x="2541397" y="203904"/>
                  </a:moveTo>
                  <a:lnTo>
                    <a:pt x="2538729" y="205179"/>
                  </a:lnTo>
                  <a:lnTo>
                    <a:pt x="2544048" y="207474"/>
                  </a:lnTo>
                  <a:lnTo>
                    <a:pt x="2541397" y="203904"/>
                  </a:lnTo>
                  <a:close/>
                </a:path>
                <a:path w="2649981" h="343662">
                  <a:moveTo>
                    <a:pt x="2179164" y="57150"/>
                  </a:moveTo>
                  <a:lnTo>
                    <a:pt x="1369822" y="57150"/>
                  </a:lnTo>
                  <a:lnTo>
                    <a:pt x="1500885" y="58800"/>
                  </a:lnTo>
                  <a:lnTo>
                    <a:pt x="1565275" y="60578"/>
                  </a:lnTo>
                  <a:lnTo>
                    <a:pt x="1691258" y="65912"/>
                  </a:lnTo>
                  <a:lnTo>
                    <a:pt x="1812925" y="73532"/>
                  </a:lnTo>
                  <a:lnTo>
                    <a:pt x="1929510" y="83565"/>
                  </a:lnTo>
                  <a:lnTo>
                    <a:pt x="1985772" y="89281"/>
                  </a:lnTo>
                  <a:lnTo>
                    <a:pt x="2040381" y="95631"/>
                  </a:lnTo>
                  <a:lnTo>
                    <a:pt x="2093214" y="102362"/>
                  </a:lnTo>
                  <a:lnTo>
                    <a:pt x="2144522" y="109600"/>
                  </a:lnTo>
                  <a:lnTo>
                    <a:pt x="2193925" y="117348"/>
                  </a:lnTo>
                  <a:lnTo>
                    <a:pt x="2241296" y="125475"/>
                  </a:lnTo>
                  <a:lnTo>
                    <a:pt x="2286634" y="134112"/>
                  </a:lnTo>
                  <a:lnTo>
                    <a:pt x="2329815" y="143128"/>
                  </a:lnTo>
                  <a:lnTo>
                    <a:pt x="2390267" y="157352"/>
                  </a:lnTo>
                  <a:lnTo>
                    <a:pt x="2427604" y="167258"/>
                  </a:lnTo>
                  <a:lnTo>
                    <a:pt x="2479040" y="183006"/>
                  </a:lnTo>
                  <a:lnTo>
                    <a:pt x="2524125" y="199136"/>
                  </a:lnTo>
                  <a:lnTo>
                    <a:pt x="2538729" y="205179"/>
                  </a:lnTo>
                  <a:lnTo>
                    <a:pt x="2541397" y="203904"/>
                  </a:lnTo>
                  <a:lnTo>
                    <a:pt x="2539365" y="201168"/>
                  </a:lnTo>
                  <a:lnTo>
                    <a:pt x="2547123" y="201168"/>
                  </a:lnTo>
                  <a:lnTo>
                    <a:pt x="2593893" y="178820"/>
                  </a:lnTo>
                  <a:lnTo>
                    <a:pt x="2559430" y="151892"/>
                  </a:lnTo>
                  <a:lnTo>
                    <a:pt x="2513203" y="134238"/>
                  </a:lnTo>
                  <a:lnTo>
                    <a:pt x="2461259" y="117601"/>
                  </a:lnTo>
                  <a:lnTo>
                    <a:pt x="2423668" y="106933"/>
                  </a:lnTo>
                  <a:lnTo>
                    <a:pt x="2383790" y="96900"/>
                  </a:lnTo>
                  <a:lnTo>
                    <a:pt x="2341499" y="87249"/>
                  </a:lnTo>
                  <a:lnTo>
                    <a:pt x="2297303" y="77977"/>
                  </a:lnTo>
                  <a:lnTo>
                    <a:pt x="2250948" y="69214"/>
                  </a:lnTo>
                  <a:lnTo>
                    <a:pt x="2202687" y="60832"/>
                  </a:lnTo>
                  <a:lnTo>
                    <a:pt x="2179164" y="57150"/>
                  </a:lnTo>
                  <a:close/>
                </a:path>
                <a:path w="2649981" h="343662">
                  <a:moveTo>
                    <a:pt x="2539365" y="201168"/>
                  </a:moveTo>
                  <a:lnTo>
                    <a:pt x="2541397" y="203904"/>
                  </a:lnTo>
                  <a:lnTo>
                    <a:pt x="2542261" y="203491"/>
                  </a:lnTo>
                  <a:lnTo>
                    <a:pt x="2539365" y="201168"/>
                  </a:lnTo>
                  <a:close/>
                </a:path>
                <a:path w="2649981" h="343662">
                  <a:moveTo>
                    <a:pt x="2547123" y="201168"/>
                  </a:moveTo>
                  <a:lnTo>
                    <a:pt x="2539365" y="201168"/>
                  </a:lnTo>
                  <a:lnTo>
                    <a:pt x="2542261" y="203491"/>
                  </a:lnTo>
                  <a:lnTo>
                    <a:pt x="2547123" y="201168"/>
                  </a:lnTo>
                  <a:close/>
                </a:path>
              </a:pathLst>
            </a:custGeom>
            <a:solidFill>
              <a:srgbClr val="EFAB00"/>
            </a:solidFill>
          </p:spPr>
          <p:txBody>
            <a:bodyPr wrap="square" lIns="0" tIns="0" rIns="0" bIns="0" rtlCol="0">
              <a:noAutofit/>
            </a:bodyPr>
            <a:lstStyle/>
            <a:p>
              <a:endParaRPr/>
            </a:p>
          </p:txBody>
        </p:sp>
        <p:sp>
          <p:nvSpPr>
            <p:cNvPr id="160" name="object 100"/>
            <p:cNvSpPr txBox="1"/>
            <p:nvPr/>
          </p:nvSpPr>
          <p:spPr>
            <a:xfrm>
              <a:off x="9714228" y="5238837"/>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异步复制</a:t>
              </a:r>
              <a:endParaRPr sz="1800" baseline="34722" dirty="0">
                <a:latin typeface="微软雅黑"/>
                <a:cs typeface="微软雅黑"/>
              </a:endParaRPr>
            </a:p>
          </p:txBody>
        </p:sp>
        <p:sp>
          <p:nvSpPr>
            <p:cNvPr id="161" name="object 101"/>
            <p:cNvSpPr txBox="1"/>
            <p:nvPr/>
          </p:nvSpPr>
          <p:spPr>
            <a:xfrm>
              <a:off x="11102720" y="5017261"/>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166" name="object 100"/>
            <p:cNvSpPr txBox="1"/>
            <p:nvPr/>
          </p:nvSpPr>
          <p:spPr>
            <a:xfrm>
              <a:off x="7543544" y="5302481"/>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同步复制</a:t>
              </a:r>
              <a:endParaRPr sz="1800" baseline="34722" dirty="0">
                <a:latin typeface="微软雅黑"/>
                <a:cs typeface="微软雅黑"/>
              </a:endParaRPr>
            </a:p>
          </p:txBody>
        </p:sp>
        <p:sp>
          <p:nvSpPr>
            <p:cNvPr id="167" name="object 100"/>
            <p:cNvSpPr txBox="1"/>
            <p:nvPr/>
          </p:nvSpPr>
          <p:spPr>
            <a:xfrm>
              <a:off x="7586246" y="3368803"/>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同步复制</a:t>
              </a:r>
              <a:endParaRPr sz="1800" baseline="34722" dirty="0">
                <a:latin typeface="微软雅黑"/>
                <a:cs typeface="微软雅黑"/>
              </a:endParaRPr>
            </a:p>
          </p:txBody>
        </p:sp>
      </p:grpSp>
      <p:pic>
        <p:nvPicPr>
          <p:cNvPr id="4" name="图片 3"/>
          <p:cNvPicPr>
            <a:picLocks noChangeAspect="1"/>
          </p:cNvPicPr>
          <p:nvPr/>
        </p:nvPicPr>
        <p:blipFill>
          <a:blip r:embed="rId58"/>
          <a:stretch>
            <a:fillRect/>
          </a:stretch>
        </p:blipFill>
        <p:spPr>
          <a:xfrm>
            <a:off x="8867125" y="185488"/>
            <a:ext cx="2489977" cy="1037205"/>
          </a:xfrm>
          <a:prstGeom prst="rect">
            <a:avLst/>
          </a:prstGeom>
        </p:spPr>
      </p:pic>
    </p:spTree>
    <p:extLst>
      <p:ext uri="{BB962C8B-B14F-4D97-AF65-F5344CB8AC3E}">
        <p14:creationId xmlns:p14="http://schemas.microsoft.com/office/powerpoint/2010/main" val="90791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MDC</a:t>
            </a:r>
            <a:r>
              <a:rPr lang="zh-CN" altLang="en-US" dirty="0">
                <a:latin typeface="Tahoma" panose="020B0604030504040204" pitchFamily="34" charset="0"/>
                <a:cs typeface="Tahoma" panose="020B0604030504040204" pitchFamily="34" charset="0"/>
              </a:rPr>
              <a:t>（多租户数据库技术）</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p:cNvSpPr>
            <a:spLocks noGrp="1"/>
          </p:cNvSpPr>
          <p:nvPr>
            <p:ph type="body" sz="quarter" idx="11"/>
          </p:nvPr>
        </p:nvSpPr>
        <p:spPr>
          <a:xfrm>
            <a:off x="335155" y="1311938"/>
            <a:ext cx="6742498" cy="4949714"/>
          </a:xfrm>
        </p:spPr>
        <p:txBody>
          <a:bodyPr/>
          <a:lstStyle/>
          <a:p>
            <a:pPr lvl="1"/>
            <a:r>
              <a:rPr lang="zh-CN" altLang="en-US" sz="1800" dirty="0">
                <a:latin typeface="Tahoma" panose="020B0604030504040204" pitchFamily="34" charset="0"/>
                <a:cs typeface="Tahoma" panose="020B0604030504040204" pitchFamily="34" charset="0"/>
              </a:rPr>
              <a:t>通过</a:t>
            </a:r>
            <a:r>
              <a:rPr lang="en-US" altLang="zh-CN" sz="1800" dirty="0">
                <a:latin typeface="Tahoma" panose="020B0604030504040204" pitchFamily="34" charset="0"/>
                <a:ea typeface="Tahoma" panose="020B0604030504040204" pitchFamily="34" charset="0"/>
                <a:cs typeface="Tahoma" panose="020B0604030504040204" pitchFamily="34" charset="0"/>
              </a:rPr>
              <a:t>MDC</a:t>
            </a:r>
            <a:r>
              <a:rPr lang="zh-CN" altLang="en-US" sz="1800" dirty="0">
                <a:latin typeface="Tahoma" panose="020B0604030504040204" pitchFamily="34" charset="0"/>
                <a:cs typeface="Tahoma" panose="020B0604030504040204" pitchFamily="34" charset="0"/>
              </a:rPr>
              <a:t>的配置方式，实现</a:t>
            </a:r>
            <a:r>
              <a:rPr lang="en-US" altLang="zh-CN" sz="1800" dirty="0">
                <a:latin typeface="Tahoma" panose="020B0604030504040204" pitchFamily="34" charset="0"/>
                <a:ea typeface="Tahoma" panose="020B0604030504040204" pitchFamily="34" charset="0"/>
                <a:cs typeface="Tahoma" panose="020B0604030504040204" pitchFamily="34" charset="0"/>
              </a:rPr>
              <a:t>HANA</a:t>
            </a:r>
            <a:r>
              <a:rPr lang="zh-CN" altLang="en-US" sz="1800" dirty="0">
                <a:latin typeface="Tahoma" panose="020B0604030504040204" pitchFamily="34" charset="0"/>
                <a:cs typeface="Tahoma" panose="020B0604030504040204" pitchFamily="34" charset="0"/>
              </a:rPr>
              <a:t>数据库物理上合并，逻辑上独立，可以方便快捷的将多应用迁移到</a:t>
            </a:r>
            <a:r>
              <a:rPr lang="en-US" altLang="zh-CN" sz="1800" dirty="0">
                <a:latin typeface="Tahoma" panose="020B0604030504040204" pitchFamily="34" charset="0"/>
                <a:ea typeface="Tahoma" panose="020B0604030504040204" pitchFamily="34" charset="0"/>
                <a:cs typeface="Tahoma" panose="020B0604030504040204" pitchFamily="34" charset="0"/>
              </a:rPr>
              <a:t>HANA</a:t>
            </a:r>
            <a:r>
              <a:rPr lang="zh-CN" altLang="en-US" sz="1800" dirty="0">
                <a:latin typeface="Tahoma" panose="020B0604030504040204" pitchFamily="34" charset="0"/>
                <a:cs typeface="Tahoma" panose="020B0604030504040204" pitchFamily="34" charset="0"/>
              </a:rPr>
              <a:t>平台，并有以下好处</a:t>
            </a:r>
            <a:r>
              <a:rPr lang="en-US" altLang="zh-CN" sz="1800" dirty="0">
                <a:latin typeface="Tahoma" panose="020B0604030504040204" pitchFamily="34" charset="0"/>
                <a:ea typeface="Tahoma" panose="020B0604030504040204" pitchFamily="34" charset="0"/>
                <a:cs typeface="Tahoma" panose="020B0604030504040204" pitchFamily="34" charset="0"/>
              </a:rPr>
              <a:t>:</a:t>
            </a:r>
          </a:p>
          <a:p>
            <a:pPr lvl="2" indent="-338328"/>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lvl="2" indent="-338328"/>
            <a:r>
              <a:rPr lang="zh-CN" altLang="en-US" sz="1600" dirty="0">
                <a:latin typeface="Tahoma" panose="020B0604030504040204" pitchFamily="34" charset="0"/>
                <a:cs typeface="Tahoma" panose="020B0604030504040204" pitchFamily="34" charset="0"/>
              </a:rPr>
              <a:t>灵活的系统架构</a:t>
            </a:r>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按需分配的云管理模式</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系统迁移及变更</a:t>
            </a:r>
            <a:r>
              <a:rPr lang="en-US" altLang="zh-CN" sz="1400" dirty="0">
                <a:latin typeface="Tahoma" panose="020B0604030504040204" pitchFamily="34" charset="0"/>
                <a:ea typeface="Tahoma" panose="020B0604030504040204" pitchFamily="34" charset="0"/>
                <a:cs typeface="Tahoma" panose="020B0604030504040204" pitchFamily="34" charset="0"/>
              </a:rPr>
              <a:t>(</a:t>
            </a:r>
            <a:r>
              <a:rPr lang="zh-CN" altLang="en-US" sz="1400" dirty="0">
                <a:latin typeface="Tahoma" panose="020B0604030504040204" pitchFamily="34" charset="0"/>
                <a:cs typeface="Tahoma" panose="020B0604030504040204" pitchFamily="34" charset="0"/>
              </a:rPr>
              <a:t>可通过系统复制，备份</a:t>
            </a:r>
            <a:r>
              <a:rPr lang="en-US" altLang="zh-CN" sz="1400" dirty="0">
                <a:latin typeface="Tahoma" panose="020B0604030504040204" pitchFamily="34" charset="0"/>
                <a:ea typeface="Tahoma" panose="020B0604030504040204" pitchFamily="34" charset="0"/>
                <a:cs typeface="Tahoma" panose="020B0604030504040204" pitchFamily="34" charset="0"/>
              </a:rPr>
              <a:t>/</a:t>
            </a:r>
            <a:r>
              <a:rPr lang="zh-CN" altLang="en-US" sz="1400" dirty="0">
                <a:latin typeface="Tahoma" panose="020B0604030504040204" pitchFamily="34" charset="0"/>
                <a:cs typeface="Tahoma" panose="020B0604030504040204" pitchFamily="34" charset="0"/>
              </a:rPr>
              <a:t>恢复快速实现</a:t>
            </a:r>
            <a:r>
              <a:rPr lang="en-US" altLang="zh-CN" sz="1400" dirty="0">
                <a:latin typeface="Tahoma" panose="020B0604030504040204" pitchFamily="34" charset="0"/>
                <a:ea typeface="Tahoma" panose="020B0604030504040204" pitchFamily="34" charset="0"/>
                <a:cs typeface="Tahoma" panose="020B0604030504040204" pitchFamily="34" charset="0"/>
              </a:rPr>
              <a:t>)</a:t>
            </a:r>
          </a:p>
          <a:p>
            <a:pPr lvl="2" indent="-338328"/>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lvl="2" indent="-338328"/>
            <a:r>
              <a:rPr lang="zh-CN" altLang="en-US" sz="1600" dirty="0">
                <a:latin typeface="Tahoma" panose="020B0604030504040204" pitchFamily="34" charset="0"/>
                <a:cs typeface="Tahoma" panose="020B0604030504040204" pitchFamily="34" charset="0"/>
              </a:rPr>
              <a:t>租户数据库级别独立</a:t>
            </a:r>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资源管理及分配</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用户与数据完全隔离</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独立的管理及监控</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优化的跨数据库读取操作</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2" indent="-338328"/>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lvl="2" indent="-338328"/>
            <a:r>
              <a:rPr lang="zh-CN" altLang="en-US" sz="1600" dirty="0">
                <a:latin typeface="Tahoma" panose="020B0604030504040204" pitchFamily="34" charset="0"/>
                <a:cs typeface="Tahoma" panose="020B0604030504040204" pitchFamily="34" charset="0"/>
              </a:rPr>
              <a:t>减少总体成本</a:t>
            </a:r>
            <a:r>
              <a:rPr lang="en-US" altLang="zh-CN" sz="1600" dirty="0">
                <a:latin typeface="Tahoma" panose="020B0604030504040204" pitchFamily="34" charset="0"/>
                <a:ea typeface="Tahoma" panose="020B0604030504040204" pitchFamily="34" charset="0"/>
                <a:cs typeface="Tahoma" panose="020B0604030504040204" pitchFamily="34" charset="0"/>
              </a:rPr>
              <a:t>TCO</a:t>
            </a: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最大化使用硬件计算资源</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集中统一的管理及监控</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4" indent="-338328">
              <a:buFont typeface="Wingdings" panose="05000000000000000000" pitchFamily="2" charset="2"/>
              <a:buChar char="Ø"/>
            </a:pPr>
            <a:r>
              <a:rPr lang="zh-CN" altLang="en-US" sz="1400" dirty="0">
                <a:latin typeface="Tahoma" panose="020B0604030504040204" pitchFamily="34" charset="0"/>
                <a:cs typeface="Tahoma" panose="020B0604030504040204" pitchFamily="34" charset="0"/>
              </a:rPr>
              <a:t>统一的高可用及灾备解决方案</a:t>
            </a:r>
            <a:endParaRPr lang="en-US" altLang="zh-CN" sz="1400" dirty="0">
              <a:latin typeface="Tahoma" panose="020B0604030504040204" pitchFamily="34" charset="0"/>
              <a:ea typeface="Tahoma" panose="020B0604030504040204" pitchFamily="34" charset="0"/>
              <a:cs typeface="Tahoma" panose="020B0604030504040204" pitchFamily="34" charset="0"/>
            </a:endParaRPr>
          </a:p>
          <a:p>
            <a:pPr lvl="2" indent="-338328"/>
            <a:endParaRPr lang="en-US" altLang="zh-CN" sz="1600" dirty="0">
              <a:latin typeface="Tahoma" panose="020B0604030504040204" pitchFamily="34" charset="0"/>
              <a:ea typeface="Tahoma" panose="020B0604030504040204" pitchFamily="34" charset="0"/>
              <a:cs typeface="Tahoma" panose="020B0604030504040204" pitchFamily="34" charset="0"/>
            </a:endParaRPr>
          </a:p>
          <a:p>
            <a:pPr marL="21672" lvl="3"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2" indent="-338328"/>
            <a:endParaRPr lang="en-US" sz="1600" dirty="0">
              <a:latin typeface="Tahoma" panose="020B0604030504040204" pitchFamily="34" charset="0"/>
              <a:ea typeface="Tahoma" panose="020B0604030504040204" pitchFamily="34" charset="0"/>
              <a:cs typeface="Tahoma" panose="020B0604030504040204" pitchFamily="34" charset="0"/>
            </a:endParaRPr>
          </a:p>
          <a:p>
            <a:pPr marL="0" lvl="2"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lvl="2"/>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49" y="3682221"/>
            <a:ext cx="4683651" cy="2718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p:cNvPicPr>
            <a:picLocks noChangeAspect="1"/>
          </p:cNvPicPr>
          <p:nvPr/>
        </p:nvPicPr>
        <p:blipFill>
          <a:blip r:embed="rId4"/>
          <a:stretch>
            <a:fillRect/>
          </a:stretch>
        </p:blipFill>
        <p:spPr>
          <a:xfrm>
            <a:off x="7448458" y="548595"/>
            <a:ext cx="4157832" cy="3017782"/>
          </a:xfrm>
          <a:prstGeom prst="rect">
            <a:avLst/>
          </a:prstGeom>
        </p:spPr>
      </p:pic>
    </p:spTree>
    <p:extLst>
      <p:ext uri="{BB962C8B-B14F-4D97-AF65-F5344CB8AC3E}">
        <p14:creationId xmlns:p14="http://schemas.microsoft.com/office/powerpoint/2010/main" val="223697621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1" y="2813091"/>
            <a:ext cx="11545200" cy="923330"/>
          </a:xfrm>
        </p:spPr>
        <p:txBody>
          <a:bodyPr/>
          <a:lstStyle/>
          <a:p>
            <a:pPr marL="408291" indent="-408291"/>
            <a:r>
              <a:rPr lang="en-US" altLang="zh-CN" sz="3600" kern="0" dirty="0">
                <a:solidFill>
                  <a:srgbClr val="000000"/>
                </a:solidFill>
                <a:latin typeface="微软雅黑" pitchFamily="34" charset="-122"/>
                <a:ea typeface="微软雅黑" pitchFamily="34" charset="-122"/>
              </a:rPr>
              <a:t>SAP HANA</a:t>
            </a:r>
            <a:r>
              <a:rPr lang="zh-CN" altLang="en-US" sz="3600" kern="0" dirty="0">
                <a:solidFill>
                  <a:srgbClr val="000000"/>
                </a:solidFill>
                <a:latin typeface="微软雅黑" pitchFamily="34" charset="-122"/>
                <a:ea typeface="微软雅黑" pitchFamily="34" charset="-122"/>
              </a:rPr>
              <a:t>应用功能组件</a:t>
            </a:r>
            <a:endParaRPr lang="en-US" altLang="zh-CN" sz="3600" kern="0" dirty="0">
              <a:solidFill>
                <a:srgbClr val="000000"/>
              </a:solidFill>
              <a:latin typeface="微软雅黑" pitchFamily="34" charset="-122"/>
              <a:ea typeface="微软雅黑" pitchFamily="34" charset="-122"/>
            </a:endParaRPr>
          </a:p>
        </p:txBody>
      </p:sp>
      <p:sp>
        <p:nvSpPr>
          <p:cNvPr id="2" name="Picture Placeholder 1"/>
          <p:cNvSpPr>
            <a:spLocks noGrp="1"/>
          </p:cNvSpPr>
          <p:nvPr>
            <p:ph type="pic" sz="quarter" idx="11"/>
          </p:nvPr>
        </p:nvSpPr>
        <p:spPr/>
      </p:sp>
      <p:pic>
        <p:nvPicPr>
          <p:cNvPr id="8" name="Picture Placeholder 5" descr="275295_l_srgb_s_gl.jpg"/>
          <p:cNvPicPr>
            <a:picLocks noChangeAspect="1"/>
          </p:cNvPicPr>
          <p:nvPr/>
        </p:nvPicPr>
        <p:blipFill rotWithShape="1">
          <a:blip r:embed="rId3" cstate="screen">
            <a:extLst>
              <a:ext uri="{28A0092B-C50C-407E-A947-70E740481C1C}">
                <a14:useLocalDpi xmlns:a14="http://schemas.microsoft.com/office/drawing/2010/main"/>
              </a:ext>
            </a:extLst>
          </a:blip>
          <a:srcRect r="-220"/>
          <a:stretch/>
        </p:blipFill>
        <p:spPr bwMode="gray">
          <a:xfrm>
            <a:off x="321735" y="162038"/>
            <a:ext cx="11572867" cy="2135294"/>
          </a:xfrm>
          <a:prstGeom prst="rect">
            <a:avLst/>
          </a:prstGeom>
          <a:noFill/>
          <a:ln>
            <a:noFill/>
          </a:ln>
        </p:spPr>
      </p:pic>
      <p:pic>
        <p:nvPicPr>
          <p:cNvPr id="10" name="Picture 9"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t="14324" r="7690" b="27763"/>
          <a:stretch/>
        </p:blipFill>
        <p:spPr>
          <a:xfrm>
            <a:off x="6762750" y="162037"/>
            <a:ext cx="5108576" cy="2136663"/>
          </a:xfrm>
          <a:prstGeom prst="rect">
            <a:avLst/>
          </a:prstGeom>
        </p:spPr>
      </p:pic>
    </p:spTree>
    <p:extLst>
      <p:ext uri="{BB962C8B-B14F-4D97-AF65-F5344CB8AC3E}">
        <p14:creationId xmlns:p14="http://schemas.microsoft.com/office/powerpoint/2010/main" val="690203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617" y="141834"/>
            <a:ext cx="11750558" cy="1080803"/>
          </a:xfrm>
        </p:spPr>
        <p:txBody>
          <a:bodyPr/>
          <a:lstStyle/>
          <a:p>
            <a:r>
              <a:rPr lang="en-US" altLang="zh-CN"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全方位的数据服务及创新平台</a:t>
            </a:r>
            <a:br>
              <a:rPr lang="en-US" altLang="zh-CN" sz="2000" dirty="0">
                <a:solidFill>
                  <a:schemeClr val="tx1"/>
                </a:solidFill>
                <a:latin typeface="微软雅黑" panose="020B0503020204020204" pitchFamily="34" charset="-122"/>
                <a:ea typeface="微软雅黑" panose="020B0503020204020204" pitchFamily="34" charset="-122"/>
              </a:rPr>
            </a:br>
            <a:r>
              <a:rPr lang="zh-CN" altLang="en-US" sz="1800" b="0" dirty="0">
                <a:latin typeface="微软雅黑" panose="020B0503020204020204" pitchFamily="34" charset="-122"/>
                <a:ea typeface="微软雅黑" panose="020B0503020204020204" pitchFamily="34" charset="-122"/>
              </a:rPr>
              <a:t>整合多元数据源，统一企业数据模型规范，为业务应用提供统一的数据服务</a:t>
            </a:r>
          </a:p>
        </p:txBody>
      </p:sp>
      <p:sp>
        <p:nvSpPr>
          <p:cNvPr id="133" name="TextBox 132"/>
          <p:cNvSpPr txBox="1"/>
          <p:nvPr/>
        </p:nvSpPr>
        <p:spPr>
          <a:xfrm>
            <a:off x="516390" y="2091471"/>
            <a:ext cx="11208172" cy="3076877"/>
          </a:xfrm>
          <a:prstGeom prst="rect">
            <a:avLst/>
          </a:prstGeom>
          <a:solidFill>
            <a:schemeClr val="bg1">
              <a:lumMod val="95000"/>
              <a:alpha val="85000"/>
            </a:schemeClr>
          </a:solidFill>
          <a:ln>
            <a:solidFill>
              <a:schemeClr val="accent1">
                <a:lumMod val="75000"/>
              </a:schemeClr>
            </a:solidFill>
          </a:ln>
        </p:spPr>
        <p:txBody>
          <a:bodyPr wrap="square" lIns="0" tIns="0" rIns="0" bIns="0" rtlCol="0">
            <a:noAutofit/>
          </a:bodyPr>
          <a:lstStyle/>
          <a:p>
            <a:pPr algn="ctr" fontAlgn="base">
              <a:spcAft>
                <a:spcPct val="0"/>
              </a:spcAft>
              <a:buClr>
                <a:srgbClr val="F0AB00"/>
              </a:buClr>
              <a:buSzPct val="80000"/>
            </a:pPr>
            <a:endParaRPr lang="en-US" sz="3200" b="1" kern="0" spc="600" dirty="0">
              <a:latin typeface="微软雅黑" panose="020B0503020204020204" pitchFamily="34" charset="-122"/>
              <a:ea typeface="微软雅黑" panose="020B0503020204020204" pitchFamily="34" charset="-122"/>
              <a:cs typeface="Arial Unicode MS" pitchFamily="34" charset="-128"/>
            </a:endParaRPr>
          </a:p>
        </p:txBody>
      </p:sp>
      <p:sp>
        <p:nvSpPr>
          <p:cNvPr id="140" name="Freeform 139"/>
          <p:cNvSpPr/>
          <p:nvPr/>
        </p:nvSpPr>
        <p:spPr>
          <a:xfrm>
            <a:off x="1898363" y="2152784"/>
            <a:ext cx="8329597" cy="2865119"/>
          </a:xfrm>
          <a:custGeom>
            <a:avLst/>
            <a:gdLst>
              <a:gd name="connsiteX0" fmla="*/ 8686762 w 8686762"/>
              <a:gd name="connsiteY0" fmla="*/ 2650032 h 2650032"/>
              <a:gd name="connsiteX1" fmla="*/ 8118932 w 8686762"/>
              <a:gd name="connsiteY1" fmla="*/ 1977529 h 2650032"/>
              <a:gd name="connsiteX2" fmla="*/ 7823124 w 8686762"/>
              <a:gd name="connsiteY2" fmla="*/ 1977529 h 2650032"/>
              <a:gd name="connsiteX3" fmla="*/ 7823848 w 8686762"/>
              <a:gd name="connsiteY3" fmla="*/ 1966925 h 2650032"/>
              <a:gd name="connsiteX4" fmla="*/ 6918477 w 8686762"/>
              <a:gd name="connsiteY4" fmla="*/ 1277099 h 2650032"/>
              <a:gd name="connsiteX5" fmla="*/ 6499656 w 8686762"/>
              <a:gd name="connsiteY5" fmla="*/ 1282814 h 2650032"/>
              <a:gd name="connsiteX6" fmla="*/ 6499936 w 8686762"/>
              <a:gd name="connsiteY6" fmla="*/ 1277099 h 2650032"/>
              <a:gd name="connsiteX7" fmla="*/ 5063286 w 8686762"/>
              <a:gd name="connsiteY7" fmla="*/ 0 h 2650032"/>
              <a:gd name="connsiteX8" fmla="*/ 4153331 w 8686762"/>
              <a:gd name="connsiteY8" fmla="*/ 691362 h 2650032"/>
              <a:gd name="connsiteX9" fmla="*/ 3106521 w 8686762"/>
              <a:gd name="connsiteY9" fmla="*/ 375666 h 2650032"/>
              <a:gd name="connsiteX10" fmla="*/ 1873504 w 8686762"/>
              <a:gd name="connsiteY10" fmla="*/ 1471726 h 2650032"/>
              <a:gd name="connsiteX11" fmla="*/ 1873682 w 8686762"/>
              <a:gd name="connsiteY11" fmla="*/ 1476603 h 2650032"/>
              <a:gd name="connsiteX12" fmla="*/ 1514932 w 8686762"/>
              <a:gd name="connsiteY12" fmla="*/ 1471726 h 2650032"/>
              <a:gd name="connsiteX13" fmla="*/ 739292 w 8686762"/>
              <a:gd name="connsiteY13" fmla="*/ 2062619 h 2650032"/>
              <a:gd name="connsiteX14" fmla="*/ 739787 w 8686762"/>
              <a:gd name="connsiteY14" fmla="*/ 2071712 h 2650032"/>
              <a:gd name="connsiteX15" fmla="*/ 486524 w 8686762"/>
              <a:gd name="connsiteY15" fmla="*/ 2071712 h 2650032"/>
              <a:gd name="connsiteX16" fmla="*/ 0 w 8686762"/>
              <a:gd name="connsiteY16" fmla="*/ 2650032 h 2650032"/>
              <a:gd name="connsiteX17" fmla="*/ 8686762 w 8686762"/>
              <a:gd name="connsiteY17" fmla="*/ 2650032 h 26500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686762" h="2650032">
                <a:moveTo>
                  <a:pt x="8686762" y="2650032"/>
                </a:moveTo>
                <a:cubicBezTo>
                  <a:pt x="8686686" y="2247353"/>
                  <a:pt x="8450707" y="1977529"/>
                  <a:pt x="8118932" y="1977529"/>
                </a:cubicBezTo>
                <a:lnTo>
                  <a:pt x="7823124" y="1977529"/>
                </a:lnTo>
                <a:cubicBezTo>
                  <a:pt x="7823314" y="1973834"/>
                  <a:pt x="7823848" y="1970417"/>
                  <a:pt x="7823848" y="1966925"/>
                </a:cubicBezTo>
                <a:cubicBezTo>
                  <a:pt x="7823848" y="1585950"/>
                  <a:pt x="7463536" y="1277099"/>
                  <a:pt x="6918477" y="1277099"/>
                </a:cubicBezTo>
                <a:cubicBezTo>
                  <a:pt x="6802958" y="1277099"/>
                  <a:pt x="6650101" y="1283220"/>
                  <a:pt x="6499656" y="1282814"/>
                </a:cubicBezTo>
                <a:cubicBezTo>
                  <a:pt x="6499656" y="1280934"/>
                  <a:pt x="6499936" y="1278978"/>
                  <a:pt x="6499936" y="1277099"/>
                </a:cubicBezTo>
                <a:cubicBezTo>
                  <a:pt x="6499936" y="571055"/>
                  <a:pt x="6046508" y="901"/>
                  <a:pt x="5063286" y="0"/>
                </a:cubicBezTo>
                <a:cubicBezTo>
                  <a:pt x="4632922" y="6578"/>
                  <a:pt x="4270908" y="347992"/>
                  <a:pt x="4153331" y="691362"/>
                </a:cubicBezTo>
                <a:cubicBezTo>
                  <a:pt x="3849877" y="501764"/>
                  <a:pt x="3491395" y="375666"/>
                  <a:pt x="3106521" y="375666"/>
                </a:cubicBezTo>
                <a:cubicBezTo>
                  <a:pt x="2262593" y="375666"/>
                  <a:pt x="1873504" y="866381"/>
                  <a:pt x="1873504" y="1471726"/>
                </a:cubicBezTo>
                <a:cubicBezTo>
                  <a:pt x="1873504" y="1473428"/>
                  <a:pt x="1873682" y="1474952"/>
                  <a:pt x="1873682" y="1476603"/>
                </a:cubicBezTo>
                <a:cubicBezTo>
                  <a:pt x="1744827" y="1476984"/>
                  <a:pt x="1613916" y="1471726"/>
                  <a:pt x="1514932" y="1471726"/>
                </a:cubicBezTo>
                <a:cubicBezTo>
                  <a:pt x="1048004" y="1471726"/>
                  <a:pt x="739292" y="1736318"/>
                  <a:pt x="739292" y="2062619"/>
                </a:cubicBezTo>
                <a:cubicBezTo>
                  <a:pt x="739292" y="2065693"/>
                  <a:pt x="739711" y="2068766"/>
                  <a:pt x="739787" y="2071712"/>
                </a:cubicBezTo>
                <a:lnTo>
                  <a:pt x="486524" y="2071712"/>
                </a:lnTo>
                <a:cubicBezTo>
                  <a:pt x="202336" y="2071712"/>
                  <a:pt x="0" y="2305113"/>
                  <a:pt x="0" y="2650032"/>
                </a:cubicBezTo>
                <a:lnTo>
                  <a:pt x="8686762" y="2650032"/>
                </a:lnTo>
              </a:path>
            </a:pathLst>
          </a:custGeom>
          <a:solidFill>
            <a:schemeClr val="accent1">
              <a:lumMod val="20000"/>
              <a:lumOff val="80000"/>
            </a:schemeClr>
          </a:solid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1" name="TextBox 140"/>
          <p:cNvSpPr txBox="1"/>
          <p:nvPr/>
        </p:nvSpPr>
        <p:spPr>
          <a:xfrm>
            <a:off x="3775832" y="4262715"/>
            <a:ext cx="4592642" cy="193899"/>
          </a:xfrm>
          <a:prstGeom prst="rect">
            <a:avLst/>
          </a:prstGeom>
          <a:noFill/>
        </p:spPr>
        <p:txBody>
          <a:bodyPr wrap="square" lIns="0" tIns="0" rIns="0" bIns="0" rtlCol="0">
            <a:spAutoFit/>
          </a:bodyPr>
          <a:lstStyle/>
          <a:p>
            <a:pPr algn="ctr" fontAlgn="base">
              <a:lnSpc>
                <a:spcPct val="90000"/>
              </a:lnSpc>
              <a:spcAft>
                <a:spcPts val="714"/>
              </a:spcAft>
              <a:buClr>
                <a:srgbClr val="F0AB00"/>
              </a:buClr>
              <a:buSzPct val="80000"/>
            </a:pPr>
            <a:r>
              <a:rPr lang="zh-CN" alt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数据库服务</a:t>
            </a:r>
            <a:endParaRPr 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grpSp>
        <p:nvGrpSpPr>
          <p:cNvPr id="143" name="Group 142"/>
          <p:cNvGrpSpPr/>
          <p:nvPr/>
        </p:nvGrpSpPr>
        <p:grpSpPr>
          <a:xfrm>
            <a:off x="1518110" y="3010716"/>
            <a:ext cx="125541" cy="226258"/>
            <a:chOff x="5994400" y="3495675"/>
            <a:chExt cx="492125" cy="914400"/>
          </a:xfrm>
          <a:solidFill>
            <a:schemeClr val="accent6"/>
          </a:solidFill>
        </p:grpSpPr>
        <p:sp>
          <p:nvSpPr>
            <p:cNvPr id="144" name="Freeform 62"/>
            <p:cNvSpPr>
              <a:spLocks noEditPoints="1"/>
            </p:cNvSpPr>
            <p:nvPr/>
          </p:nvSpPr>
          <p:spPr bwMode="auto">
            <a:xfrm>
              <a:off x="5994400" y="3495675"/>
              <a:ext cx="492125" cy="914400"/>
            </a:xfrm>
            <a:custGeom>
              <a:avLst/>
              <a:gdLst>
                <a:gd name="T0" fmla="*/ 147 w 153"/>
                <a:gd name="T1" fmla="*/ 0 h 284"/>
                <a:gd name="T2" fmla="*/ 6 w 153"/>
                <a:gd name="T3" fmla="*/ 0 h 284"/>
                <a:gd name="T4" fmla="*/ 0 w 153"/>
                <a:gd name="T5" fmla="*/ 6 h 284"/>
                <a:gd name="T6" fmla="*/ 0 w 153"/>
                <a:gd name="T7" fmla="*/ 278 h 284"/>
                <a:gd name="T8" fmla="*/ 6 w 153"/>
                <a:gd name="T9" fmla="*/ 284 h 284"/>
                <a:gd name="T10" fmla="*/ 147 w 153"/>
                <a:gd name="T11" fmla="*/ 284 h 284"/>
                <a:gd name="T12" fmla="*/ 153 w 153"/>
                <a:gd name="T13" fmla="*/ 278 h 284"/>
                <a:gd name="T14" fmla="*/ 153 w 153"/>
                <a:gd name="T15" fmla="*/ 6 h 284"/>
                <a:gd name="T16" fmla="*/ 147 w 153"/>
                <a:gd name="T17" fmla="*/ 0 h 284"/>
                <a:gd name="T18" fmla="*/ 144 w 153"/>
                <a:gd name="T19" fmla="*/ 249 h 284"/>
                <a:gd name="T20" fmla="*/ 139 w 153"/>
                <a:gd name="T21" fmla="*/ 254 h 284"/>
                <a:gd name="T22" fmla="*/ 15 w 153"/>
                <a:gd name="T23" fmla="*/ 254 h 284"/>
                <a:gd name="T24" fmla="*/ 9 w 153"/>
                <a:gd name="T25" fmla="*/ 249 h 284"/>
                <a:gd name="T26" fmla="*/ 9 w 153"/>
                <a:gd name="T27" fmla="*/ 22 h 284"/>
                <a:gd name="T28" fmla="*/ 15 w 153"/>
                <a:gd name="T29" fmla="*/ 16 h 284"/>
                <a:gd name="T30" fmla="*/ 139 w 153"/>
                <a:gd name="T31" fmla="*/ 16 h 284"/>
                <a:gd name="T32" fmla="*/ 144 w 153"/>
                <a:gd name="T33" fmla="*/ 22 h 284"/>
                <a:gd name="T34" fmla="*/ 144 w 153"/>
                <a:gd name="T35" fmla="*/ 24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4">
                  <a:moveTo>
                    <a:pt x="147" y="0"/>
                  </a:moveTo>
                  <a:cubicBezTo>
                    <a:pt x="6" y="0"/>
                    <a:pt x="6" y="0"/>
                    <a:pt x="6" y="0"/>
                  </a:cubicBezTo>
                  <a:cubicBezTo>
                    <a:pt x="3" y="0"/>
                    <a:pt x="0" y="2"/>
                    <a:pt x="0" y="6"/>
                  </a:cubicBezTo>
                  <a:cubicBezTo>
                    <a:pt x="0" y="278"/>
                    <a:pt x="0" y="278"/>
                    <a:pt x="0" y="278"/>
                  </a:cubicBezTo>
                  <a:cubicBezTo>
                    <a:pt x="0" y="281"/>
                    <a:pt x="3" y="284"/>
                    <a:pt x="6" y="284"/>
                  </a:cubicBezTo>
                  <a:cubicBezTo>
                    <a:pt x="147" y="284"/>
                    <a:pt x="147" y="284"/>
                    <a:pt x="147" y="284"/>
                  </a:cubicBezTo>
                  <a:cubicBezTo>
                    <a:pt x="151" y="284"/>
                    <a:pt x="153" y="281"/>
                    <a:pt x="153" y="278"/>
                  </a:cubicBezTo>
                  <a:cubicBezTo>
                    <a:pt x="153" y="6"/>
                    <a:pt x="153" y="6"/>
                    <a:pt x="153" y="6"/>
                  </a:cubicBezTo>
                  <a:cubicBezTo>
                    <a:pt x="153" y="2"/>
                    <a:pt x="151" y="0"/>
                    <a:pt x="147" y="0"/>
                  </a:cubicBezTo>
                  <a:close/>
                  <a:moveTo>
                    <a:pt x="144" y="249"/>
                  </a:moveTo>
                  <a:cubicBezTo>
                    <a:pt x="144" y="252"/>
                    <a:pt x="142" y="254"/>
                    <a:pt x="139" y="254"/>
                  </a:cubicBezTo>
                  <a:cubicBezTo>
                    <a:pt x="15" y="254"/>
                    <a:pt x="15" y="254"/>
                    <a:pt x="15" y="254"/>
                  </a:cubicBezTo>
                  <a:cubicBezTo>
                    <a:pt x="12" y="254"/>
                    <a:pt x="9" y="252"/>
                    <a:pt x="9" y="249"/>
                  </a:cubicBezTo>
                  <a:cubicBezTo>
                    <a:pt x="9" y="22"/>
                    <a:pt x="9" y="22"/>
                    <a:pt x="9" y="22"/>
                  </a:cubicBezTo>
                  <a:cubicBezTo>
                    <a:pt x="9" y="19"/>
                    <a:pt x="12" y="16"/>
                    <a:pt x="15" y="16"/>
                  </a:cubicBezTo>
                  <a:cubicBezTo>
                    <a:pt x="139" y="16"/>
                    <a:pt x="139" y="16"/>
                    <a:pt x="139" y="16"/>
                  </a:cubicBezTo>
                  <a:cubicBezTo>
                    <a:pt x="142" y="16"/>
                    <a:pt x="144" y="19"/>
                    <a:pt x="144" y="22"/>
                  </a:cubicBezTo>
                  <a:lnTo>
                    <a:pt x="144"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sp>
          <p:nvSpPr>
            <p:cNvPr id="145" name="Freeform 63"/>
            <p:cNvSpPr>
              <a:spLocks noEditPoints="1"/>
            </p:cNvSpPr>
            <p:nvPr/>
          </p:nvSpPr>
          <p:spPr bwMode="auto">
            <a:xfrm>
              <a:off x="6048377" y="3571875"/>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7 h 33"/>
                <a:gd name="T22" fmla="*/ 6 w 118"/>
                <a:gd name="T23" fmla="*/ 17 h 33"/>
                <a:gd name="T24" fmla="*/ 6 w 118"/>
                <a:gd name="T25" fmla="*/ 22 h 33"/>
                <a:gd name="T26" fmla="*/ 24 w 118"/>
                <a:gd name="T27" fmla="*/ 5 h 33"/>
                <a:gd name="T28" fmla="*/ 25 w 118"/>
                <a:gd name="T29" fmla="*/ 7 h 33"/>
                <a:gd name="T30" fmla="*/ 6 w 118"/>
                <a:gd name="T31" fmla="*/ 23 h 33"/>
                <a:gd name="T32" fmla="*/ 8 w 118"/>
                <a:gd name="T33" fmla="*/ 27 h 33"/>
                <a:gd name="T34" fmla="*/ 7 w 118"/>
                <a:gd name="T35" fmla="*/ 25 h 33"/>
                <a:gd name="T36" fmla="*/ 32 w 118"/>
                <a:gd name="T37" fmla="*/ 5 h 33"/>
                <a:gd name="T38" fmla="*/ 8 w 118"/>
                <a:gd name="T39" fmla="*/ 27 h 33"/>
                <a:gd name="T40" fmla="*/ 15 w 118"/>
                <a:gd name="T41" fmla="*/ 27 h 33"/>
                <a:gd name="T42" fmla="*/ 14 w 118"/>
                <a:gd name="T43" fmla="*/ 26 h 33"/>
                <a:gd name="T44" fmla="*/ 39 w 118"/>
                <a:gd name="T45" fmla="*/ 6 h 33"/>
                <a:gd name="T46" fmla="*/ 15 w 118"/>
                <a:gd name="T47" fmla="*/ 27 h 33"/>
                <a:gd name="T48" fmla="*/ 22 w 118"/>
                <a:gd name="T49" fmla="*/ 27 h 33"/>
                <a:gd name="T50" fmla="*/ 21 w 118"/>
                <a:gd name="T51" fmla="*/ 26 h 33"/>
                <a:gd name="T52" fmla="*/ 46 w 118"/>
                <a:gd name="T53" fmla="*/ 6 h 33"/>
                <a:gd name="T54" fmla="*/ 22 w 118"/>
                <a:gd name="T55" fmla="*/ 27 h 33"/>
                <a:gd name="T56" fmla="*/ 29 w 118"/>
                <a:gd name="T57" fmla="*/ 27 h 33"/>
                <a:gd name="T58" fmla="*/ 29 w 118"/>
                <a:gd name="T59" fmla="*/ 26 h 33"/>
                <a:gd name="T60" fmla="*/ 53 w 118"/>
                <a:gd name="T61" fmla="*/ 6 h 33"/>
                <a:gd name="T62" fmla="*/ 29 w 118"/>
                <a:gd name="T63" fmla="*/ 27 h 33"/>
                <a:gd name="T64" fmla="*/ 35 w 118"/>
                <a:gd name="T65" fmla="*/ 27 h 33"/>
                <a:gd name="T66" fmla="*/ 35 w 118"/>
                <a:gd name="T67" fmla="*/ 26 h 33"/>
                <a:gd name="T68" fmla="*/ 59 w 118"/>
                <a:gd name="T69" fmla="*/ 6 h 33"/>
                <a:gd name="T70" fmla="*/ 36 w 118"/>
                <a:gd name="T71" fmla="*/ 27 h 33"/>
                <a:gd name="T72" fmla="*/ 42 w 118"/>
                <a:gd name="T73" fmla="*/ 27 h 33"/>
                <a:gd name="T74" fmla="*/ 42 w 118"/>
                <a:gd name="T75" fmla="*/ 26 h 33"/>
                <a:gd name="T76" fmla="*/ 66 w 118"/>
                <a:gd name="T77" fmla="*/ 6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6 h 33"/>
                <a:gd name="T92" fmla="*/ 56 w 118"/>
                <a:gd name="T93" fmla="*/ 25 h 33"/>
                <a:gd name="T94" fmla="*/ 68 w 118"/>
                <a:gd name="T95" fmla="*/ 15 h 33"/>
                <a:gd name="T96" fmla="*/ 68 w 118"/>
                <a:gd name="T97" fmla="*/ 11 h 33"/>
                <a:gd name="T98" fmla="*/ 49 w 118"/>
                <a:gd name="T99" fmla="*/ 27 h 33"/>
                <a:gd name="T100" fmla="*/ 49 w 118"/>
                <a:gd name="T101" fmla="*/ 25 h 33"/>
                <a:gd name="T102" fmla="*/ 68 w 118"/>
                <a:gd name="T103" fmla="*/ 9 h 33"/>
                <a:gd name="T104" fmla="*/ 101 w 118"/>
                <a:gd name="T105" fmla="*/ 23 h 33"/>
                <a:gd name="T106" fmla="*/ 101 w 118"/>
                <a:gd name="T107" fmla="*/ 11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7"/>
                    <a:pt x="12" y="7"/>
                    <a:pt x="12" y="8"/>
                  </a:cubicBezTo>
                  <a:cubicBezTo>
                    <a:pt x="8" y="11"/>
                    <a:pt x="8" y="11"/>
                    <a:pt x="8" y="11"/>
                  </a:cubicBezTo>
                  <a:cubicBezTo>
                    <a:pt x="7" y="11"/>
                    <a:pt x="7" y="11"/>
                    <a:pt x="7" y="11"/>
                  </a:cubicBezTo>
                  <a:cubicBezTo>
                    <a:pt x="7" y="11"/>
                    <a:pt x="7" y="11"/>
                    <a:pt x="6" y="11"/>
                  </a:cubicBezTo>
                  <a:cubicBezTo>
                    <a:pt x="6" y="11"/>
                    <a:pt x="6" y="10"/>
                    <a:pt x="7" y="10"/>
                  </a:cubicBezTo>
                  <a:close/>
                  <a:moveTo>
                    <a:pt x="6" y="15"/>
                  </a:moveTo>
                  <a:cubicBezTo>
                    <a:pt x="17" y="6"/>
                    <a:pt x="17" y="6"/>
                    <a:pt x="17" y="6"/>
                  </a:cubicBezTo>
                  <a:cubicBezTo>
                    <a:pt x="18" y="6"/>
                    <a:pt x="18" y="6"/>
                    <a:pt x="18" y="6"/>
                  </a:cubicBezTo>
                  <a:cubicBezTo>
                    <a:pt x="19" y="6"/>
                    <a:pt x="19" y="7"/>
                    <a:pt x="18" y="7"/>
                  </a:cubicBezTo>
                  <a:cubicBezTo>
                    <a:pt x="7" y="17"/>
                    <a:pt x="7" y="17"/>
                    <a:pt x="7" y="17"/>
                  </a:cubicBezTo>
                  <a:cubicBezTo>
                    <a:pt x="7" y="17"/>
                    <a:pt x="7" y="17"/>
                    <a:pt x="7" y="17"/>
                  </a:cubicBezTo>
                  <a:cubicBezTo>
                    <a:pt x="6" y="17"/>
                    <a:pt x="6" y="17"/>
                    <a:pt x="6" y="17"/>
                  </a:cubicBezTo>
                  <a:cubicBezTo>
                    <a:pt x="6" y="16"/>
                    <a:pt x="6" y="16"/>
                    <a:pt x="6" y="15"/>
                  </a:cubicBezTo>
                  <a:close/>
                  <a:moveTo>
                    <a:pt x="6" y="22"/>
                  </a:moveTo>
                  <a:cubicBezTo>
                    <a:pt x="5" y="22"/>
                    <a:pt x="6" y="22"/>
                    <a:pt x="6" y="21"/>
                  </a:cubicBezTo>
                  <a:cubicBezTo>
                    <a:pt x="24" y="5"/>
                    <a:pt x="24" y="5"/>
                    <a:pt x="24" y="5"/>
                  </a:cubicBezTo>
                  <a:cubicBezTo>
                    <a:pt x="25" y="5"/>
                    <a:pt x="25" y="5"/>
                    <a:pt x="25" y="5"/>
                  </a:cubicBezTo>
                  <a:cubicBezTo>
                    <a:pt x="26" y="6"/>
                    <a:pt x="26" y="6"/>
                    <a:pt x="25" y="7"/>
                  </a:cubicBezTo>
                  <a:cubicBezTo>
                    <a:pt x="7" y="22"/>
                    <a:pt x="7" y="22"/>
                    <a:pt x="7" y="22"/>
                  </a:cubicBezTo>
                  <a:cubicBezTo>
                    <a:pt x="7" y="23"/>
                    <a:pt x="7" y="23"/>
                    <a:pt x="6" y="23"/>
                  </a:cubicBezTo>
                  <a:cubicBezTo>
                    <a:pt x="6" y="23"/>
                    <a:pt x="6" y="23"/>
                    <a:pt x="6" y="22"/>
                  </a:cubicBezTo>
                  <a:close/>
                  <a:moveTo>
                    <a:pt x="8" y="27"/>
                  </a:moveTo>
                  <a:cubicBezTo>
                    <a:pt x="7" y="27"/>
                    <a:pt x="7" y="27"/>
                    <a:pt x="7" y="27"/>
                  </a:cubicBezTo>
                  <a:cubicBezTo>
                    <a:pt x="7" y="26"/>
                    <a:pt x="7" y="26"/>
                    <a:pt x="7" y="25"/>
                  </a:cubicBezTo>
                  <a:cubicBezTo>
                    <a:pt x="30" y="6"/>
                    <a:pt x="30" y="6"/>
                    <a:pt x="30" y="6"/>
                  </a:cubicBezTo>
                  <a:cubicBezTo>
                    <a:pt x="31" y="5"/>
                    <a:pt x="31" y="5"/>
                    <a:pt x="32" y="5"/>
                  </a:cubicBezTo>
                  <a:cubicBezTo>
                    <a:pt x="32" y="6"/>
                    <a:pt x="32" y="6"/>
                    <a:pt x="31" y="7"/>
                  </a:cubicBezTo>
                  <a:cubicBezTo>
                    <a:pt x="8" y="27"/>
                    <a:pt x="8" y="27"/>
                    <a:pt x="8" y="27"/>
                  </a:cubicBezTo>
                  <a:cubicBezTo>
                    <a:pt x="8" y="27"/>
                    <a:pt x="8" y="27"/>
                    <a:pt x="8" y="27"/>
                  </a:cubicBezTo>
                  <a:close/>
                  <a:moveTo>
                    <a:pt x="15" y="27"/>
                  </a:moveTo>
                  <a:cubicBezTo>
                    <a:pt x="14" y="27"/>
                    <a:pt x="14" y="27"/>
                    <a:pt x="14" y="27"/>
                  </a:cubicBezTo>
                  <a:cubicBezTo>
                    <a:pt x="14" y="26"/>
                    <a:pt x="14" y="26"/>
                    <a:pt x="14" y="26"/>
                  </a:cubicBezTo>
                  <a:cubicBezTo>
                    <a:pt x="37" y="6"/>
                    <a:pt x="37" y="6"/>
                    <a:pt x="37" y="6"/>
                  </a:cubicBezTo>
                  <a:cubicBezTo>
                    <a:pt x="38" y="5"/>
                    <a:pt x="38" y="5"/>
                    <a:pt x="39" y="6"/>
                  </a:cubicBezTo>
                  <a:cubicBezTo>
                    <a:pt x="39" y="6"/>
                    <a:pt x="39" y="6"/>
                    <a:pt x="38" y="7"/>
                  </a:cubicBezTo>
                  <a:cubicBezTo>
                    <a:pt x="15" y="27"/>
                    <a:pt x="15" y="27"/>
                    <a:pt x="15" y="27"/>
                  </a:cubicBezTo>
                  <a:cubicBezTo>
                    <a:pt x="15" y="27"/>
                    <a:pt x="15" y="27"/>
                    <a:pt x="15" y="27"/>
                  </a:cubicBezTo>
                  <a:close/>
                  <a:moveTo>
                    <a:pt x="22" y="27"/>
                  </a:moveTo>
                  <a:cubicBezTo>
                    <a:pt x="21" y="27"/>
                    <a:pt x="21" y="27"/>
                    <a:pt x="21" y="27"/>
                  </a:cubicBezTo>
                  <a:cubicBezTo>
                    <a:pt x="21" y="26"/>
                    <a:pt x="21" y="26"/>
                    <a:pt x="21" y="26"/>
                  </a:cubicBezTo>
                  <a:cubicBezTo>
                    <a:pt x="44" y="6"/>
                    <a:pt x="44" y="6"/>
                    <a:pt x="44" y="6"/>
                  </a:cubicBezTo>
                  <a:cubicBezTo>
                    <a:pt x="45" y="5"/>
                    <a:pt x="45" y="5"/>
                    <a:pt x="46" y="6"/>
                  </a:cubicBezTo>
                  <a:cubicBezTo>
                    <a:pt x="46" y="6"/>
                    <a:pt x="46" y="6"/>
                    <a:pt x="45" y="7"/>
                  </a:cubicBezTo>
                  <a:cubicBezTo>
                    <a:pt x="22" y="27"/>
                    <a:pt x="22" y="27"/>
                    <a:pt x="22" y="27"/>
                  </a:cubicBezTo>
                  <a:cubicBezTo>
                    <a:pt x="22" y="27"/>
                    <a:pt x="22" y="27"/>
                    <a:pt x="22" y="27"/>
                  </a:cubicBezTo>
                  <a:close/>
                  <a:moveTo>
                    <a:pt x="29" y="27"/>
                  </a:moveTo>
                  <a:cubicBezTo>
                    <a:pt x="29" y="27"/>
                    <a:pt x="28" y="27"/>
                    <a:pt x="28" y="27"/>
                  </a:cubicBezTo>
                  <a:cubicBezTo>
                    <a:pt x="28" y="26"/>
                    <a:pt x="28" y="26"/>
                    <a:pt x="29" y="26"/>
                  </a:cubicBezTo>
                  <a:cubicBezTo>
                    <a:pt x="52" y="6"/>
                    <a:pt x="52" y="6"/>
                    <a:pt x="52" y="6"/>
                  </a:cubicBezTo>
                  <a:cubicBezTo>
                    <a:pt x="52" y="5"/>
                    <a:pt x="53" y="5"/>
                    <a:pt x="53" y="6"/>
                  </a:cubicBezTo>
                  <a:cubicBezTo>
                    <a:pt x="53" y="6"/>
                    <a:pt x="53" y="6"/>
                    <a:pt x="53" y="7"/>
                  </a:cubicBezTo>
                  <a:cubicBezTo>
                    <a:pt x="29" y="27"/>
                    <a:pt x="29" y="27"/>
                    <a:pt x="29" y="27"/>
                  </a:cubicBezTo>
                  <a:cubicBezTo>
                    <a:pt x="29" y="27"/>
                    <a:pt x="29" y="27"/>
                    <a:pt x="29" y="27"/>
                  </a:cubicBezTo>
                  <a:close/>
                  <a:moveTo>
                    <a:pt x="35" y="27"/>
                  </a:moveTo>
                  <a:cubicBezTo>
                    <a:pt x="35" y="27"/>
                    <a:pt x="35" y="27"/>
                    <a:pt x="34" y="27"/>
                  </a:cubicBezTo>
                  <a:cubicBezTo>
                    <a:pt x="34" y="26"/>
                    <a:pt x="34" y="26"/>
                    <a:pt x="35" y="26"/>
                  </a:cubicBezTo>
                  <a:cubicBezTo>
                    <a:pt x="58" y="6"/>
                    <a:pt x="58" y="6"/>
                    <a:pt x="58" y="6"/>
                  </a:cubicBezTo>
                  <a:cubicBezTo>
                    <a:pt x="58" y="5"/>
                    <a:pt x="59" y="5"/>
                    <a:pt x="59" y="6"/>
                  </a:cubicBezTo>
                  <a:cubicBezTo>
                    <a:pt x="59" y="6"/>
                    <a:pt x="59" y="6"/>
                    <a:pt x="59" y="7"/>
                  </a:cubicBezTo>
                  <a:cubicBezTo>
                    <a:pt x="36" y="27"/>
                    <a:pt x="36" y="27"/>
                    <a:pt x="36" y="27"/>
                  </a:cubicBezTo>
                  <a:cubicBezTo>
                    <a:pt x="35" y="27"/>
                    <a:pt x="35" y="27"/>
                    <a:pt x="35" y="27"/>
                  </a:cubicBezTo>
                  <a:close/>
                  <a:moveTo>
                    <a:pt x="42" y="27"/>
                  </a:moveTo>
                  <a:cubicBezTo>
                    <a:pt x="42" y="27"/>
                    <a:pt x="42" y="27"/>
                    <a:pt x="42" y="27"/>
                  </a:cubicBezTo>
                  <a:cubicBezTo>
                    <a:pt x="41" y="26"/>
                    <a:pt x="41" y="26"/>
                    <a:pt x="42" y="26"/>
                  </a:cubicBezTo>
                  <a:cubicBezTo>
                    <a:pt x="65" y="6"/>
                    <a:pt x="65" y="6"/>
                    <a:pt x="65" y="6"/>
                  </a:cubicBezTo>
                  <a:cubicBezTo>
                    <a:pt x="65" y="5"/>
                    <a:pt x="66" y="5"/>
                    <a:pt x="66" y="6"/>
                  </a:cubicBezTo>
                  <a:cubicBezTo>
                    <a:pt x="66" y="6"/>
                    <a:pt x="66" y="6"/>
                    <a:pt x="66" y="7"/>
                  </a:cubicBezTo>
                  <a:cubicBezTo>
                    <a:pt x="43" y="27"/>
                    <a:pt x="43" y="27"/>
                    <a:pt x="43" y="27"/>
                  </a:cubicBezTo>
                  <a:cubicBezTo>
                    <a:pt x="43" y="27"/>
                    <a:pt x="42" y="27"/>
                    <a:pt x="42" y="27"/>
                  </a:cubicBezTo>
                  <a:close/>
                  <a:moveTo>
                    <a:pt x="68" y="23"/>
                  </a:moveTo>
                  <a:cubicBezTo>
                    <a:pt x="63" y="26"/>
                    <a:pt x="63" y="26"/>
                    <a:pt x="63" y="26"/>
                  </a:cubicBezTo>
                  <a:cubicBezTo>
                    <a:pt x="63" y="27"/>
                    <a:pt x="63" y="27"/>
                    <a:pt x="62" y="27"/>
                  </a:cubicBezTo>
                  <a:cubicBezTo>
                    <a:pt x="62" y="27"/>
                    <a:pt x="62" y="27"/>
                    <a:pt x="62" y="26"/>
                  </a:cubicBezTo>
                  <a:cubicBezTo>
                    <a:pt x="62" y="26"/>
                    <a:pt x="62" y="26"/>
                    <a:pt x="62" y="25"/>
                  </a:cubicBezTo>
                  <a:cubicBezTo>
                    <a:pt x="67" y="22"/>
                    <a:pt x="67" y="22"/>
                    <a:pt x="67" y="22"/>
                  </a:cubicBezTo>
                  <a:cubicBezTo>
                    <a:pt x="67" y="21"/>
                    <a:pt x="68" y="21"/>
                    <a:pt x="68" y="22"/>
                  </a:cubicBezTo>
                  <a:cubicBezTo>
                    <a:pt x="68" y="22"/>
                    <a:pt x="68" y="22"/>
                    <a:pt x="68" y="23"/>
                  </a:cubicBezTo>
                  <a:close/>
                  <a:moveTo>
                    <a:pt x="68" y="17"/>
                  </a:moveTo>
                  <a:cubicBezTo>
                    <a:pt x="57" y="26"/>
                    <a:pt x="57" y="26"/>
                    <a:pt x="57" y="26"/>
                  </a:cubicBezTo>
                  <a:cubicBezTo>
                    <a:pt x="56" y="26"/>
                    <a:pt x="56" y="26"/>
                    <a:pt x="56" y="26"/>
                  </a:cubicBezTo>
                  <a:cubicBezTo>
                    <a:pt x="56" y="26"/>
                    <a:pt x="56" y="26"/>
                    <a:pt x="55" y="26"/>
                  </a:cubicBezTo>
                  <a:cubicBezTo>
                    <a:pt x="55" y="26"/>
                    <a:pt x="55" y="25"/>
                    <a:pt x="56" y="25"/>
                  </a:cubicBezTo>
                  <a:cubicBezTo>
                    <a:pt x="67" y="15"/>
                    <a:pt x="67" y="15"/>
                    <a:pt x="67" y="15"/>
                  </a:cubicBezTo>
                  <a:cubicBezTo>
                    <a:pt x="67" y="15"/>
                    <a:pt x="68" y="15"/>
                    <a:pt x="68" y="15"/>
                  </a:cubicBezTo>
                  <a:cubicBezTo>
                    <a:pt x="68" y="16"/>
                    <a:pt x="68" y="16"/>
                    <a:pt x="68" y="17"/>
                  </a:cubicBezTo>
                  <a:close/>
                  <a:moveTo>
                    <a:pt x="68" y="11"/>
                  </a:moveTo>
                  <a:cubicBezTo>
                    <a:pt x="50" y="26"/>
                    <a:pt x="50" y="26"/>
                    <a:pt x="50" y="26"/>
                  </a:cubicBezTo>
                  <a:cubicBezTo>
                    <a:pt x="50" y="26"/>
                    <a:pt x="49" y="27"/>
                    <a:pt x="49" y="27"/>
                  </a:cubicBezTo>
                  <a:cubicBezTo>
                    <a:pt x="49" y="27"/>
                    <a:pt x="49" y="26"/>
                    <a:pt x="49" y="26"/>
                  </a:cubicBezTo>
                  <a:cubicBezTo>
                    <a:pt x="48" y="26"/>
                    <a:pt x="48" y="25"/>
                    <a:pt x="49" y="25"/>
                  </a:cubicBezTo>
                  <a:cubicBezTo>
                    <a:pt x="67" y="9"/>
                    <a:pt x="67" y="9"/>
                    <a:pt x="67" y="9"/>
                  </a:cubicBezTo>
                  <a:cubicBezTo>
                    <a:pt x="67" y="9"/>
                    <a:pt x="68" y="9"/>
                    <a:pt x="68" y="9"/>
                  </a:cubicBezTo>
                  <a:cubicBezTo>
                    <a:pt x="68" y="10"/>
                    <a:pt x="68" y="10"/>
                    <a:pt x="68" y="11"/>
                  </a:cubicBezTo>
                  <a:close/>
                  <a:moveTo>
                    <a:pt x="101" y="23"/>
                  </a:moveTo>
                  <a:cubicBezTo>
                    <a:pt x="97" y="23"/>
                    <a:pt x="94" y="21"/>
                    <a:pt x="94" y="17"/>
                  </a:cubicBezTo>
                  <a:cubicBezTo>
                    <a:pt x="94" y="14"/>
                    <a:pt x="97" y="11"/>
                    <a:pt x="101" y="11"/>
                  </a:cubicBezTo>
                  <a:cubicBezTo>
                    <a:pt x="104" y="11"/>
                    <a:pt x="107" y="14"/>
                    <a:pt x="107" y="17"/>
                  </a:cubicBezTo>
                  <a:cubicBezTo>
                    <a:pt x="107" y="21"/>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sp>
          <p:nvSpPr>
            <p:cNvPr id="146" name="Freeform 64"/>
            <p:cNvSpPr>
              <a:spLocks noEditPoints="1"/>
            </p:cNvSpPr>
            <p:nvPr/>
          </p:nvSpPr>
          <p:spPr bwMode="auto">
            <a:xfrm>
              <a:off x="6048377" y="3714748"/>
              <a:ext cx="379412" cy="104776"/>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6 h 33"/>
                <a:gd name="T22" fmla="*/ 6 w 118"/>
                <a:gd name="T23" fmla="*/ 16 h 33"/>
                <a:gd name="T24" fmla="*/ 6 w 118"/>
                <a:gd name="T25" fmla="*/ 22 h 33"/>
                <a:gd name="T26" fmla="*/ 24 w 118"/>
                <a:gd name="T27" fmla="*/ 5 h 33"/>
                <a:gd name="T28" fmla="*/ 25 w 118"/>
                <a:gd name="T29" fmla="*/ 6 h 33"/>
                <a:gd name="T30" fmla="*/ 6 w 118"/>
                <a:gd name="T31" fmla="*/ 22 h 33"/>
                <a:gd name="T32" fmla="*/ 8 w 118"/>
                <a:gd name="T33" fmla="*/ 27 h 33"/>
                <a:gd name="T34" fmla="*/ 7 w 118"/>
                <a:gd name="T35" fmla="*/ 25 h 33"/>
                <a:gd name="T36" fmla="*/ 32 w 118"/>
                <a:gd name="T37" fmla="*/ 5 h 33"/>
                <a:gd name="T38" fmla="*/ 8 w 118"/>
                <a:gd name="T39" fmla="*/ 26 h 33"/>
                <a:gd name="T40" fmla="*/ 15 w 118"/>
                <a:gd name="T41" fmla="*/ 27 h 33"/>
                <a:gd name="T42" fmla="*/ 14 w 118"/>
                <a:gd name="T43" fmla="*/ 25 h 33"/>
                <a:gd name="T44" fmla="*/ 39 w 118"/>
                <a:gd name="T45" fmla="*/ 5 h 33"/>
                <a:gd name="T46" fmla="*/ 15 w 118"/>
                <a:gd name="T47" fmla="*/ 26 h 33"/>
                <a:gd name="T48" fmla="*/ 22 w 118"/>
                <a:gd name="T49" fmla="*/ 27 h 33"/>
                <a:gd name="T50" fmla="*/ 21 w 118"/>
                <a:gd name="T51" fmla="*/ 25 h 33"/>
                <a:gd name="T52" fmla="*/ 46 w 118"/>
                <a:gd name="T53" fmla="*/ 5 h 33"/>
                <a:gd name="T54" fmla="*/ 22 w 118"/>
                <a:gd name="T55" fmla="*/ 26 h 33"/>
                <a:gd name="T56" fmla="*/ 29 w 118"/>
                <a:gd name="T57" fmla="*/ 27 h 33"/>
                <a:gd name="T58" fmla="*/ 29 w 118"/>
                <a:gd name="T59" fmla="*/ 25 h 33"/>
                <a:gd name="T60" fmla="*/ 53 w 118"/>
                <a:gd name="T61" fmla="*/ 5 h 33"/>
                <a:gd name="T62" fmla="*/ 29 w 118"/>
                <a:gd name="T63" fmla="*/ 26 h 33"/>
                <a:gd name="T64" fmla="*/ 35 w 118"/>
                <a:gd name="T65" fmla="*/ 27 h 33"/>
                <a:gd name="T66" fmla="*/ 35 w 118"/>
                <a:gd name="T67" fmla="*/ 25 h 33"/>
                <a:gd name="T68" fmla="*/ 59 w 118"/>
                <a:gd name="T69" fmla="*/ 5 h 33"/>
                <a:gd name="T70" fmla="*/ 36 w 118"/>
                <a:gd name="T71" fmla="*/ 26 h 33"/>
                <a:gd name="T72" fmla="*/ 42 w 118"/>
                <a:gd name="T73" fmla="*/ 27 h 33"/>
                <a:gd name="T74" fmla="*/ 42 w 118"/>
                <a:gd name="T75" fmla="*/ 25 h 33"/>
                <a:gd name="T76" fmla="*/ 66 w 118"/>
                <a:gd name="T77" fmla="*/ 5 h 33"/>
                <a:gd name="T78" fmla="*/ 43 w 118"/>
                <a:gd name="T79" fmla="*/ 26 h 33"/>
                <a:gd name="T80" fmla="*/ 68 w 118"/>
                <a:gd name="T81" fmla="*/ 22 h 33"/>
                <a:gd name="T82" fmla="*/ 62 w 118"/>
                <a:gd name="T83" fmla="*/ 26 h 33"/>
                <a:gd name="T84" fmla="*/ 62 w 118"/>
                <a:gd name="T85" fmla="*/ 25 h 33"/>
                <a:gd name="T86" fmla="*/ 68 w 118"/>
                <a:gd name="T87" fmla="*/ 21 h 33"/>
                <a:gd name="T88" fmla="*/ 68 w 118"/>
                <a:gd name="T89" fmla="*/ 16 h 33"/>
                <a:gd name="T90" fmla="*/ 56 w 118"/>
                <a:gd name="T91" fmla="*/ 26 h 33"/>
                <a:gd name="T92" fmla="*/ 56 w 118"/>
                <a:gd name="T93" fmla="*/ 25 h 33"/>
                <a:gd name="T94" fmla="*/ 68 w 118"/>
                <a:gd name="T95" fmla="*/ 15 h 33"/>
                <a:gd name="T96" fmla="*/ 68 w 118"/>
                <a:gd name="T97" fmla="*/ 10 h 33"/>
                <a:gd name="T98" fmla="*/ 49 w 118"/>
                <a:gd name="T99" fmla="*/ 26 h 33"/>
                <a:gd name="T100" fmla="*/ 49 w 118"/>
                <a:gd name="T101" fmla="*/ 25 h 33"/>
                <a:gd name="T102" fmla="*/ 68 w 118"/>
                <a:gd name="T103" fmla="*/ 9 h 33"/>
                <a:gd name="T104" fmla="*/ 101 w 118"/>
                <a:gd name="T105" fmla="*/ 23 h 33"/>
                <a:gd name="T106" fmla="*/ 101 w 118"/>
                <a:gd name="T107" fmla="*/ 10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6"/>
                    <a:pt x="12" y="7"/>
                    <a:pt x="12" y="7"/>
                  </a:cubicBezTo>
                  <a:cubicBezTo>
                    <a:pt x="8" y="11"/>
                    <a:pt x="8" y="11"/>
                    <a:pt x="8" y="11"/>
                  </a:cubicBezTo>
                  <a:cubicBezTo>
                    <a:pt x="7" y="11"/>
                    <a:pt x="7" y="11"/>
                    <a:pt x="7" y="11"/>
                  </a:cubicBezTo>
                  <a:cubicBezTo>
                    <a:pt x="7" y="11"/>
                    <a:pt x="7" y="11"/>
                    <a:pt x="6" y="11"/>
                  </a:cubicBezTo>
                  <a:cubicBezTo>
                    <a:pt x="6" y="10"/>
                    <a:pt x="6" y="10"/>
                    <a:pt x="7" y="10"/>
                  </a:cubicBezTo>
                  <a:close/>
                  <a:moveTo>
                    <a:pt x="6" y="15"/>
                  </a:moveTo>
                  <a:cubicBezTo>
                    <a:pt x="17" y="6"/>
                    <a:pt x="17" y="6"/>
                    <a:pt x="17" y="6"/>
                  </a:cubicBezTo>
                  <a:cubicBezTo>
                    <a:pt x="18" y="5"/>
                    <a:pt x="18" y="5"/>
                    <a:pt x="18" y="6"/>
                  </a:cubicBezTo>
                  <a:cubicBezTo>
                    <a:pt x="19" y="6"/>
                    <a:pt x="19" y="7"/>
                    <a:pt x="18" y="7"/>
                  </a:cubicBezTo>
                  <a:cubicBezTo>
                    <a:pt x="7" y="16"/>
                    <a:pt x="7" y="16"/>
                    <a:pt x="7" y="16"/>
                  </a:cubicBezTo>
                  <a:cubicBezTo>
                    <a:pt x="7" y="17"/>
                    <a:pt x="7" y="17"/>
                    <a:pt x="7" y="17"/>
                  </a:cubicBezTo>
                  <a:cubicBezTo>
                    <a:pt x="6" y="17"/>
                    <a:pt x="6" y="17"/>
                    <a:pt x="6" y="16"/>
                  </a:cubicBezTo>
                  <a:cubicBezTo>
                    <a:pt x="6" y="16"/>
                    <a:pt x="6" y="15"/>
                    <a:pt x="6" y="15"/>
                  </a:cubicBezTo>
                  <a:close/>
                  <a:moveTo>
                    <a:pt x="6" y="22"/>
                  </a:moveTo>
                  <a:cubicBezTo>
                    <a:pt x="5" y="22"/>
                    <a:pt x="6" y="21"/>
                    <a:pt x="6" y="21"/>
                  </a:cubicBezTo>
                  <a:cubicBezTo>
                    <a:pt x="24" y="5"/>
                    <a:pt x="24" y="5"/>
                    <a:pt x="24" y="5"/>
                  </a:cubicBezTo>
                  <a:cubicBezTo>
                    <a:pt x="25" y="5"/>
                    <a:pt x="25" y="5"/>
                    <a:pt x="25" y="5"/>
                  </a:cubicBezTo>
                  <a:cubicBezTo>
                    <a:pt x="26" y="5"/>
                    <a:pt x="26" y="6"/>
                    <a:pt x="25" y="6"/>
                  </a:cubicBezTo>
                  <a:cubicBezTo>
                    <a:pt x="7" y="22"/>
                    <a:pt x="7" y="22"/>
                    <a:pt x="7" y="22"/>
                  </a:cubicBezTo>
                  <a:cubicBezTo>
                    <a:pt x="7" y="22"/>
                    <a:pt x="7" y="22"/>
                    <a:pt x="6" y="22"/>
                  </a:cubicBezTo>
                  <a:cubicBezTo>
                    <a:pt x="6" y="22"/>
                    <a:pt x="6" y="22"/>
                    <a:pt x="6" y="22"/>
                  </a:cubicBezTo>
                  <a:close/>
                  <a:moveTo>
                    <a:pt x="8" y="27"/>
                  </a:moveTo>
                  <a:cubicBezTo>
                    <a:pt x="7" y="27"/>
                    <a:pt x="7" y="27"/>
                    <a:pt x="7" y="26"/>
                  </a:cubicBezTo>
                  <a:cubicBezTo>
                    <a:pt x="7" y="26"/>
                    <a:pt x="7" y="25"/>
                    <a:pt x="7" y="25"/>
                  </a:cubicBezTo>
                  <a:cubicBezTo>
                    <a:pt x="30" y="5"/>
                    <a:pt x="30" y="5"/>
                    <a:pt x="30" y="5"/>
                  </a:cubicBezTo>
                  <a:cubicBezTo>
                    <a:pt x="31" y="5"/>
                    <a:pt x="31" y="5"/>
                    <a:pt x="32" y="5"/>
                  </a:cubicBezTo>
                  <a:cubicBezTo>
                    <a:pt x="32" y="5"/>
                    <a:pt x="32" y="6"/>
                    <a:pt x="31" y="6"/>
                  </a:cubicBezTo>
                  <a:cubicBezTo>
                    <a:pt x="8" y="26"/>
                    <a:pt x="8" y="26"/>
                    <a:pt x="8" y="26"/>
                  </a:cubicBezTo>
                  <a:cubicBezTo>
                    <a:pt x="8" y="27"/>
                    <a:pt x="8" y="27"/>
                    <a:pt x="8" y="27"/>
                  </a:cubicBezTo>
                  <a:close/>
                  <a:moveTo>
                    <a:pt x="15" y="27"/>
                  </a:moveTo>
                  <a:cubicBezTo>
                    <a:pt x="14" y="27"/>
                    <a:pt x="14" y="27"/>
                    <a:pt x="14" y="26"/>
                  </a:cubicBezTo>
                  <a:cubicBezTo>
                    <a:pt x="14" y="26"/>
                    <a:pt x="14" y="25"/>
                    <a:pt x="14" y="25"/>
                  </a:cubicBezTo>
                  <a:cubicBezTo>
                    <a:pt x="37" y="5"/>
                    <a:pt x="37" y="5"/>
                    <a:pt x="37" y="5"/>
                  </a:cubicBezTo>
                  <a:cubicBezTo>
                    <a:pt x="38" y="5"/>
                    <a:pt x="38" y="5"/>
                    <a:pt x="39" y="5"/>
                  </a:cubicBezTo>
                  <a:cubicBezTo>
                    <a:pt x="39" y="5"/>
                    <a:pt x="39" y="6"/>
                    <a:pt x="38" y="6"/>
                  </a:cubicBezTo>
                  <a:cubicBezTo>
                    <a:pt x="15" y="26"/>
                    <a:pt x="15" y="26"/>
                    <a:pt x="15" y="26"/>
                  </a:cubicBezTo>
                  <a:cubicBezTo>
                    <a:pt x="15" y="27"/>
                    <a:pt x="15" y="27"/>
                    <a:pt x="15" y="27"/>
                  </a:cubicBezTo>
                  <a:close/>
                  <a:moveTo>
                    <a:pt x="22" y="27"/>
                  </a:moveTo>
                  <a:cubicBezTo>
                    <a:pt x="21" y="27"/>
                    <a:pt x="21" y="27"/>
                    <a:pt x="21" y="26"/>
                  </a:cubicBezTo>
                  <a:cubicBezTo>
                    <a:pt x="21" y="26"/>
                    <a:pt x="21" y="26"/>
                    <a:pt x="21" y="25"/>
                  </a:cubicBezTo>
                  <a:cubicBezTo>
                    <a:pt x="44" y="5"/>
                    <a:pt x="44" y="5"/>
                    <a:pt x="44" y="5"/>
                  </a:cubicBezTo>
                  <a:cubicBezTo>
                    <a:pt x="45" y="5"/>
                    <a:pt x="45" y="5"/>
                    <a:pt x="46" y="5"/>
                  </a:cubicBezTo>
                  <a:cubicBezTo>
                    <a:pt x="46" y="5"/>
                    <a:pt x="46" y="6"/>
                    <a:pt x="45" y="6"/>
                  </a:cubicBezTo>
                  <a:cubicBezTo>
                    <a:pt x="22" y="26"/>
                    <a:pt x="22" y="26"/>
                    <a:pt x="22" y="26"/>
                  </a:cubicBezTo>
                  <a:cubicBezTo>
                    <a:pt x="22" y="27"/>
                    <a:pt x="22" y="27"/>
                    <a:pt x="22" y="27"/>
                  </a:cubicBezTo>
                  <a:close/>
                  <a:moveTo>
                    <a:pt x="29" y="27"/>
                  </a:moveTo>
                  <a:cubicBezTo>
                    <a:pt x="29" y="27"/>
                    <a:pt x="28" y="27"/>
                    <a:pt x="28" y="26"/>
                  </a:cubicBezTo>
                  <a:cubicBezTo>
                    <a:pt x="28" y="26"/>
                    <a:pt x="28" y="26"/>
                    <a:pt x="29" y="25"/>
                  </a:cubicBezTo>
                  <a:cubicBezTo>
                    <a:pt x="52" y="5"/>
                    <a:pt x="52" y="5"/>
                    <a:pt x="52" y="5"/>
                  </a:cubicBezTo>
                  <a:cubicBezTo>
                    <a:pt x="52" y="5"/>
                    <a:pt x="53" y="5"/>
                    <a:pt x="53" y="5"/>
                  </a:cubicBezTo>
                  <a:cubicBezTo>
                    <a:pt x="53" y="6"/>
                    <a:pt x="53" y="6"/>
                    <a:pt x="53" y="6"/>
                  </a:cubicBezTo>
                  <a:cubicBezTo>
                    <a:pt x="29" y="26"/>
                    <a:pt x="29" y="26"/>
                    <a:pt x="29" y="26"/>
                  </a:cubicBezTo>
                  <a:cubicBezTo>
                    <a:pt x="29" y="27"/>
                    <a:pt x="29" y="27"/>
                    <a:pt x="29" y="27"/>
                  </a:cubicBezTo>
                  <a:close/>
                  <a:moveTo>
                    <a:pt x="35" y="27"/>
                  </a:moveTo>
                  <a:cubicBezTo>
                    <a:pt x="35" y="27"/>
                    <a:pt x="35" y="27"/>
                    <a:pt x="34" y="26"/>
                  </a:cubicBezTo>
                  <a:cubicBezTo>
                    <a:pt x="34" y="26"/>
                    <a:pt x="34" y="26"/>
                    <a:pt x="35" y="25"/>
                  </a:cubicBezTo>
                  <a:cubicBezTo>
                    <a:pt x="58" y="5"/>
                    <a:pt x="58" y="5"/>
                    <a:pt x="58" y="5"/>
                  </a:cubicBezTo>
                  <a:cubicBezTo>
                    <a:pt x="58" y="5"/>
                    <a:pt x="59" y="5"/>
                    <a:pt x="59" y="5"/>
                  </a:cubicBezTo>
                  <a:cubicBezTo>
                    <a:pt x="59" y="6"/>
                    <a:pt x="59" y="6"/>
                    <a:pt x="59" y="6"/>
                  </a:cubicBezTo>
                  <a:cubicBezTo>
                    <a:pt x="36" y="26"/>
                    <a:pt x="36" y="26"/>
                    <a:pt x="36" y="26"/>
                  </a:cubicBezTo>
                  <a:cubicBezTo>
                    <a:pt x="35" y="27"/>
                    <a:pt x="35" y="27"/>
                    <a:pt x="35" y="27"/>
                  </a:cubicBezTo>
                  <a:close/>
                  <a:moveTo>
                    <a:pt x="42" y="27"/>
                  </a:moveTo>
                  <a:cubicBezTo>
                    <a:pt x="42" y="27"/>
                    <a:pt x="42" y="27"/>
                    <a:pt x="42" y="26"/>
                  </a:cubicBezTo>
                  <a:cubicBezTo>
                    <a:pt x="41" y="26"/>
                    <a:pt x="41" y="26"/>
                    <a:pt x="42" y="25"/>
                  </a:cubicBezTo>
                  <a:cubicBezTo>
                    <a:pt x="65" y="5"/>
                    <a:pt x="65" y="5"/>
                    <a:pt x="65" y="5"/>
                  </a:cubicBezTo>
                  <a:cubicBezTo>
                    <a:pt x="65" y="5"/>
                    <a:pt x="66" y="5"/>
                    <a:pt x="66" y="5"/>
                  </a:cubicBezTo>
                  <a:cubicBezTo>
                    <a:pt x="66" y="6"/>
                    <a:pt x="66" y="6"/>
                    <a:pt x="66" y="6"/>
                  </a:cubicBezTo>
                  <a:cubicBezTo>
                    <a:pt x="43" y="26"/>
                    <a:pt x="43" y="26"/>
                    <a:pt x="43" y="26"/>
                  </a:cubicBezTo>
                  <a:cubicBezTo>
                    <a:pt x="43" y="27"/>
                    <a:pt x="42" y="27"/>
                    <a:pt x="42" y="27"/>
                  </a:cubicBezTo>
                  <a:close/>
                  <a:moveTo>
                    <a:pt x="68" y="22"/>
                  </a:moveTo>
                  <a:cubicBezTo>
                    <a:pt x="63" y="26"/>
                    <a:pt x="63" y="26"/>
                    <a:pt x="63" y="26"/>
                  </a:cubicBezTo>
                  <a:cubicBezTo>
                    <a:pt x="63" y="26"/>
                    <a:pt x="63" y="26"/>
                    <a:pt x="62" y="26"/>
                  </a:cubicBezTo>
                  <a:cubicBezTo>
                    <a:pt x="62" y="26"/>
                    <a:pt x="62" y="26"/>
                    <a:pt x="62" y="26"/>
                  </a:cubicBezTo>
                  <a:cubicBezTo>
                    <a:pt x="62" y="26"/>
                    <a:pt x="62" y="25"/>
                    <a:pt x="62" y="25"/>
                  </a:cubicBezTo>
                  <a:cubicBezTo>
                    <a:pt x="67" y="21"/>
                    <a:pt x="67" y="21"/>
                    <a:pt x="67" y="21"/>
                  </a:cubicBezTo>
                  <a:cubicBezTo>
                    <a:pt x="67" y="21"/>
                    <a:pt x="68" y="21"/>
                    <a:pt x="68" y="21"/>
                  </a:cubicBezTo>
                  <a:cubicBezTo>
                    <a:pt x="68" y="22"/>
                    <a:pt x="68" y="22"/>
                    <a:pt x="68" y="22"/>
                  </a:cubicBezTo>
                  <a:close/>
                  <a:moveTo>
                    <a:pt x="68" y="16"/>
                  </a:moveTo>
                  <a:cubicBezTo>
                    <a:pt x="57" y="26"/>
                    <a:pt x="57" y="26"/>
                    <a:pt x="57" y="26"/>
                  </a:cubicBezTo>
                  <a:cubicBezTo>
                    <a:pt x="56" y="26"/>
                    <a:pt x="56" y="26"/>
                    <a:pt x="56" y="26"/>
                  </a:cubicBezTo>
                  <a:cubicBezTo>
                    <a:pt x="56" y="26"/>
                    <a:pt x="56" y="26"/>
                    <a:pt x="55" y="26"/>
                  </a:cubicBezTo>
                  <a:cubicBezTo>
                    <a:pt x="55" y="25"/>
                    <a:pt x="55" y="25"/>
                    <a:pt x="56" y="25"/>
                  </a:cubicBezTo>
                  <a:cubicBezTo>
                    <a:pt x="67" y="15"/>
                    <a:pt x="67" y="15"/>
                    <a:pt x="67" y="15"/>
                  </a:cubicBezTo>
                  <a:cubicBezTo>
                    <a:pt x="67" y="15"/>
                    <a:pt x="68" y="15"/>
                    <a:pt x="68" y="15"/>
                  </a:cubicBezTo>
                  <a:cubicBezTo>
                    <a:pt x="68" y="15"/>
                    <a:pt x="68" y="16"/>
                    <a:pt x="68" y="16"/>
                  </a:cubicBezTo>
                  <a:close/>
                  <a:moveTo>
                    <a:pt x="68" y="10"/>
                  </a:moveTo>
                  <a:cubicBezTo>
                    <a:pt x="50" y="26"/>
                    <a:pt x="50" y="26"/>
                    <a:pt x="50" y="26"/>
                  </a:cubicBezTo>
                  <a:cubicBezTo>
                    <a:pt x="50" y="26"/>
                    <a:pt x="49" y="26"/>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9"/>
                    <a:pt x="68" y="10"/>
                    <a:pt x="68" y="10"/>
                  </a:cubicBezTo>
                  <a:close/>
                  <a:moveTo>
                    <a:pt x="101" y="23"/>
                  </a:moveTo>
                  <a:cubicBezTo>
                    <a:pt x="97" y="23"/>
                    <a:pt x="94" y="20"/>
                    <a:pt x="94" y="17"/>
                  </a:cubicBezTo>
                  <a:cubicBezTo>
                    <a:pt x="94" y="13"/>
                    <a:pt x="97" y="10"/>
                    <a:pt x="101" y="10"/>
                  </a:cubicBezTo>
                  <a:cubicBezTo>
                    <a:pt x="104" y="10"/>
                    <a:pt x="107" y="13"/>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sp>
          <p:nvSpPr>
            <p:cNvPr id="147" name="Freeform 65"/>
            <p:cNvSpPr>
              <a:spLocks noEditPoints="1"/>
            </p:cNvSpPr>
            <p:nvPr/>
          </p:nvSpPr>
          <p:spPr bwMode="auto">
            <a:xfrm>
              <a:off x="6048377" y="3852863"/>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7 h 33"/>
                <a:gd name="T12" fmla="*/ 8 w 118"/>
                <a:gd name="T13" fmla="*/ 11 h 33"/>
                <a:gd name="T14" fmla="*/ 6 w 118"/>
                <a:gd name="T15" fmla="*/ 11 h 33"/>
                <a:gd name="T16" fmla="*/ 6 w 118"/>
                <a:gd name="T17" fmla="*/ 16 h 33"/>
                <a:gd name="T18" fmla="*/ 18 w 118"/>
                <a:gd name="T19" fmla="*/ 6 h 33"/>
                <a:gd name="T20" fmla="*/ 7 w 118"/>
                <a:gd name="T21" fmla="*/ 17 h 33"/>
                <a:gd name="T22" fmla="*/ 6 w 118"/>
                <a:gd name="T23" fmla="*/ 17 h 33"/>
                <a:gd name="T24" fmla="*/ 6 w 118"/>
                <a:gd name="T25" fmla="*/ 23 h 33"/>
                <a:gd name="T26" fmla="*/ 24 w 118"/>
                <a:gd name="T27" fmla="*/ 6 h 33"/>
                <a:gd name="T28" fmla="*/ 25 w 118"/>
                <a:gd name="T29" fmla="*/ 7 h 33"/>
                <a:gd name="T30" fmla="*/ 6 w 118"/>
                <a:gd name="T31" fmla="*/ 23 h 33"/>
                <a:gd name="T32" fmla="*/ 8 w 118"/>
                <a:gd name="T33" fmla="*/ 27 h 33"/>
                <a:gd name="T34" fmla="*/ 7 w 118"/>
                <a:gd name="T35" fmla="*/ 26 h 33"/>
                <a:gd name="T36" fmla="*/ 32 w 118"/>
                <a:gd name="T37" fmla="*/ 6 h 33"/>
                <a:gd name="T38" fmla="*/ 8 w 118"/>
                <a:gd name="T39" fmla="*/ 27 h 33"/>
                <a:gd name="T40" fmla="*/ 15 w 118"/>
                <a:gd name="T41" fmla="*/ 27 h 33"/>
                <a:gd name="T42" fmla="*/ 14 w 118"/>
                <a:gd name="T43" fmla="*/ 26 h 33"/>
                <a:gd name="T44" fmla="*/ 39 w 118"/>
                <a:gd name="T45" fmla="*/ 6 h 33"/>
                <a:gd name="T46" fmla="*/ 15 w 118"/>
                <a:gd name="T47" fmla="*/ 27 h 33"/>
                <a:gd name="T48" fmla="*/ 22 w 118"/>
                <a:gd name="T49" fmla="*/ 27 h 33"/>
                <a:gd name="T50" fmla="*/ 21 w 118"/>
                <a:gd name="T51" fmla="*/ 26 h 33"/>
                <a:gd name="T52" fmla="*/ 46 w 118"/>
                <a:gd name="T53" fmla="*/ 6 h 33"/>
                <a:gd name="T54" fmla="*/ 22 w 118"/>
                <a:gd name="T55" fmla="*/ 27 h 33"/>
                <a:gd name="T56" fmla="*/ 29 w 118"/>
                <a:gd name="T57" fmla="*/ 27 h 33"/>
                <a:gd name="T58" fmla="*/ 29 w 118"/>
                <a:gd name="T59" fmla="*/ 26 h 33"/>
                <a:gd name="T60" fmla="*/ 53 w 118"/>
                <a:gd name="T61" fmla="*/ 6 h 33"/>
                <a:gd name="T62" fmla="*/ 29 w 118"/>
                <a:gd name="T63" fmla="*/ 27 h 33"/>
                <a:gd name="T64" fmla="*/ 35 w 118"/>
                <a:gd name="T65" fmla="*/ 27 h 33"/>
                <a:gd name="T66" fmla="*/ 35 w 118"/>
                <a:gd name="T67" fmla="*/ 26 h 33"/>
                <a:gd name="T68" fmla="*/ 59 w 118"/>
                <a:gd name="T69" fmla="*/ 6 h 33"/>
                <a:gd name="T70" fmla="*/ 36 w 118"/>
                <a:gd name="T71" fmla="*/ 27 h 33"/>
                <a:gd name="T72" fmla="*/ 42 w 118"/>
                <a:gd name="T73" fmla="*/ 27 h 33"/>
                <a:gd name="T74" fmla="*/ 42 w 118"/>
                <a:gd name="T75" fmla="*/ 26 h 33"/>
                <a:gd name="T76" fmla="*/ 66 w 118"/>
                <a:gd name="T77" fmla="*/ 6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7 h 33"/>
                <a:gd name="T92" fmla="*/ 56 w 118"/>
                <a:gd name="T93" fmla="*/ 25 h 33"/>
                <a:gd name="T94" fmla="*/ 68 w 118"/>
                <a:gd name="T95" fmla="*/ 16 h 33"/>
                <a:gd name="T96" fmla="*/ 68 w 118"/>
                <a:gd name="T97" fmla="*/ 11 h 33"/>
                <a:gd name="T98" fmla="*/ 49 w 118"/>
                <a:gd name="T99" fmla="*/ 27 h 33"/>
                <a:gd name="T100" fmla="*/ 49 w 118"/>
                <a:gd name="T101" fmla="*/ 25 h 33"/>
                <a:gd name="T102" fmla="*/ 68 w 118"/>
                <a:gd name="T103" fmla="*/ 10 h 33"/>
                <a:gd name="T104" fmla="*/ 101 w 118"/>
                <a:gd name="T105" fmla="*/ 24 h 33"/>
                <a:gd name="T106" fmla="*/ 101 w 118"/>
                <a:gd name="T107" fmla="*/ 11 h 33"/>
                <a:gd name="T108" fmla="*/ 101 w 118"/>
                <a:gd name="T10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7"/>
                    <a:pt x="11" y="7"/>
                    <a:pt x="11" y="7"/>
                  </a:cubicBezTo>
                  <a:cubicBezTo>
                    <a:pt x="11" y="6"/>
                    <a:pt x="12" y="6"/>
                    <a:pt x="12" y="7"/>
                  </a:cubicBezTo>
                  <a:cubicBezTo>
                    <a:pt x="13" y="7"/>
                    <a:pt x="12" y="7"/>
                    <a:pt x="12" y="8"/>
                  </a:cubicBezTo>
                  <a:cubicBezTo>
                    <a:pt x="8" y="11"/>
                    <a:pt x="8" y="11"/>
                    <a:pt x="8" y="11"/>
                  </a:cubicBezTo>
                  <a:cubicBezTo>
                    <a:pt x="7" y="12"/>
                    <a:pt x="7" y="12"/>
                    <a:pt x="7" y="12"/>
                  </a:cubicBezTo>
                  <a:cubicBezTo>
                    <a:pt x="7" y="12"/>
                    <a:pt x="7" y="12"/>
                    <a:pt x="6" y="11"/>
                  </a:cubicBezTo>
                  <a:cubicBezTo>
                    <a:pt x="6" y="11"/>
                    <a:pt x="6" y="10"/>
                    <a:pt x="7" y="10"/>
                  </a:cubicBezTo>
                  <a:close/>
                  <a:moveTo>
                    <a:pt x="6" y="16"/>
                  </a:moveTo>
                  <a:cubicBezTo>
                    <a:pt x="17" y="6"/>
                    <a:pt x="17" y="6"/>
                    <a:pt x="17" y="6"/>
                  </a:cubicBezTo>
                  <a:cubicBezTo>
                    <a:pt x="18" y="6"/>
                    <a:pt x="18" y="6"/>
                    <a:pt x="18" y="6"/>
                  </a:cubicBezTo>
                  <a:cubicBezTo>
                    <a:pt x="19" y="7"/>
                    <a:pt x="19" y="7"/>
                    <a:pt x="18" y="8"/>
                  </a:cubicBezTo>
                  <a:cubicBezTo>
                    <a:pt x="7" y="17"/>
                    <a:pt x="7" y="17"/>
                    <a:pt x="7" y="17"/>
                  </a:cubicBezTo>
                  <a:cubicBezTo>
                    <a:pt x="7" y="17"/>
                    <a:pt x="7" y="17"/>
                    <a:pt x="7" y="17"/>
                  </a:cubicBezTo>
                  <a:cubicBezTo>
                    <a:pt x="6" y="17"/>
                    <a:pt x="6" y="17"/>
                    <a:pt x="6" y="17"/>
                  </a:cubicBezTo>
                  <a:cubicBezTo>
                    <a:pt x="6" y="17"/>
                    <a:pt x="6" y="16"/>
                    <a:pt x="6" y="16"/>
                  </a:cubicBezTo>
                  <a:close/>
                  <a:moveTo>
                    <a:pt x="6" y="23"/>
                  </a:moveTo>
                  <a:cubicBezTo>
                    <a:pt x="5" y="22"/>
                    <a:pt x="6" y="22"/>
                    <a:pt x="6" y="21"/>
                  </a:cubicBezTo>
                  <a:cubicBezTo>
                    <a:pt x="24" y="6"/>
                    <a:pt x="24" y="6"/>
                    <a:pt x="24" y="6"/>
                  </a:cubicBezTo>
                  <a:cubicBezTo>
                    <a:pt x="25" y="5"/>
                    <a:pt x="25" y="5"/>
                    <a:pt x="25" y="6"/>
                  </a:cubicBezTo>
                  <a:cubicBezTo>
                    <a:pt x="26" y="6"/>
                    <a:pt x="26" y="7"/>
                    <a:pt x="25" y="7"/>
                  </a:cubicBezTo>
                  <a:cubicBezTo>
                    <a:pt x="7" y="23"/>
                    <a:pt x="7" y="23"/>
                    <a:pt x="7" y="23"/>
                  </a:cubicBezTo>
                  <a:cubicBezTo>
                    <a:pt x="7" y="23"/>
                    <a:pt x="7" y="23"/>
                    <a:pt x="6" y="23"/>
                  </a:cubicBezTo>
                  <a:cubicBezTo>
                    <a:pt x="6" y="23"/>
                    <a:pt x="6" y="23"/>
                    <a:pt x="6" y="23"/>
                  </a:cubicBezTo>
                  <a:close/>
                  <a:moveTo>
                    <a:pt x="8" y="27"/>
                  </a:moveTo>
                  <a:cubicBezTo>
                    <a:pt x="7" y="27"/>
                    <a:pt x="7" y="27"/>
                    <a:pt x="7" y="27"/>
                  </a:cubicBezTo>
                  <a:cubicBezTo>
                    <a:pt x="7" y="27"/>
                    <a:pt x="7" y="26"/>
                    <a:pt x="7" y="26"/>
                  </a:cubicBezTo>
                  <a:cubicBezTo>
                    <a:pt x="30" y="6"/>
                    <a:pt x="30" y="6"/>
                    <a:pt x="30" y="6"/>
                  </a:cubicBezTo>
                  <a:cubicBezTo>
                    <a:pt x="31" y="5"/>
                    <a:pt x="31" y="5"/>
                    <a:pt x="32" y="6"/>
                  </a:cubicBezTo>
                  <a:cubicBezTo>
                    <a:pt x="32" y="6"/>
                    <a:pt x="32" y="7"/>
                    <a:pt x="31" y="7"/>
                  </a:cubicBezTo>
                  <a:cubicBezTo>
                    <a:pt x="8" y="27"/>
                    <a:pt x="8" y="27"/>
                    <a:pt x="8" y="27"/>
                  </a:cubicBezTo>
                  <a:cubicBezTo>
                    <a:pt x="8" y="27"/>
                    <a:pt x="8" y="27"/>
                    <a:pt x="8" y="27"/>
                  </a:cubicBezTo>
                  <a:close/>
                  <a:moveTo>
                    <a:pt x="15" y="27"/>
                  </a:moveTo>
                  <a:cubicBezTo>
                    <a:pt x="14" y="27"/>
                    <a:pt x="14" y="27"/>
                    <a:pt x="14" y="27"/>
                  </a:cubicBezTo>
                  <a:cubicBezTo>
                    <a:pt x="14" y="27"/>
                    <a:pt x="14" y="26"/>
                    <a:pt x="14" y="26"/>
                  </a:cubicBezTo>
                  <a:cubicBezTo>
                    <a:pt x="37" y="6"/>
                    <a:pt x="37" y="6"/>
                    <a:pt x="37" y="6"/>
                  </a:cubicBezTo>
                  <a:cubicBezTo>
                    <a:pt x="38" y="5"/>
                    <a:pt x="38" y="5"/>
                    <a:pt x="39" y="6"/>
                  </a:cubicBezTo>
                  <a:cubicBezTo>
                    <a:pt x="39" y="6"/>
                    <a:pt x="39" y="7"/>
                    <a:pt x="38" y="7"/>
                  </a:cubicBezTo>
                  <a:cubicBezTo>
                    <a:pt x="15" y="27"/>
                    <a:pt x="15" y="27"/>
                    <a:pt x="15" y="27"/>
                  </a:cubicBezTo>
                  <a:cubicBezTo>
                    <a:pt x="15" y="27"/>
                    <a:pt x="15" y="27"/>
                    <a:pt x="15" y="27"/>
                  </a:cubicBezTo>
                  <a:close/>
                  <a:moveTo>
                    <a:pt x="22" y="27"/>
                  </a:moveTo>
                  <a:cubicBezTo>
                    <a:pt x="21" y="27"/>
                    <a:pt x="21" y="27"/>
                    <a:pt x="21" y="27"/>
                  </a:cubicBezTo>
                  <a:cubicBezTo>
                    <a:pt x="21" y="27"/>
                    <a:pt x="21" y="26"/>
                    <a:pt x="21" y="26"/>
                  </a:cubicBezTo>
                  <a:cubicBezTo>
                    <a:pt x="44" y="6"/>
                    <a:pt x="44" y="6"/>
                    <a:pt x="44" y="6"/>
                  </a:cubicBezTo>
                  <a:cubicBezTo>
                    <a:pt x="45" y="5"/>
                    <a:pt x="45" y="5"/>
                    <a:pt x="46" y="6"/>
                  </a:cubicBezTo>
                  <a:cubicBezTo>
                    <a:pt x="46" y="6"/>
                    <a:pt x="46" y="7"/>
                    <a:pt x="45" y="7"/>
                  </a:cubicBezTo>
                  <a:cubicBezTo>
                    <a:pt x="22" y="27"/>
                    <a:pt x="22" y="27"/>
                    <a:pt x="22" y="27"/>
                  </a:cubicBezTo>
                  <a:cubicBezTo>
                    <a:pt x="22" y="27"/>
                    <a:pt x="22" y="27"/>
                    <a:pt x="22" y="27"/>
                  </a:cubicBezTo>
                  <a:close/>
                  <a:moveTo>
                    <a:pt x="29" y="27"/>
                  </a:moveTo>
                  <a:cubicBezTo>
                    <a:pt x="29" y="27"/>
                    <a:pt x="28" y="27"/>
                    <a:pt x="28" y="27"/>
                  </a:cubicBezTo>
                  <a:cubicBezTo>
                    <a:pt x="28" y="27"/>
                    <a:pt x="28" y="26"/>
                    <a:pt x="29" y="26"/>
                  </a:cubicBezTo>
                  <a:cubicBezTo>
                    <a:pt x="52" y="6"/>
                    <a:pt x="52" y="6"/>
                    <a:pt x="52" y="6"/>
                  </a:cubicBezTo>
                  <a:cubicBezTo>
                    <a:pt x="52" y="5"/>
                    <a:pt x="53" y="5"/>
                    <a:pt x="53" y="6"/>
                  </a:cubicBezTo>
                  <a:cubicBezTo>
                    <a:pt x="53" y="6"/>
                    <a:pt x="53" y="7"/>
                    <a:pt x="53" y="7"/>
                  </a:cubicBezTo>
                  <a:cubicBezTo>
                    <a:pt x="29" y="27"/>
                    <a:pt x="29" y="27"/>
                    <a:pt x="29" y="27"/>
                  </a:cubicBezTo>
                  <a:cubicBezTo>
                    <a:pt x="29" y="27"/>
                    <a:pt x="29" y="27"/>
                    <a:pt x="29" y="27"/>
                  </a:cubicBezTo>
                  <a:close/>
                  <a:moveTo>
                    <a:pt x="35" y="27"/>
                  </a:moveTo>
                  <a:cubicBezTo>
                    <a:pt x="35" y="27"/>
                    <a:pt x="35" y="27"/>
                    <a:pt x="34" y="27"/>
                  </a:cubicBezTo>
                  <a:cubicBezTo>
                    <a:pt x="34" y="27"/>
                    <a:pt x="34" y="26"/>
                    <a:pt x="35" y="26"/>
                  </a:cubicBezTo>
                  <a:cubicBezTo>
                    <a:pt x="58" y="6"/>
                    <a:pt x="58" y="6"/>
                    <a:pt x="58" y="6"/>
                  </a:cubicBezTo>
                  <a:cubicBezTo>
                    <a:pt x="58" y="5"/>
                    <a:pt x="59" y="5"/>
                    <a:pt x="59" y="6"/>
                  </a:cubicBezTo>
                  <a:cubicBezTo>
                    <a:pt x="59" y="6"/>
                    <a:pt x="59" y="7"/>
                    <a:pt x="59" y="7"/>
                  </a:cubicBezTo>
                  <a:cubicBezTo>
                    <a:pt x="36" y="27"/>
                    <a:pt x="36" y="27"/>
                    <a:pt x="36" y="27"/>
                  </a:cubicBezTo>
                  <a:cubicBezTo>
                    <a:pt x="35" y="27"/>
                    <a:pt x="35" y="27"/>
                    <a:pt x="35" y="27"/>
                  </a:cubicBezTo>
                  <a:close/>
                  <a:moveTo>
                    <a:pt x="42" y="27"/>
                  </a:moveTo>
                  <a:cubicBezTo>
                    <a:pt x="42" y="27"/>
                    <a:pt x="42" y="27"/>
                    <a:pt x="42" y="27"/>
                  </a:cubicBezTo>
                  <a:cubicBezTo>
                    <a:pt x="41" y="27"/>
                    <a:pt x="41" y="26"/>
                    <a:pt x="42" y="26"/>
                  </a:cubicBezTo>
                  <a:cubicBezTo>
                    <a:pt x="65" y="6"/>
                    <a:pt x="65" y="6"/>
                    <a:pt x="65" y="6"/>
                  </a:cubicBezTo>
                  <a:cubicBezTo>
                    <a:pt x="65" y="5"/>
                    <a:pt x="66" y="5"/>
                    <a:pt x="66" y="6"/>
                  </a:cubicBezTo>
                  <a:cubicBezTo>
                    <a:pt x="66" y="6"/>
                    <a:pt x="66" y="7"/>
                    <a:pt x="66" y="7"/>
                  </a:cubicBezTo>
                  <a:cubicBezTo>
                    <a:pt x="43" y="27"/>
                    <a:pt x="43" y="27"/>
                    <a:pt x="43" y="27"/>
                  </a:cubicBezTo>
                  <a:cubicBezTo>
                    <a:pt x="43" y="27"/>
                    <a:pt x="42" y="27"/>
                    <a:pt x="42" y="27"/>
                  </a:cubicBezTo>
                  <a:close/>
                  <a:moveTo>
                    <a:pt x="68" y="23"/>
                  </a:moveTo>
                  <a:cubicBezTo>
                    <a:pt x="63" y="27"/>
                    <a:pt x="63" y="27"/>
                    <a:pt x="63" y="27"/>
                  </a:cubicBezTo>
                  <a:cubicBezTo>
                    <a:pt x="63" y="27"/>
                    <a:pt x="63" y="27"/>
                    <a:pt x="62" y="27"/>
                  </a:cubicBezTo>
                  <a:cubicBezTo>
                    <a:pt x="62" y="27"/>
                    <a:pt x="62" y="27"/>
                    <a:pt x="62" y="27"/>
                  </a:cubicBezTo>
                  <a:cubicBezTo>
                    <a:pt x="62" y="26"/>
                    <a:pt x="62" y="26"/>
                    <a:pt x="62" y="25"/>
                  </a:cubicBezTo>
                  <a:cubicBezTo>
                    <a:pt x="67" y="22"/>
                    <a:pt x="67" y="22"/>
                    <a:pt x="67" y="22"/>
                  </a:cubicBezTo>
                  <a:cubicBezTo>
                    <a:pt x="67" y="22"/>
                    <a:pt x="68" y="22"/>
                    <a:pt x="68" y="22"/>
                  </a:cubicBezTo>
                  <a:cubicBezTo>
                    <a:pt x="68" y="22"/>
                    <a:pt x="68" y="23"/>
                    <a:pt x="68" y="23"/>
                  </a:cubicBezTo>
                  <a:close/>
                  <a:moveTo>
                    <a:pt x="68" y="17"/>
                  </a:moveTo>
                  <a:cubicBezTo>
                    <a:pt x="57" y="26"/>
                    <a:pt x="57" y="26"/>
                    <a:pt x="57" y="26"/>
                  </a:cubicBezTo>
                  <a:cubicBezTo>
                    <a:pt x="56" y="27"/>
                    <a:pt x="56" y="27"/>
                    <a:pt x="56" y="27"/>
                  </a:cubicBezTo>
                  <a:cubicBezTo>
                    <a:pt x="56" y="27"/>
                    <a:pt x="56" y="27"/>
                    <a:pt x="55" y="26"/>
                  </a:cubicBezTo>
                  <a:cubicBezTo>
                    <a:pt x="55" y="26"/>
                    <a:pt x="55" y="26"/>
                    <a:pt x="56" y="25"/>
                  </a:cubicBezTo>
                  <a:cubicBezTo>
                    <a:pt x="67" y="16"/>
                    <a:pt x="67" y="16"/>
                    <a:pt x="67" y="16"/>
                  </a:cubicBezTo>
                  <a:cubicBezTo>
                    <a:pt x="67" y="15"/>
                    <a:pt x="68" y="15"/>
                    <a:pt x="68" y="16"/>
                  </a:cubicBezTo>
                  <a:cubicBezTo>
                    <a:pt x="68" y="16"/>
                    <a:pt x="68" y="17"/>
                    <a:pt x="68" y="17"/>
                  </a:cubicBezTo>
                  <a:close/>
                  <a:moveTo>
                    <a:pt x="68" y="11"/>
                  </a:moveTo>
                  <a:cubicBezTo>
                    <a:pt x="50" y="27"/>
                    <a:pt x="50" y="27"/>
                    <a:pt x="50" y="27"/>
                  </a:cubicBezTo>
                  <a:cubicBezTo>
                    <a:pt x="50" y="27"/>
                    <a:pt x="49" y="27"/>
                    <a:pt x="49" y="27"/>
                  </a:cubicBezTo>
                  <a:cubicBezTo>
                    <a:pt x="49" y="27"/>
                    <a:pt x="49" y="27"/>
                    <a:pt x="49" y="27"/>
                  </a:cubicBezTo>
                  <a:cubicBezTo>
                    <a:pt x="48" y="26"/>
                    <a:pt x="48" y="26"/>
                    <a:pt x="49" y="25"/>
                  </a:cubicBezTo>
                  <a:cubicBezTo>
                    <a:pt x="67" y="10"/>
                    <a:pt x="67" y="10"/>
                    <a:pt x="67" y="10"/>
                  </a:cubicBezTo>
                  <a:cubicBezTo>
                    <a:pt x="67" y="9"/>
                    <a:pt x="68" y="9"/>
                    <a:pt x="68" y="10"/>
                  </a:cubicBezTo>
                  <a:cubicBezTo>
                    <a:pt x="68" y="10"/>
                    <a:pt x="68" y="11"/>
                    <a:pt x="68" y="11"/>
                  </a:cubicBezTo>
                  <a:close/>
                  <a:moveTo>
                    <a:pt x="101" y="24"/>
                  </a:moveTo>
                  <a:cubicBezTo>
                    <a:pt x="97" y="24"/>
                    <a:pt x="94" y="21"/>
                    <a:pt x="94" y="17"/>
                  </a:cubicBezTo>
                  <a:cubicBezTo>
                    <a:pt x="94" y="14"/>
                    <a:pt x="97" y="11"/>
                    <a:pt x="101" y="11"/>
                  </a:cubicBezTo>
                  <a:cubicBezTo>
                    <a:pt x="104" y="11"/>
                    <a:pt x="107" y="14"/>
                    <a:pt x="107" y="17"/>
                  </a:cubicBezTo>
                  <a:cubicBezTo>
                    <a:pt x="107" y="21"/>
                    <a:pt x="104" y="24"/>
                    <a:pt x="10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sp>
          <p:nvSpPr>
            <p:cNvPr id="148" name="Freeform 66"/>
            <p:cNvSpPr>
              <a:spLocks noEditPoints="1"/>
            </p:cNvSpPr>
            <p:nvPr/>
          </p:nvSpPr>
          <p:spPr bwMode="auto">
            <a:xfrm>
              <a:off x="6048377" y="3994152"/>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10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7 h 33"/>
                <a:gd name="T22" fmla="*/ 6 w 118"/>
                <a:gd name="T23" fmla="*/ 17 h 33"/>
                <a:gd name="T24" fmla="*/ 6 w 118"/>
                <a:gd name="T25" fmla="*/ 22 h 33"/>
                <a:gd name="T26" fmla="*/ 24 w 118"/>
                <a:gd name="T27" fmla="*/ 5 h 33"/>
                <a:gd name="T28" fmla="*/ 25 w 118"/>
                <a:gd name="T29" fmla="*/ 7 h 33"/>
                <a:gd name="T30" fmla="*/ 6 w 118"/>
                <a:gd name="T31" fmla="*/ 23 h 33"/>
                <a:gd name="T32" fmla="*/ 8 w 118"/>
                <a:gd name="T33" fmla="*/ 27 h 33"/>
                <a:gd name="T34" fmla="*/ 7 w 118"/>
                <a:gd name="T35" fmla="*/ 25 h 33"/>
                <a:gd name="T36" fmla="*/ 32 w 118"/>
                <a:gd name="T37" fmla="*/ 5 h 33"/>
                <a:gd name="T38" fmla="*/ 8 w 118"/>
                <a:gd name="T39" fmla="*/ 27 h 33"/>
                <a:gd name="T40" fmla="*/ 15 w 118"/>
                <a:gd name="T41" fmla="*/ 27 h 33"/>
                <a:gd name="T42" fmla="*/ 14 w 118"/>
                <a:gd name="T43" fmla="*/ 25 h 33"/>
                <a:gd name="T44" fmla="*/ 39 w 118"/>
                <a:gd name="T45" fmla="*/ 5 h 33"/>
                <a:gd name="T46" fmla="*/ 15 w 118"/>
                <a:gd name="T47" fmla="*/ 27 h 33"/>
                <a:gd name="T48" fmla="*/ 22 w 118"/>
                <a:gd name="T49" fmla="*/ 27 h 33"/>
                <a:gd name="T50" fmla="*/ 21 w 118"/>
                <a:gd name="T51" fmla="*/ 25 h 33"/>
                <a:gd name="T52" fmla="*/ 46 w 118"/>
                <a:gd name="T53" fmla="*/ 5 h 33"/>
                <a:gd name="T54" fmla="*/ 22 w 118"/>
                <a:gd name="T55" fmla="*/ 27 h 33"/>
                <a:gd name="T56" fmla="*/ 29 w 118"/>
                <a:gd name="T57" fmla="*/ 27 h 33"/>
                <a:gd name="T58" fmla="*/ 29 w 118"/>
                <a:gd name="T59" fmla="*/ 25 h 33"/>
                <a:gd name="T60" fmla="*/ 53 w 118"/>
                <a:gd name="T61" fmla="*/ 5 h 33"/>
                <a:gd name="T62" fmla="*/ 29 w 118"/>
                <a:gd name="T63" fmla="*/ 27 h 33"/>
                <a:gd name="T64" fmla="*/ 35 w 118"/>
                <a:gd name="T65" fmla="*/ 27 h 33"/>
                <a:gd name="T66" fmla="*/ 35 w 118"/>
                <a:gd name="T67" fmla="*/ 25 h 33"/>
                <a:gd name="T68" fmla="*/ 59 w 118"/>
                <a:gd name="T69" fmla="*/ 5 h 33"/>
                <a:gd name="T70" fmla="*/ 36 w 118"/>
                <a:gd name="T71" fmla="*/ 27 h 33"/>
                <a:gd name="T72" fmla="*/ 42 w 118"/>
                <a:gd name="T73" fmla="*/ 27 h 33"/>
                <a:gd name="T74" fmla="*/ 42 w 118"/>
                <a:gd name="T75" fmla="*/ 25 h 33"/>
                <a:gd name="T76" fmla="*/ 66 w 118"/>
                <a:gd name="T77" fmla="*/ 5 h 33"/>
                <a:gd name="T78" fmla="*/ 43 w 118"/>
                <a:gd name="T79" fmla="*/ 27 h 33"/>
                <a:gd name="T80" fmla="*/ 68 w 118"/>
                <a:gd name="T81" fmla="*/ 23 h 33"/>
                <a:gd name="T82" fmla="*/ 62 w 118"/>
                <a:gd name="T83" fmla="*/ 27 h 33"/>
                <a:gd name="T84" fmla="*/ 62 w 118"/>
                <a:gd name="T85" fmla="*/ 25 h 33"/>
                <a:gd name="T86" fmla="*/ 68 w 118"/>
                <a:gd name="T87" fmla="*/ 22 h 33"/>
                <a:gd name="T88" fmla="*/ 68 w 118"/>
                <a:gd name="T89" fmla="*/ 17 h 33"/>
                <a:gd name="T90" fmla="*/ 56 w 118"/>
                <a:gd name="T91" fmla="*/ 26 h 33"/>
                <a:gd name="T92" fmla="*/ 56 w 118"/>
                <a:gd name="T93" fmla="*/ 25 h 33"/>
                <a:gd name="T94" fmla="*/ 68 w 118"/>
                <a:gd name="T95" fmla="*/ 15 h 33"/>
                <a:gd name="T96" fmla="*/ 68 w 118"/>
                <a:gd name="T97" fmla="*/ 11 h 33"/>
                <a:gd name="T98" fmla="*/ 49 w 118"/>
                <a:gd name="T99" fmla="*/ 26 h 33"/>
                <a:gd name="T100" fmla="*/ 49 w 118"/>
                <a:gd name="T101" fmla="*/ 25 h 33"/>
                <a:gd name="T102" fmla="*/ 68 w 118"/>
                <a:gd name="T103" fmla="*/ 9 h 33"/>
                <a:gd name="T104" fmla="*/ 101 w 118"/>
                <a:gd name="T105" fmla="*/ 23 h 33"/>
                <a:gd name="T106" fmla="*/ 101 w 118"/>
                <a:gd name="T107" fmla="*/ 11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10"/>
                  </a:moveTo>
                  <a:cubicBezTo>
                    <a:pt x="11" y="6"/>
                    <a:pt x="11" y="6"/>
                    <a:pt x="11" y="6"/>
                  </a:cubicBezTo>
                  <a:cubicBezTo>
                    <a:pt x="11" y="6"/>
                    <a:pt x="12" y="6"/>
                    <a:pt x="12" y="6"/>
                  </a:cubicBezTo>
                  <a:cubicBezTo>
                    <a:pt x="13" y="7"/>
                    <a:pt x="12" y="7"/>
                    <a:pt x="12" y="7"/>
                  </a:cubicBezTo>
                  <a:cubicBezTo>
                    <a:pt x="8" y="11"/>
                    <a:pt x="8" y="11"/>
                    <a:pt x="8" y="11"/>
                  </a:cubicBezTo>
                  <a:cubicBezTo>
                    <a:pt x="7" y="11"/>
                    <a:pt x="7" y="11"/>
                    <a:pt x="7" y="11"/>
                  </a:cubicBezTo>
                  <a:cubicBezTo>
                    <a:pt x="7" y="11"/>
                    <a:pt x="7" y="11"/>
                    <a:pt x="6" y="11"/>
                  </a:cubicBezTo>
                  <a:cubicBezTo>
                    <a:pt x="6" y="11"/>
                    <a:pt x="6" y="10"/>
                    <a:pt x="7" y="10"/>
                  </a:cubicBezTo>
                  <a:close/>
                  <a:moveTo>
                    <a:pt x="6" y="15"/>
                  </a:moveTo>
                  <a:cubicBezTo>
                    <a:pt x="17" y="6"/>
                    <a:pt x="17" y="6"/>
                    <a:pt x="17" y="6"/>
                  </a:cubicBezTo>
                  <a:cubicBezTo>
                    <a:pt x="18" y="6"/>
                    <a:pt x="18" y="6"/>
                    <a:pt x="18" y="6"/>
                  </a:cubicBezTo>
                  <a:cubicBezTo>
                    <a:pt x="19" y="6"/>
                    <a:pt x="19" y="7"/>
                    <a:pt x="18" y="7"/>
                  </a:cubicBezTo>
                  <a:cubicBezTo>
                    <a:pt x="7" y="17"/>
                    <a:pt x="7" y="17"/>
                    <a:pt x="7" y="17"/>
                  </a:cubicBezTo>
                  <a:cubicBezTo>
                    <a:pt x="7" y="17"/>
                    <a:pt x="7" y="17"/>
                    <a:pt x="7" y="17"/>
                  </a:cubicBezTo>
                  <a:cubicBezTo>
                    <a:pt x="6" y="17"/>
                    <a:pt x="6" y="17"/>
                    <a:pt x="6" y="17"/>
                  </a:cubicBezTo>
                  <a:cubicBezTo>
                    <a:pt x="6" y="16"/>
                    <a:pt x="6" y="16"/>
                    <a:pt x="6" y="15"/>
                  </a:cubicBezTo>
                  <a:close/>
                  <a:moveTo>
                    <a:pt x="6" y="22"/>
                  </a:moveTo>
                  <a:cubicBezTo>
                    <a:pt x="5" y="22"/>
                    <a:pt x="6" y="21"/>
                    <a:pt x="6" y="21"/>
                  </a:cubicBezTo>
                  <a:cubicBezTo>
                    <a:pt x="24" y="5"/>
                    <a:pt x="24" y="5"/>
                    <a:pt x="24" y="5"/>
                  </a:cubicBezTo>
                  <a:cubicBezTo>
                    <a:pt x="25" y="5"/>
                    <a:pt x="25" y="5"/>
                    <a:pt x="25" y="5"/>
                  </a:cubicBezTo>
                  <a:cubicBezTo>
                    <a:pt x="26" y="6"/>
                    <a:pt x="26" y="6"/>
                    <a:pt x="25" y="7"/>
                  </a:cubicBezTo>
                  <a:cubicBezTo>
                    <a:pt x="7" y="22"/>
                    <a:pt x="7" y="22"/>
                    <a:pt x="7" y="22"/>
                  </a:cubicBezTo>
                  <a:cubicBezTo>
                    <a:pt x="7" y="22"/>
                    <a:pt x="7" y="23"/>
                    <a:pt x="6" y="23"/>
                  </a:cubicBezTo>
                  <a:cubicBezTo>
                    <a:pt x="6" y="23"/>
                    <a:pt x="6" y="22"/>
                    <a:pt x="6" y="22"/>
                  </a:cubicBezTo>
                  <a:close/>
                  <a:moveTo>
                    <a:pt x="8" y="27"/>
                  </a:moveTo>
                  <a:cubicBezTo>
                    <a:pt x="7" y="27"/>
                    <a:pt x="7" y="27"/>
                    <a:pt x="7" y="27"/>
                  </a:cubicBezTo>
                  <a:cubicBezTo>
                    <a:pt x="7" y="26"/>
                    <a:pt x="7" y="26"/>
                    <a:pt x="7" y="25"/>
                  </a:cubicBezTo>
                  <a:cubicBezTo>
                    <a:pt x="30" y="5"/>
                    <a:pt x="30" y="5"/>
                    <a:pt x="30" y="5"/>
                  </a:cubicBezTo>
                  <a:cubicBezTo>
                    <a:pt x="31" y="5"/>
                    <a:pt x="31" y="5"/>
                    <a:pt x="32" y="5"/>
                  </a:cubicBezTo>
                  <a:cubicBezTo>
                    <a:pt x="32" y="6"/>
                    <a:pt x="32" y="6"/>
                    <a:pt x="31" y="7"/>
                  </a:cubicBezTo>
                  <a:cubicBezTo>
                    <a:pt x="8" y="27"/>
                    <a:pt x="8" y="27"/>
                    <a:pt x="8" y="27"/>
                  </a:cubicBezTo>
                  <a:cubicBezTo>
                    <a:pt x="8" y="27"/>
                    <a:pt x="8" y="27"/>
                    <a:pt x="8" y="27"/>
                  </a:cubicBezTo>
                  <a:close/>
                  <a:moveTo>
                    <a:pt x="15" y="27"/>
                  </a:moveTo>
                  <a:cubicBezTo>
                    <a:pt x="14" y="27"/>
                    <a:pt x="14" y="27"/>
                    <a:pt x="14" y="27"/>
                  </a:cubicBezTo>
                  <a:cubicBezTo>
                    <a:pt x="14" y="26"/>
                    <a:pt x="14" y="26"/>
                    <a:pt x="14" y="25"/>
                  </a:cubicBezTo>
                  <a:cubicBezTo>
                    <a:pt x="37" y="5"/>
                    <a:pt x="37" y="5"/>
                    <a:pt x="37" y="5"/>
                  </a:cubicBezTo>
                  <a:cubicBezTo>
                    <a:pt x="38" y="5"/>
                    <a:pt x="38" y="5"/>
                    <a:pt x="39" y="5"/>
                  </a:cubicBezTo>
                  <a:cubicBezTo>
                    <a:pt x="39" y="6"/>
                    <a:pt x="39" y="6"/>
                    <a:pt x="38" y="7"/>
                  </a:cubicBezTo>
                  <a:cubicBezTo>
                    <a:pt x="15" y="27"/>
                    <a:pt x="15" y="27"/>
                    <a:pt x="15" y="27"/>
                  </a:cubicBezTo>
                  <a:cubicBezTo>
                    <a:pt x="15" y="27"/>
                    <a:pt x="15" y="27"/>
                    <a:pt x="15" y="27"/>
                  </a:cubicBezTo>
                  <a:close/>
                  <a:moveTo>
                    <a:pt x="22" y="27"/>
                  </a:moveTo>
                  <a:cubicBezTo>
                    <a:pt x="21" y="27"/>
                    <a:pt x="21" y="27"/>
                    <a:pt x="21" y="27"/>
                  </a:cubicBezTo>
                  <a:cubicBezTo>
                    <a:pt x="21" y="26"/>
                    <a:pt x="21" y="26"/>
                    <a:pt x="21" y="25"/>
                  </a:cubicBezTo>
                  <a:cubicBezTo>
                    <a:pt x="44" y="5"/>
                    <a:pt x="44" y="5"/>
                    <a:pt x="44" y="5"/>
                  </a:cubicBezTo>
                  <a:cubicBezTo>
                    <a:pt x="45" y="5"/>
                    <a:pt x="45" y="5"/>
                    <a:pt x="46" y="5"/>
                  </a:cubicBezTo>
                  <a:cubicBezTo>
                    <a:pt x="46" y="6"/>
                    <a:pt x="46" y="6"/>
                    <a:pt x="45" y="7"/>
                  </a:cubicBezTo>
                  <a:cubicBezTo>
                    <a:pt x="22" y="27"/>
                    <a:pt x="22" y="27"/>
                    <a:pt x="22" y="27"/>
                  </a:cubicBezTo>
                  <a:cubicBezTo>
                    <a:pt x="22" y="27"/>
                    <a:pt x="22" y="27"/>
                    <a:pt x="22" y="27"/>
                  </a:cubicBezTo>
                  <a:close/>
                  <a:moveTo>
                    <a:pt x="29" y="27"/>
                  </a:moveTo>
                  <a:cubicBezTo>
                    <a:pt x="29" y="27"/>
                    <a:pt x="28" y="27"/>
                    <a:pt x="28" y="27"/>
                  </a:cubicBezTo>
                  <a:cubicBezTo>
                    <a:pt x="28" y="26"/>
                    <a:pt x="28" y="26"/>
                    <a:pt x="29" y="25"/>
                  </a:cubicBezTo>
                  <a:cubicBezTo>
                    <a:pt x="52" y="5"/>
                    <a:pt x="52" y="5"/>
                    <a:pt x="52" y="5"/>
                  </a:cubicBezTo>
                  <a:cubicBezTo>
                    <a:pt x="52" y="5"/>
                    <a:pt x="53" y="5"/>
                    <a:pt x="53" y="5"/>
                  </a:cubicBezTo>
                  <a:cubicBezTo>
                    <a:pt x="53" y="6"/>
                    <a:pt x="53" y="6"/>
                    <a:pt x="53" y="7"/>
                  </a:cubicBezTo>
                  <a:cubicBezTo>
                    <a:pt x="29" y="27"/>
                    <a:pt x="29" y="27"/>
                    <a:pt x="29" y="27"/>
                  </a:cubicBezTo>
                  <a:cubicBezTo>
                    <a:pt x="29" y="27"/>
                    <a:pt x="29" y="27"/>
                    <a:pt x="29" y="27"/>
                  </a:cubicBezTo>
                  <a:close/>
                  <a:moveTo>
                    <a:pt x="35" y="27"/>
                  </a:moveTo>
                  <a:cubicBezTo>
                    <a:pt x="35" y="27"/>
                    <a:pt x="35" y="27"/>
                    <a:pt x="34" y="27"/>
                  </a:cubicBezTo>
                  <a:cubicBezTo>
                    <a:pt x="34" y="26"/>
                    <a:pt x="34" y="26"/>
                    <a:pt x="35" y="25"/>
                  </a:cubicBezTo>
                  <a:cubicBezTo>
                    <a:pt x="58" y="5"/>
                    <a:pt x="58" y="5"/>
                    <a:pt x="58" y="5"/>
                  </a:cubicBezTo>
                  <a:cubicBezTo>
                    <a:pt x="58" y="5"/>
                    <a:pt x="59" y="5"/>
                    <a:pt x="59" y="5"/>
                  </a:cubicBezTo>
                  <a:cubicBezTo>
                    <a:pt x="59" y="6"/>
                    <a:pt x="59" y="6"/>
                    <a:pt x="59" y="7"/>
                  </a:cubicBezTo>
                  <a:cubicBezTo>
                    <a:pt x="36" y="27"/>
                    <a:pt x="36" y="27"/>
                    <a:pt x="36" y="27"/>
                  </a:cubicBezTo>
                  <a:cubicBezTo>
                    <a:pt x="35" y="27"/>
                    <a:pt x="35" y="27"/>
                    <a:pt x="35" y="27"/>
                  </a:cubicBezTo>
                  <a:close/>
                  <a:moveTo>
                    <a:pt x="42" y="27"/>
                  </a:moveTo>
                  <a:cubicBezTo>
                    <a:pt x="42" y="27"/>
                    <a:pt x="42" y="27"/>
                    <a:pt x="42" y="27"/>
                  </a:cubicBezTo>
                  <a:cubicBezTo>
                    <a:pt x="41" y="26"/>
                    <a:pt x="41" y="26"/>
                    <a:pt x="42" y="25"/>
                  </a:cubicBezTo>
                  <a:cubicBezTo>
                    <a:pt x="65" y="5"/>
                    <a:pt x="65" y="5"/>
                    <a:pt x="65" y="5"/>
                  </a:cubicBezTo>
                  <a:cubicBezTo>
                    <a:pt x="65" y="5"/>
                    <a:pt x="66" y="5"/>
                    <a:pt x="66" y="5"/>
                  </a:cubicBezTo>
                  <a:cubicBezTo>
                    <a:pt x="66" y="6"/>
                    <a:pt x="66" y="6"/>
                    <a:pt x="66" y="7"/>
                  </a:cubicBezTo>
                  <a:cubicBezTo>
                    <a:pt x="43" y="27"/>
                    <a:pt x="43" y="27"/>
                    <a:pt x="43" y="27"/>
                  </a:cubicBezTo>
                  <a:cubicBezTo>
                    <a:pt x="43" y="27"/>
                    <a:pt x="42" y="27"/>
                    <a:pt x="42" y="27"/>
                  </a:cubicBezTo>
                  <a:close/>
                  <a:moveTo>
                    <a:pt x="68" y="23"/>
                  </a:moveTo>
                  <a:cubicBezTo>
                    <a:pt x="63" y="26"/>
                    <a:pt x="63" y="26"/>
                    <a:pt x="63" y="26"/>
                  </a:cubicBezTo>
                  <a:cubicBezTo>
                    <a:pt x="63" y="27"/>
                    <a:pt x="63" y="27"/>
                    <a:pt x="62" y="27"/>
                  </a:cubicBezTo>
                  <a:cubicBezTo>
                    <a:pt x="62" y="27"/>
                    <a:pt x="62" y="27"/>
                    <a:pt x="62" y="26"/>
                  </a:cubicBezTo>
                  <a:cubicBezTo>
                    <a:pt x="62" y="26"/>
                    <a:pt x="62" y="25"/>
                    <a:pt x="62" y="25"/>
                  </a:cubicBezTo>
                  <a:cubicBezTo>
                    <a:pt x="67" y="21"/>
                    <a:pt x="67" y="21"/>
                    <a:pt x="67" y="21"/>
                  </a:cubicBezTo>
                  <a:cubicBezTo>
                    <a:pt x="67" y="21"/>
                    <a:pt x="68" y="21"/>
                    <a:pt x="68" y="22"/>
                  </a:cubicBezTo>
                  <a:cubicBezTo>
                    <a:pt x="68" y="22"/>
                    <a:pt x="68" y="22"/>
                    <a:pt x="68" y="23"/>
                  </a:cubicBezTo>
                  <a:close/>
                  <a:moveTo>
                    <a:pt x="68" y="17"/>
                  </a:moveTo>
                  <a:cubicBezTo>
                    <a:pt x="57" y="26"/>
                    <a:pt x="57" y="26"/>
                    <a:pt x="57" y="26"/>
                  </a:cubicBezTo>
                  <a:cubicBezTo>
                    <a:pt x="56" y="26"/>
                    <a:pt x="56" y="26"/>
                    <a:pt x="56" y="26"/>
                  </a:cubicBezTo>
                  <a:cubicBezTo>
                    <a:pt x="56" y="26"/>
                    <a:pt x="56" y="26"/>
                    <a:pt x="55" y="26"/>
                  </a:cubicBezTo>
                  <a:cubicBezTo>
                    <a:pt x="55" y="26"/>
                    <a:pt x="55" y="25"/>
                    <a:pt x="56" y="25"/>
                  </a:cubicBezTo>
                  <a:cubicBezTo>
                    <a:pt x="67" y="15"/>
                    <a:pt x="67" y="15"/>
                    <a:pt x="67" y="15"/>
                  </a:cubicBezTo>
                  <a:cubicBezTo>
                    <a:pt x="67" y="15"/>
                    <a:pt x="68" y="15"/>
                    <a:pt x="68" y="15"/>
                  </a:cubicBezTo>
                  <a:cubicBezTo>
                    <a:pt x="68" y="16"/>
                    <a:pt x="68" y="16"/>
                    <a:pt x="68" y="17"/>
                  </a:cubicBezTo>
                  <a:close/>
                  <a:moveTo>
                    <a:pt x="68" y="11"/>
                  </a:moveTo>
                  <a:cubicBezTo>
                    <a:pt x="50" y="26"/>
                    <a:pt x="50" y="26"/>
                    <a:pt x="50" y="26"/>
                  </a:cubicBezTo>
                  <a:cubicBezTo>
                    <a:pt x="50" y="26"/>
                    <a:pt x="49" y="27"/>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10"/>
                    <a:pt x="68" y="10"/>
                    <a:pt x="68" y="11"/>
                  </a:cubicBezTo>
                  <a:close/>
                  <a:moveTo>
                    <a:pt x="101" y="23"/>
                  </a:moveTo>
                  <a:cubicBezTo>
                    <a:pt x="97" y="23"/>
                    <a:pt x="94" y="20"/>
                    <a:pt x="94" y="17"/>
                  </a:cubicBezTo>
                  <a:cubicBezTo>
                    <a:pt x="94" y="14"/>
                    <a:pt x="97" y="11"/>
                    <a:pt x="101" y="11"/>
                  </a:cubicBezTo>
                  <a:cubicBezTo>
                    <a:pt x="104" y="11"/>
                    <a:pt x="107" y="14"/>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sp>
          <p:nvSpPr>
            <p:cNvPr id="149" name="Freeform 67"/>
            <p:cNvSpPr>
              <a:spLocks noEditPoints="1"/>
            </p:cNvSpPr>
            <p:nvPr/>
          </p:nvSpPr>
          <p:spPr bwMode="auto">
            <a:xfrm>
              <a:off x="6048377" y="4135440"/>
              <a:ext cx="379412" cy="106365"/>
            </a:xfrm>
            <a:custGeom>
              <a:avLst/>
              <a:gdLst>
                <a:gd name="T0" fmla="*/ 2 w 118"/>
                <a:gd name="T1" fmla="*/ 0 h 33"/>
                <a:gd name="T2" fmla="*/ 0 w 118"/>
                <a:gd name="T3" fmla="*/ 31 h 33"/>
                <a:gd name="T4" fmla="*/ 117 w 118"/>
                <a:gd name="T5" fmla="*/ 33 h 33"/>
                <a:gd name="T6" fmla="*/ 118 w 118"/>
                <a:gd name="T7" fmla="*/ 2 h 33"/>
                <a:gd name="T8" fmla="*/ 7 w 118"/>
                <a:gd name="T9" fmla="*/ 9 h 33"/>
                <a:gd name="T10" fmla="*/ 12 w 118"/>
                <a:gd name="T11" fmla="*/ 6 h 33"/>
                <a:gd name="T12" fmla="*/ 8 w 118"/>
                <a:gd name="T13" fmla="*/ 11 h 33"/>
                <a:gd name="T14" fmla="*/ 6 w 118"/>
                <a:gd name="T15" fmla="*/ 11 h 33"/>
                <a:gd name="T16" fmla="*/ 6 w 118"/>
                <a:gd name="T17" fmla="*/ 15 h 33"/>
                <a:gd name="T18" fmla="*/ 18 w 118"/>
                <a:gd name="T19" fmla="*/ 6 h 33"/>
                <a:gd name="T20" fmla="*/ 7 w 118"/>
                <a:gd name="T21" fmla="*/ 16 h 33"/>
                <a:gd name="T22" fmla="*/ 6 w 118"/>
                <a:gd name="T23" fmla="*/ 16 h 33"/>
                <a:gd name="T24" fmla="*/ 6 w 118"/>
                <a:gd name="T25" fmla="*/ 22 h 33"/>
                <a:gd name="T26" fmla="*/ 24 w 118"/>
                <a:gd name="T27" fmla="*/ 5 h 33"/>
                <a:gd name="T28" fmla="*/ 25 w 118"/>
                <a:gd name="T29" fmla="*/ 6 h 33"/>
                <a:gd name="T30" fmla="*/ 6 w 118"/>
                <a:gd name="T31" fmla="*/ 22 h 33"/>
                <a:gd name="T32" fmla="*/ 8 w 118"/>
                <a:gd name="T33" fmla="*/ 27 h 33"/>
                <a:gd name="T34" fmla="*/ 7 w 118"/>
                <a:gd name="T35" fmla="*/ 25 h 33"/>
                <a:gd name="T36" fmla="*/ 32 w 118"/>
                <a:gd name="T37" fmla="*/ 5 h 33"/>
                <a:gd name="T38" fmla="*/ 8 w 118"/>
                <a:gd name="T39" fmla="*/ 26 h 33"/>
                <a:gd name="T40" fmla="*/ 15 w 118"/>
                <a:gd name="T41" fmla="*/ 27 h 33"/>
                <a:gd name="T42" fmla="*/ 14 w 118"/>
                <a:gd name="T43" fmla="*/ 25 h 33"/>
                <a:gd name="T44" fmla="*/ 39 w 118"/>
                <a:gd name="T45" fmla="*/ 5 h 33"/>
                <a:gd name="T46" fmla="*/ 15 w 118"/>
                <a:gd name="T47" fmla="*/ 26 h 33"/>
                <a:gd name="T48" fmla="*/ 22 w 118"/>
                <a:gd name="T49" fmla="*/ 27 h 33"/>
                <a:gd name="T50" fmla="*/ 21 w 118"/>
                <a:gd name="T51" fmla="*/ 25 h 33"/>
                <a:gd name="T52" fmla="*/ 46 w 118"/>
                <a:gd name="T53" fmla="*/ 5 h 33"/>
                <a:gd name="T54" fmla="*/ 22 w 118"/>
                <a:gd name="T55" fmla="*/ 26 h 33"/>
                <a:gd name="T56" fmla="*/ 29 w 118"/>
                <a:gd name="T57" fmla="*/ 27 h 33"/>
                <a:gd name="T58" fmla="*/ 29 w 118"/>
                <a:gd name="T59" fmla="*/ 25 h 33"/>
                <a:gd name="T60" fmla="*/ 53 w 118"/>
                <a:gd name="T61" fmla="*/ 5 h 33"/>
                <a:gd name="T62" fmla="*/ 29 w 118"/>
                <a:gd name="T63" fmla="*/ 26 h 33"/>
                <a:gd name="T64" fmla="*/ 35 w 118"/>
                <a:gd name="T65" fmla="*/ 27 h 33"/>
                <a:gd name="T66" fmla="*/ 35 w 118"/>
                <a:gd name="T67" fmla="*/ 25 h 33"/>
                <a:gd name="T68" fmla="*/ 59 w 118"/>
                <a:gd name="T69" fmla="*/ 5 h 33"/>
                <a:gd name="T70" fmla="*/ 36 w 118"/>
                <a:gd name="T71" fmla="*/ 26 h 33"/>
                <a:gd name="T72" fmla="*/ 42 w 118"/>
                <a:gd name="T73" fmla="*/ 27 h 33"/>
                <a:gd name="T74" fmla="*/ 42 w 118"/>
                <a:gd name="T75" fmla="*/ 25 h 33"/>
                <a:gd name="T76" fmla="*/ 66 w 118"/>
                <a:gd name="T77" fmla="*/ 5 h 33"/>
                <a:gd name="T78" fmla="*/ 43 w 118"/>
                <a:gd name="T79" fmla="*/ 26 h 33"/>
                <a:gd name="T80" fmla="*/ 68 w 118"/>
                <a:gd name="T81" fmla="*/ 22 h 33"/>
                <a:gd name="T82" fmla="*/ 62 w 118"/>
                <a:gd name="T83" fmla="*/ 26 h 33"/>
                <a:gd name="T84" fmla="*/ 62 w 118"/>
                <a:gd name="T85" fmla="*/ 25 h 33"/>
                <a:gd name="T86" fmla="*/ 68 w 118"/>
                <a:gd name="T87" fmla="*/ 21 h 33"/>
                <a:gd name="T88" fmla="*/ 68 w 118"/>
                <a:gd name="T89" fmla="*/ 16 h 33"/>
                <a:gd name="T90" fmla="*/ 56 w 118"/>
                <a:gd name="T91" fmla="*/ 26 h 33"/>
                <a:gd name="T92" fmla="*/ 56 w 118"/>
                <a:gd name="T93" fmla="*/ 24 h 33"/>
                <a:gd name="T94" fmla="*/ 68 w 118"/>
                <a:gd name="T95" fmla="*/ 15 h 33"/>
                <a:gd name="T96" fmla="*/ 68 w 118"/>
                <a:gd name="T97" fmla="*/ 10 h 33"/>
                <a:gd name="T98" fmla="*/ 49 w 118"/>
                <a:gd name="T99" fmla="*/ 26 h 33"/>
                <a:gd name="T100" fmla="*/ 49 w 118"/>
                <a:gd name="T101" fmla="*/ 25 h 33"/>
                <a:gd name="T102" fmla="*/ 68 w 118"/>
                <a:gd name="T103" fmla="*/ 9 h 33"/>
                <a:gd name="T104" fmla="*/ 101 w 118"/>
                <a:gd name="T105" fmla="*/ 23 h 33"/>
                <a:gd name="T106" fmla="*/ 101 w 118"/>
                <a:gd name="T107" fmla="*/ 10 h 33"/>
                <a:gd name="T108" fmla="*/ 101 w 118"/>
                <a:gd name="T10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33">
                  <a:moveTo>
                    <a:pt x="117" y="0"/>
                  </a:moveTo>
                  <a:cubicBezTo>
                    <a:pt x="2" y="0"/>
                    <a:pt x="2" y="0"/>
                    <a:pt x="2" y="0"/>
                  </a:cubicBezTo>
                  <a:cubicBezTo>
                    <a:pt x="1" y="0"/>
                    <a:pt x="0" y="1"/>
                    <a:pt x="0" y="2"/>
                  </a:cubicBezTo>
                  <a:cubicBezTo>
                    <a:pt x="0" y="31"/>
                    <a:pt x="0" y="31"/>
                    <a:pt x="0" y="31"/>
                  </a:cubicBezTo>
                  <a:cubicBezTo>
                    <a:pt x="0" y="32"/>
                    <a:pt x="1" y="33"/>
                    <a:pt x="2" y="33"/>
                  </a:cubicBezTo>
                  <a:cubicBezTo>
                    <a:pt x="117" y="33"/>
                    <a:pt x="117" y="33"/>
                    <a:pt x="117" y="33"/>
                  </a:cubicBezTo>
                  <a:cubicBezTo>
                    <a:pt x="118" y="33"/>
                    <a:pt x="118" y="32"/>
                    <a:pt x="118" y="31"/>
                  </a:cubicBezTo>
                  <a:cubicBezTo>
                    <a:pt x="118" y="2"/>
                    <a:pt x="118" y="2"/>
                    <a:pt x="118" y="2"/>
                  </a:cubicBezTo>
                  <a:cubicBezTo>
                    <a:pt x="118" y="1"/>
                    <a:pt x="118" y="0"/>
                    <a:pt x="117" y="0"/>
                  </a:cubicBezTo>
                  <a:close/>
                  <a:moveTo>
                    <a:pt x="7" y="9"/>
                  </a:moveTo>
                  <a:cubicBezTo>
                    <a:pt x="11" y="6"/>
                    <a:pt x="11" y="6"/>
                    <a:pt x="11" y="6"/>
                  </a:cubicBezTo>
                  <a:cubicBezTo>
                    <a:pt x="11" y="5"/>
                    <a:pt x="12" y="5"/>
                    <a:pt x="12" y="6"/>
                  </a:cubicBezTo>
                  <a:cubicBezTo>
                    <a:pt x="13" y="6"/>
                    <a:pt x="12" y="7"/>
                    <a:pt x="12" y="7"/>
                  </a:cubicBezTo>
                  <a:cubicBezTo>
                    <a:pt x="8" y="11"/>
                    <a:pt x="8" y="11"/>
                    <a:pt x="8" y="11"/>
                  </a:cubicBezTo>
                  <a:cubicBezTo>
                    <a:pt x="7" y="11"/>
                    <a:pt x="7" y="11"/>
                    <a:pt x="7" y="11"/>
                  </a:cubicBezTo>
                  <a:cubicBezTo>
                    <a:pt x="7" y="11"/>
                    <a:pt x="7" y="11"/>
                    <a:pt x="6" y="11"/>
                  </a:cubicBezTo>
                  <a:cubicBezTo>
                    <a:pt x="6" y="10"/>
                    <a:pt x="6" y="10"/>
                    <a:pt x="7" y="9"/>
                  </a:cubicBezTo>
                  <a:close/>
                  <a:moveTo>
                    <a:pt x="6" y="15"/>
                  </a:moveTo>
                  <a:cubicBezTo>
                    <a:pt x="17" y="6"/>
                    <a:pt x="17" y="6"/>
                    <a:pt x="17" y="6"/>
                  </a:cubicBezTo>
                  <a:cubicBezTo>
                    <a:pt x="18" y="5"/>
                    <a:pt x="18" y="5"/>
                    <a:pt x="18" y="6"/>
                  </a:cubicBezTo>
                  <a:cubicBezTo>
                    <a:pt x="19" y="6"/>
                    <a:pt x="19" y="6"/>
                    <a:pt x="18" y="7"/>
                  </a:cubicBezTo>
                  <a:cubicBezTo>
                    <a:pt x="7" y="16"/>
                    <a:pt x="7" y="16"/>
                    <a:pt x="7" y="16"/>
                  </a:cubicBezTo>
                  <a:cubicBezTo>
                    <a:pt x="7" y="16"/>
                    <a:pt x="7" y="17"/>
                    <a:pt x="7" y="17"/>
                  </a:cubicBezTo>
                  <a:cubicBezTo>
                    <a:pt x="6" y="17"/>
                    <a:pt x="6" y="16"/>
                    <a:pt x="6" y="16"/>
                  </a:cubicBezTo>
                  <a:cubicBezTo>
                    <a:pt x="6" y="16"/>
                    <a:pt x="6" y="15"/>
                    <a:pt x="6" y="15"/>
                  </a:cubicBezTo>
                  <a:close/>
                  <a:moveTo>
                    <a:pt x="6" y="22"/>
                  </a:moveTo>
                  <a:cubicBezTo>
                    <a:pt x="5" y="22"/>
                    <a:pt x="6" y="21"/>
                    <a:pt x="6" y="21"/>
                  </a:cubicBezTo>
                  <a:cubicBezTo>
                    <a:pt x="24" y="5"/>
                    <a:pt x="24" y="5"/>
                    <a:pt x="24" y="5"/>
                  </a:cubicBezTo>
                  <a:cubicBezTo>
                    <a:pt x="25" y="5"/>
                    <a:pt x="25" y="5"/>
                    <a:pt x="25" y="5"/>
                  </a:cubicBezTo>
                  <a:cubicBezTo>
                    <a:pt x="26" y="5"/>
                    <a:pt x="26" y="6"/>
                    <a:pt x="25" y="6"/>
                  </a:cubicBezTo>
                  <a:cubicBezTo>
                    <a:pt x="7" y="22"/>
                    <a:pt x="7" y="22"/>
                    <a:pt x="7" y="22"/>
                  </a:cubicBezTo>
                  <a:cubicBezTo>
                    <a:pt x="7" y="22"/>
                    <a:pt x="7" y="22"/>
                    <a:pt x="6" y="22"/>
                  </a:cubicBezTo>
                  <a:cubicBezTo>
                    <a:pt x="6" y="22"/>
                    <a:pt x="6" y="22"/>
                    <a:pt x="6" y="22"/>
                  </a:cubicBezTo>
                  <a:close/>
                  <a:moveTo>
                    <a:pt x="8" y="27"/>
                  </a:moveTo>
                  <a:cubicBezTo>
                    <a:pt x="7" y="27"/>
                    <a:pt x="7" y="26"/>
                    <a:pt x="7" y="26"/>
                  </a:cubicBezTo>
                  <a:cubicBezTo>
                    <a:pt x="7" y="26"/>
                    <a:pt x="7" y="25"/>
                    <a:pt x="7" y="25"/>
                  </a:cubicBezTo>
                  <a:cubicBezTo>
                    <a:pt x="30" y="5"/>
                    <a:pt x="30" y="5"/>
                    <a:pt x="30" y="5"/>
                  </a:cubicBezTo>
                  <a:cubicBezTo>
                    <a:pt x="31" y="5"/>
                    <a:pt x="31" y="5"/>
                    <a:pt x="32" y="5"/>
                  </a:cubicBezTo>
                  <a:cubicBezTo>
                    <a:pt x="32" y="5"/>
                    <a:pt x="32" y="6"/>
                    <a:pt x="31" y="6"/>
                  </a:cubicBezTo>
                  <a:cubicBezTo>
                    <a:pt x="8" y="26"/>
                    <a:pt x="8" y="26"/>
                    <a:pt x="8" y="26"/>
                  </a:cubicBezTo>
                  <a:cubicBezTo>
                    <a:pt x="8" y="26"/>
                    <a:pt x="8" y="27"/>
                    <a:pt x="8" y="27"/>
                  </a:cubicBezTo>
                  <a:close/>
                  <a:moveTo>
                    <a:pt x="15" y="27"/>
                  </a:moveTo>
                  <a:cubicBezTo>
                    <a:pt x="14" y="27"/>
                    <a:pt x="14" y="26"/>
                    <a:pt x="14" y="26"/>
                  </a:cubicBezTo>
                  <a:cubicBezTo>
                    <a:pt x="14" y="26"/>
                    <a:pt x="14" y="25"/>
                    <a:pt x="14" y="25"/>
                  </a:cubicBezTo>
                  <a:cubicBezTo>
                    <a:pt x="37" y="5"/>
                    <a:pt x="37" y="5"/>
                    <a:pt x="37" y="5"/>
                  </a:cubicBezTo>
                  <a:cubicBezTo>
                    <a:pt x="38" y="5"/>
                    <a:pt x="38" y="5"/>
                    <a:pt x="39" y="5"/>
                  </a:cubicBezTo>
                  <a:cubicBezTo>
                    <a:pt x="39" y="5"/>
                    <a:pt x="39" y="6"/>
                    <a:pt x="38" y="6"/>
                  </a:cubicBezTo>
                  <a:cubicBezTo>
                    <a:pt x="15" y="26"/>
                    <a:pt x="15" y="26"/>
                    <a:pt x="15" y="26"/>
                  </a:cubicBezTo>
                  <a:cubicBezTo>
                    <a:pt x="15" y="26"/>
                    <a:pt x="15" y="27"/>
                    <a:pt x="15" y="27"/>
                  </a:cubicBezTo>
                  <a:close/>
                  <a:moveTo>
                    <a:pt x="22" y="27"/>
                  </a:moveTo>
                  <a:cubicBezTo>
                    <a:pt x="21" y="27"/>
                    <a:pt x="21" y="26"/>
                    <a:pt x="21" y="26"/>
                  </a:cubicBezTo>
                  <a:cubicBezTo>
                    <a:pt x="21" y="26"/>
                    <a:pt x="21" y="25"/>
                    <a:pt x="21" y="25"/>
                  </a:cubicBezTo>
                  <a:cubicBezTo>
                    <a:pt x="44" y="5"/>
                    <a:pt x="44" y="5"/>
                    <a:pt x="44" y="5"/>
                  </a:cubicBezTo>
                  <a:cubicBezTo>
                    <a:pt x="45" y="5"/>
                    <a:pt x="45" y="5"/>
                    <a:pt x="46" y="5"/>
                  </a:cubicBezTo>
                  <a:cubicBezTo>
                    <a:pt x="46" y="5"/>
                    <a:pt x="46" y="6"/>
                    <a:pt x="45" y="6"/>
                  </a:cubicBezTo>
                  <a:cubicBezTo>
                    <a:pt x="22" y="26"/>
                    <a:pt x="22" y="26"/>
                    <a:pt x="22" y="26"/>
                  </a:cubicBezTo>
                  <a:cubicBezTo>
                    <a:pt x="22" y="26"/>
                    <a:pt x="22" y="27"/>
                    <a:pt x="22" y="27"/>
                  </a:cubicBezTo>
                  <a:close/>
                  <a:moveTo>
                    <a:pt x="29" y="27"/>
                  </a:moveTo>
                  <a:cubicBezTo>
                    <a:pt x="29" y="27"/>
                    <a:pt x="28" y="27"/>
                    <a:pt x="28" y="26"/>
                  </a:cubicBezTo>
                  <a:cubicBezTo>
                    <a:pt x="28" y="26"/>
                    <a:pt x="28" y="25"/>
                    <a:pt x="29" y="25"/>
                  </a:cubicBezTo>
                  <a:cubicBezTo>
                    <a:pt x="52" y="5"/>
                    <a:pt x="52" y="5"/>
                    <a:pt x="52" y="5"/>
                  </a:cubicBezTo>
                  <a:cubicBezTo>
                    <a:pt x="52" y="5"/>
                    <a:pt x="53" y="5"/>
                    <a:pt x="53" y="5"/>
                  </a:cubicBezTo>
                  <a:cubicBezTo>
                    <a:pt x="53" y="5"/>
                    <a:pt x="53" y="6"/>
                    <a:pt x="53" y="6"/>
                  </a:cubicBezTo>
                  <a:cubicBezTo>
                    <a:pt x="29" y="26"/>
                    <a:pt x="29" y="26"/>
                    <a:pt x="29" y="26"/>
                  </a:cubicBezTo>
                  <a:cubicBezTo>
                    <a:pt x="29" y="26"/>
                    <a:pt x="29" y="27"/>
                    <a:pt x="29" y="27"/>
                  </a:cubicBezTo>
                  <a:close/>
                  <a:moveTo>
                    <a:pt x="35" y="27"/>
                  </a:moveTo>
                  <a:cubicBezTo>
                    <a:pt x="35" y="27"/>
                    <a:pt x="35" y="27"/>
                    <a:pt x="34" y="26"/>
                  </a:cubicBezTo>
                  <a:cubicBezTo>
                    <a:pt x="34" y="26"/>
                    <a:pt x="34" y="25"/>
                    <a:pt x="35" y="25"/>
                  </a:cubicBezTo>
                  <a:cubicBezTo>
                    <a:pt x="58" y="5"/>
                    <a:pt x="58" y="5"/>
                    <a:pt x="58" y="5"/>
                  </a:cubicBezTo>
                  <a:cubicBezTo>
                    <a:pt x="58" y="5"/>
                    <a:pt x="59" y="5"/>
                    <a:pt x="59" y="5"/>
                  </a:cubicBezTo>
                  <a:cubicBezTo>
                    <a:pt x="59" y="5"/>
                    <a:pt x="59" y="6"/>
                    <a:pt x="59" y="6"/>
                  </a:cubicBezTo>
                  <a:cubicBezTo>
                    <a:pt x="36" y="26"/>
                    <a:pt x="36" y="26"/>
                    <a:pt x="36" y="26"/>
                  </a:cubicBezTo>
                  <a:cubicBezTo>
                    <a:pt x="35" y="27"/>
                    <a:pt x="35" y="27"/>
                    <a:pt x="35" y="27"/>
                  </a:cubicBezTo>
                  <a:close/>
                  <a:moveTo>
                    <a:pt x="42" y="27"/>
                  </a:moveTo>
                  <a:cubicBezTo>
                    <a:pt x="42" y="27"/>
                    <a:pt x="42" y="27"/>
                    <a:pt x="42" y="26"/>
                  </a:cubicBezTo>
                  <a:cubicBezTo>
                    <a:pt x="41" y="26"/>
                    <a:pt x="41" y="25"/>
                    <a:pt x="42" y="25"/>
                  </a:cubicBezTo>
                  <a:cubicBezTo>
                    <a:pt x="65" y="5"/>
                    <a:pt x="65" y="5"/>
                    <a:pt x="65" y="5"/>
                  </a:cubicBezTo>
                  <a:cubicBezTo>
                    <a:pt x="65" y="5"/>
                    <a:pt x="66" y="5"/>
                    <a:pt x="66" y="5"/>
                  </a:cubicBezTo>
                  <a:cubicBezTo>
                    <a:pt x="66" y="5"/>
                    <a:pt x="66" y="6"/>
                    <a:pt x="66" y="6"/>
                  </a:cubicBezTo>
                  <a:cubicBezTo>
                    <a:pt x="43" y="26"/>
                    <a:pt x="43" y="26"/>
                    <a:pt x="43" y="26"/>
                  </a:cubicBezTo>
                  <a:cubicBezTo>
                    <a:pt x="43" y="27"/>
                    <a:pt x="42" y="27"/>
                    <a:pt x="42" y="27"/>
                  </a:cubicBezTo>
                  <a:close/>
                  <a:moveTo>
                    <a:pt x="68" y="22"/>
                  </a:moveTo>
                  <a:cubicBezTo>
                    <a:pt x="63" y="26"/>
                    <a:pt x="63" y="26"/>
                    <a:pt x="63" y="26"/>
                  </a:cubicBezTo>
                  <a:cubicBezTo>
                    <a:pt x="63" y="26"/>
                    <a:pt x="63" y="26"/>
                    <a:pt x="62" y="26"/>
                  </a:cubicBezTo>
                  <a:cubicBezTo>
                    <a:pt x="62" y="26"/>
                    <a:pt x="62" y="26"/>
                    <a:pt x="62" y="26"/>
                  </a:cubicBezTo>
                  <a:cubicBezTo>
                    <a:pt x="62" y="26"/>
                    <a:pt x="62" y="25"/>
                    <a:pt x="62" y="25"/>
                  </a:cubicBezTo>
                  <a:cubicBezTo>
                    <a:pt x="67" y="21"/>
                    <a:pt x="67" y="21"/>
                    <a:pt x="67" y="21"/>
                  </a:cubicBezTo>
                  <a:cubicBezTo>
                    <a:pt x="67" y="21"/>
                    <a:pt x="68" y="21"/>
                    <a:pt x="68" y="21"/>
                  </a:cubicBezTo>
                  <a:cubicBezTo>
                    <a:pt x="68" y="21"/>
                    <a:pt x="68" y="22"/>
                    <a:pt x="68" y="22"/>
                  </a:cubicBezTo>
                  <a:close/>
                  <a:moveTo>
                    <a:pt x="68" y="16"/>
                  </a:moveTo>
                  <a:cubicBezTo>
                    <a:pt x="57" y="26"/>
                    <a:pt x="57" y="26"/>
                    <a:pt x="57" y="26"/>
                  </a:cubicBezTo>
                  <a:cubicBezTo>
                    <a:pt x="56" y="26"/>
                    <a:pt x="56" y="26"/>
                    <a:pt x="56" y="26"/>
                  </a:cubicBezTo>
                  <a:cubicBezTo>
                    <a:pt x="56" y="26"/>
                    <a:pt x="56" y="26"/>
                    <a:pt x="55" y="26"/>
                  </a:cubicBezTo>
                  <a:cubicBezTo>
                    <a:pt x="55" y="25"/>
                    <a:pt x="55" y="25"/>
                    <a:pt x="56" y="24"/>
                  </a:cubicBezTo>
                  <a:cubicBezTo>
                    <a:pt x="67" y="15"/>
                    <a:pt x="67" y="15"/>
                    <a:pt x="67" y="15"/>
                  </a:cubicBezTo>
                  <a:cubicBezTo>
                    <a:pt x="67" y="15"/>
                    <a:pt x="68" y="15"/>
                    <a:pt x="68" y="15"/>
                  </a:cubicBezTo>
                  <a:cubicBezTo>
                    <a:pt x="68" y="15"/>
                    <a:pt x="68" y="16"/>
                    <a:pt x="68" y="16"/>
                  </a:cubicBezTo>
                  <a:close/>
                  <a:moveTo>
                    <a:pt x="68" y="10"/>
                  </a:moveTo>
                  <a:cubicBezTo>
                    <a:pt x="50" y="26"/>
                    <a:pt x="50" y="26"/>
                    <a:pt x="50" y="26"/>
                  </a:cubicBezTo>
                  <a:cubicBezTo>
                    <a:pt x="50" y="26"/>
                    <a:pt x="49" y="26"/>
                    <a:pt x="49" y="26"/>
                  </a:cubicBezTo>
                  <a:cubicBezTo>
                    <a:pt x="49" y="26"/>
                    <a:pt x="49" y="26"/>
                    <a:pt x="49" y="26"/>
                  </a:cubicBezTo>
                  <a:cubicBezTo>
                    <a:pt x="48" y="26"/>
                    <a:pt x="48" y="25"/>
                    <a:pt x="49" y="25"/>
                  </a:cubicBezTo>
                  <a:cubicBezTo>
                    <a:pt x="67" y="9"/>
                    <a:pt x="67" y="9"/>
                    <a:pt x="67" y="9"/>
                  </a:cubicBezTo>
                  <a:cubicBezTo>
                    <a:pt x="67" y="9"/>
                    <a:pt x="68" y="9"/>
                    <a:pt x="68" y="9"/>
                  </a:cubicBezTo>
                  <a:cubicBezTo>
                    <a:pt x="68" y="9"/>
                    <a:pt x="68" y="10"/>
                    <a:pt x="68" y="10"/>
                  </a:cubicBezTo>
                  <a:close/>
                  <a:moveTo>
                    <a:pt x="101" y="23"/>
                  </a:moveTo>
                  <a:cubicBezTo>
                    <a:pt x="97" y="23"/>
                    <a:pt x="94" y="20"/>
                    <a:pt x="94" y="17"/>
                  </a:cubicBezTo>
                  <a:cubicBezTo>
                    <a:pt x="94" y="13"/>
                    <a:pt x="97" y="10"/>
                    <a:pt x="101" y="10"/>
                  </a:cubicBezTo>
                  <a:cubicBezTo>
                    <a:pt x="104" y="10"/>
                    <a:pt x="107" y="13"/>
                    <a:pt x="107" y="17"/>
                  </a:cubicBezTo>
                  <a:cubicBezTo>
                    <a:pt x="107" y="20"/>
                    <a:pt x="104" y="23"/>
                    <a:pt x="10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100">
                <a:solidFill>
                  <a:srgbClr val="4B4B4B"/>
                </a:solidFill>
                <a:latin typeface="微软雅黑" panose="020B0503020204020204" pitchFamily="34" charset="-122"/>
                <a:ea typeface="微软雅黑" panose="020B0503020204020204" pitchFamily="34" charset="-122"/>
              </a:endParaRPr>
            </a:p>
          </p:txBody>
        </p:sp>
      </p:grpSp>
      <p:sp>
        <p:nvSpPr>
          <p:cNvPr id="150" name="Freeform 288"/>
          <p:cNvSpPr>
            <a:spLocks noEditPoints="1"/>
          </p:cNvSpPr>
          <p:nvPr/>
        </p:nvSpPr>
        <p:spPr bwMode="auto">
          <a:xfrm>
            <a:off x="7349144" y="3054628"/>
            <a:ext cx="186312" cy="182348"/>
          </a:xfrm>
          <a:custGeom>
            <a:avLst/>
            <a:gdLst>
              <a:gd name="T0" fmla="*/ 290 w 294"/>
              <a:gd name="T1" fmla="*/ 245 h 284"/>
              <a:gd name="T2" fmla="*/ 289 w 294"/>
              <a:gd name="T3" fmla="*/ 244 h 284"/>
              <a:gd name="T4" fmla="*/ 288 w 294"/>
              <a:gd name="T5" fmla="*/ 243 h 284"/>
              <a:gd name="T6" fmla="*/ 217 w 294"/>
              <a:gd name="T7" fmla="*/ 177 h 284"/>
              <a:gd name="T8" fmla="*/ 206 w 294"/>
              <a:gd name="T9" fmla="*/ 177 h 284"/>
              <a:gd name="T10" fmla="*/ 205 w 294"/>
              <a:gd name="T11" fmla="*/ 178 h 284"/>
              <a:gd name="T12" fmla="*/ 176 w 294"/>
              <a:gd name="T13" fmla="*/ 152 h 284"/>
              <a:gd name="T14" fmla="*/ 194 w 294"/>
              <a:gd name="T15" fmla="*/ 96 h 284"/>
              <a:gd name="T16" fmla="*/ 97 w 294"/>
              <a:gd name="T17" fmla="*/ 0 h 284"/>
              <a:gd name="T18" fmla="*/ 0 w 294"/>
              <a:gd name="T19" fmla="*/ 96 h 284"/>
              <a:gd name="T20" fmla="*/ 97 w 294"/>
              <a:gd name="T21" fmla="*/ 193 h 284"/>
              <a:gd name="T22" fmla="*/ 154 w 294"/>
              <a:gd name="T23" fmla="*/ 175 h 284"/>
              <a:gd name="T24" fmla="*/ 183 w 294"/>
              <a:gd name="T25" fmla="*/ 201 h 284"/>
              <a:gd name="T26" fmla="*/ 183 w 294"/>
              <a:gd name="T27" fmla="*/ 202 h 284"/>
              <a:gd name="T28" fmla="*/ 183 w 294"/>
              <a:gd name="T29" fmla="*/ 213 h 284"/>
              <a:gd name="T30" fmla="*/ 185 w 294"/>
              <a:gd name="T31" fmla="*/ 214 h 284"/>
              <a:gd name="T32" fmla="*/ 186 w 294"/>
              <a:gd name="T33" fmla="*/ 216 h 284"/>
              <a:gd name="T34" fmla="*/ 257 w 294"/>
              <a:gd name="T35" fmla="*/ 281 h 284"/>
              <a:gd name="T36" fmla="*/ 268 w 294"/>
              <a:gd name="T37" fmla="*/ 281 h 284"/>
              <a:gd name="T38" fmla="*/ 291 w 294"/>
              <a:gd name="T39" fmla="*/ 256 h 284"/>
              <a:gd name="T40" fmla="*/ 290 w 294"/>
              <a:gd name="T41" fmla="*/ 245 h 284"/>
              <a:gd name="T42" fmla="*/ 20 w 294"/>
              <a:gd name="T43" fmla="*/ 96 h 284"/>
              <a:gd name="T44" fmla="*/ 97 w 294"/>
              <a:gd name="T45" fmla="*/ 20 h 284"/>
              <a:gd name="T46" fmla="*/ 174 w 294"/>
              <a:gd name="T47" fmla="*/ 96 h 284"/>
              <a:gd name="T48" fmla="*/ 97 w 294"/>
              <a:gd name="T49" fmla="*/ 173 h 284"/>
              <a:gd name="T50" fmla="*/ 20 w 294"/>
              <a:gd name="T51" fmla="*/ 9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4" h="284">
                <a:moveTo>
                  <a:pt x="290" y="245"/>
                </a:moveTo>
                <a:cubicBezTo>
                  <a:pt x="289" y="244"/>
                  <a:pt x="289" y="244"/>
                  <a:pt x="289" y="244"/>
                </a:cubicBezTo>
                <a:cubicBezTo>
                  <a:pt x="288" y="243"/>
                  <a:pt x="288" y="243"/>
                  <a:pt x="288" y="243"/>
                </a:cubicBezTo>
                <a:cubicBezTo>
                  <a:pt x="217" y="177"/>
                  <a:pt x="217" y="177"/>
                  <a:pt x="217" y="177"/>
                </a:cubicBezTo>
                <a:cubicBezTo>
                  <a:pt x="214" y="174"/>
                  <a:pt x="208" y="174"/>
                  <a:pt x="206" y="177"/>
                </a:cubicBezTo>
                <a:cubicBezTo>
                  <a:pt x="205" y="178"/>
                  <a:pt x="205" y="178"/>
                  <a:pt x="205" y="178"/>
                </a:cubicBezTo>
                <a:cubicBezTo>
                  <a:pt x="176" y="152"/>
                  <a:pt x="176" y="152"/>
                  <a:pt x="176" y="152"/>
                </a:cubicBezTo>
                <a:cubicBezTo>
                  <a:pt x="187" y="136"/>
                  <a:pt x="194" y="117"/>
                  <a:pt x="194" y="96"/>
                </a:cubicBezTo>
                <a:cubicBezTo>
                  <a:pt x="194" y="43"/>
                  <a:pt x="150" y="0"/>
                  <a:pt x="97" y="0"/>
                </a:cubicBezTo>
                <a:cubicBezTo>
                  <a:pt x="43" y="0"/>
                  <a:pt x="0" y="43"/>
                  <a:pt x="0" y="96"/>
                </a:cubicBezTo>
                <a:cubicBezTo>
                  <a:pt x="0" y="150"/>
                  <a:pt x="43" y="193"/>
                  <a:pt x="97" y="193"/>
                </a:cubicBezTo>
                <a:cubicBezTo>
                  <a:pt x="118" y="193"/>
                  <a:pt x="138" y="186"/>
                  <a:pt x="154" y="175"/>
                </a:cubicBezTo>
                <a:cubicBezTo>
                  <a:pt x="183" y="201"/>
                  <a:pt x="183" y="201"/>
                  <a:pt x="183" y="201"/>
                </a:cubicBezTo>
                <a:cubicBezTo>
                  <a:pt x="183" y="202"/>
                  <a:pt x="183" y="202"/>
                  <a:pt x="183" y="202"/>
                </a:cubicBezTo>
                <a:cubicBezTo>
                  <a:pt x="180" y="205"/>
                  <a:pt x="180" y="210"/>
                  <a:pt x="183" y="213"/>
                </a:cubicBezTo>
                <a:cubicBezTo>
                  <a:pt x="185" y="214"/>
                  <a:pt x="185" y="214"/>
                  <a:pt x="185" y="214"/>
                </a:cubicBezTo>
                <a:cubicBezTo>
                  <a:pt x="185" y="215"/>
                  <a:pt x="186" y="215"/>
                  <a:pt x="186" y="216"/>
                </a:cubicBezTo>
                <a:cubicBezTo>
                  <a:pt x="257" y="281"/>
                  <a:pt x="257" y="281"/>
                  <a:pt x="257" y="281"/>
                </a:cubicBezTo>
                <a:cubicBezTo>
                  <a:pt x="260" y="284"/>
                  <a:pt x="265" y="284"/>
                  <a:pt x="268" y="281"/>
                </a:cubicBezTo>
                <a:cubicBezTo>
                  <a:pt x="291" y="256"/>
                  <a:pt x="291" y="256"/>
                  <a:pt x="291" y="256"/>
                </a:cubicBezTo>
                <a:cubicBezTo>
                  <a:pt x="294" y="253"/>
                  <a:pt x="294" y="248"/>
                  <a:pt x="290" y="245"/>
                </a:cubicBezTo>
                <a:close/>
                <a:moveTo>
                  <a:pt x="20" y="96"/>
                </a:moveTo>
                <a:cubicBezTo>
                  <a:pt x="20" y="54"/>
                  <a:pt x="55" y="20"/>
                  <a:pt x="97" y="20"/>
                </a:cubicBezTo>
                <a:cubicBezTo>
                  <a:pt x="139" y="20"/>
                  <a:pt x="174" y="54"/>
                  <a:pt x="174" y="96"/>
                </a:cubicBezTo>
                <a:cubicBezTo>
                  <a:pt x="174" y="139"/>
                  <a:pt x="139" y="173"/>
                  <a:pt x="97" y="173"/>
                </a:cubicBezTo>
                <a:cubicBezTo>
                  <a:pt x="55" y="173"/>
                  <a:pt x="20" y="139"/>
                  <a:pt x="20" y="96"/>
                </a:cubicBezTo>
                <a:close/>
              </a:path>
            </a:pathLst>
          </a:custGeom>
          <a:solidFill>
            <a:srgbClr val="348B26"/>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2800">
              <a:solidFill>
                <a:srgbClr val="4B4B4B"/>
              </a:solidFill>
              <a:latin typeface="微软雅黑" panose="020B0503020204020204" pitchFamily="34" charset="-122"/>
              <a:ea typeface="微软雅黑" panose="020B0503020204020204" pitchFamily="34" charset="-122"/>
            </a:endParaRPr>
          </a:p>
        </p:txBody>
      </p:sp>
      <p:grpSp>
        <p:nvGrpSpPr>
          <p:cNvPr id="151" name="Group 150"/>
          <p:cNvGrpSpPr>
            <a:grpSpLocks noChangeAspect="1"/>
          </p:cNvGrpSpPr>
          <p:nvPr/>
        </p:nvGrpSpPr>
        <p:grpSpPr>
          <a:xfrm>
            <a:off x="9630900" y="4500508"/>
            <a:ext cx="266114" cy="282606"/>
            <a:chOff x="9548952" y="5105298"/>
            <a:chExt cx="538037" cy="563665"/>
          </a:xfrm>
          <a:solidFill>
            <a:schemeClr val="accent1"/>
          </a:solidFill>
        </p:grpSpPr>
        <p:sp>
          <p:nvSpPr>
            <p:cNvPr id="156" name="Freeform 237"/>
            <p:cNvSpPr>
              <a:spLocks noEditPoints="1"/>
            </p:cNvSpPr>
            <p:nvPr/>
          </p:nvSpPr>
          <p:spPr bwMode="auto">
            <a:xfrm>
              <a:off x="9891118" y="5419802"/>
              <a:ext cx="195871" cy="249161"/>
            </a:xfrm>
            <a:custGeom>
              <a:avLst/>
              <a:gdLst>
                <a:gd name="T0" fmla="*/ 185 w 197"/>
                <a:gd name="T1" fmla="*/ 102 h 250"/>
                <a:gd name="T2" fmla="*/ 175 w 197"/>
                <a:gd name="T3" fmla="*/ 102 h 250"/>
                <a:gd name="T4" fmla="*/ 99 w 197"/>
                <a:gd name="T5" fmla="*/ 0 h 250"/>
                <a:gd name="T6" fmla="*/ 23 w 197"/>
                <a:gd name="T7" fmla="*/ 102 h 250"/>
                <a:gd name="T8" fmla="*/ 13 w 197"/>
                <a:gd name="T9" fmla="*/ 102 h 250"/>
                <a:gd name="T10" fmla="*/ 0 w 197"/>
                <a:gd name="T11" fmla="*/ 114 h 250"/>
                <a:gd name="T12" fmla="*/ 0 w 197"/>
                <a:gd name="T13" fmla="*/ 238 h 250"/>
                <a:gd name="T14" fmla="*/ 13 w 197"/>
                <a:gd name="T15" fmla="*/ 250 h 250"/>
                <a:gd name="T16" fmla="*/ 185 w 197"/>
                <a:gd name="T17" fmla="*/ 250 h 250"/>
                <a:gd name="T18" fmla="*/ 197 w 197"/>
                <a:gd name="T19" fmla="*/ 238 h 250"/>
                <a:gd name="T20" fmla="*/ 197 w 197"/>
                <a:gd name="T21" fmla="*/ 114 h 250"/>
                <a:gd name="T22" fmla="*/ 185 w 197"/>
                <a:gd name="T23" fmla="*/ 102 h 250"/>
                <a:gd name="T24" fmla="*/ 99 w 197"/>
                <a:gd name="T25" fmla="*/ 29 h 250"/>
                <a:gd name="T26" fmla="*/ 148 w 197"/>
                <a:gd name="T27" fmla="*/ 102 h 250"/>
                <a:gd name="T28" fmla="*/ 52 w 197"/>
                <a:gd name="T29" fmla="*/ 102 h 250"/>
                <a:gd name="T30" fmla="*/ 99 w 197"/>
                <a:gd name="T31" fmla="*/ 29 h 250"/>
                <a:gd name="T32" fmla="*/ 116 w 197"/>
                <a:gd name="T33" fmla="*/ 219 h 250"/>
                <a:gd name="T34" fmla="*/ 82 w 197"/>
                <a:gd name="T35" fmla="*/ 219 h 250"/>
                <a:gd name="T36" fmla="*/ 88 w 197"/>
                <a:gd name="T37" fmla="*/ 172 h 250"/>
                <a:gd name="T38" fmla="*/ 78 w 197"/>
                <a:gd name="T39" fmla="*/ 154 h 250"/>
                <a:gd name="T40" fmla="*/ 99 w 197"/>
                <a:gd name="T41" fmla="*/ 134 h 250"/>
                <a:gd name="T42" fmla="*/ 119 w 197"/>
                <a:gd name="T43" fmla="*/ 154 h 250"/>
                <a:gd name="T44" fmla="*/ 110 w 197"/>
                <a:gd name="T45" fmla="*/ 172 h 250"/>
                <a:gd name="T46" fmla="*/ 116 w 197"/>
                <a:gd name="T47" fmla="*/ 21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250">
                  <a:moveTo>
                    <a:pt x="185" y="102"/>
                  </a:moveTo>
                  <a:cubicBezTo>
                    <a:pt x="175" y="102"/>
                    <a:pt x="175" y="102"/>
                    <a:pt x="175" y="102"/>
                  </a:cubicBezTo>
                  <a:cubicBezTo>
                    <a:pt x="175" y="74"/>
                    <a:pt x="176" y="0"/>
                    <a:pt x="99" y="0"/>
                  </a:cubicBezTo>
                  <a:cubicBezTo>
                    <a:pt x="22" y="0"/>
                    <a:pt x="23" y="73"/>
                    <a:pt x="23" y="102"/>
                  </a:cubicBezTo>
                  <a:cubicBezTo>
                    <a:pt x="13" y="102"/>
                    <a:pt x="13" y="102"/>
                    <a:pt x="13" y="102"/>
                  </a:cubicBezTo>
                  <a:cubicBezTo>
                    <a:pt x="6" y="102"/>
                    <a:pt x="0" y="108"/>
                    <a:pt x="0" y="114"/>
                  </a:cubicBezTo>
                  <a:cubicBezTo>
                    <a:pt x="0" y="238"/>
                    <a:pt x="0" y="238"/>
                    <a:pt x="0" y="238"/>
                  </a:cubicBezTo>
                  <a:cubicBezTo>
                    <a:pt x="0" y="245"/>
                    <a:pt x="6" y="250"/>
                    <a:pt x="13" y="250"/>
                  </a:cubicBezTo>
                  <a:cubicBezTo>
                    <a:pt x="185" y="250"/>
                    <a:pt x="185" y="250"/>
                    <a:pt x="185" y="250"/>
                  </a:cubicBezTo>
                  <a:cubicBezTo>
                    <a:pt x="192" y="250"/>
                    <a:pt x="197" y="245"/>
                    <a:pt x="197" y="238"/>
                  </a:cubicBezTo>
                  <a:cubicBezTo>
                    <a:pt x="197" y="114"/>
                    <a:pt x="197" y="114"/>
                    <a:pt x="197" y="114"/>
                  </a:cubicBezTo>
                  <a:cubicBezTo>
                    <a:pt x="197" y="108"/>
                    <a:pt x="192" y="102"/>
                    <a:pt x="185" y="102"/>
                  </a:cubicBezTo>
                  <a:close/>
                  <a:moveTo>
                    <a:pt x="99" y="29"/>
                  </a:moveTo>
                  <a:cubicBezTo>
                    <a:pt x="154" y="29"/>
                    <a:pt x="148" y="81"/>
                    <a:pt x="148" y="102"/>
                  </a:cubicBezTo>
                  <a:cubicBezTo>
                    <a:pt x="52" y="102"/>
                    <a:pt x="52" y="102"/>
                    <a:pt x="52" y="102"/>
                  </a:cubicBezTo>
                  <a:cubicBezTo>
                    <a:pt x="51" y="80"/>
                    <a:pt x="45" y="29"/>
                    <a:pt x="99" y="29"/>
                  </a:cubicBezTo>
                  <a:close/>
                  <a:moveTo>
                    <a:pt x="116" y="219"/>
                  </a:moveTo>
                  <a:cubicBezTo>
                    <a:pt x="82" y="219"/>
                    <a:pt x="82" y="219"/>
                    <a:pt x="82" y="219"/>
                  </a:cubicBezTo>
                  <a:cubicBezTo>
                    <a:pt x="88" y="172"/>
                    <a:pt x="88" y="172"/>
                    <a:pt x="88" y="172"/>
                  </a:cubicBezTo>
                  <a:cubicBezTo>
                    <a:pt x="82" y="168"/>
                    <a:pt x="78" y="162"/>
                    <a:pt x="78" y="154"/>
                  </a:cubicBezTo>
                  <a:cubicBezTo>
                    <a:pt x="78" y="143"/>
                    <a:pt x="88" y="134"/>
                    <a:pt x="99" y="134"/>
                  </a:cubicBezTo>
                  <a:cubicBezTo>
                    <a:pt x="110" y="134"/>
                    <a:pt x="119" y="143"/>
                    <a:pt x="119" y="154"/>
                  </a:cubicBezTo>
                  <a:cubicBezTo>
                    <a:pt x="119" y="162"/>
                    <a:pt x="115" y="168"/>
                    <a:pt x="110" y="172"/>
                  </a:cubicBezTo>
                  <a:lnTo>
                    <a:pt x="11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nvGrpSpPr>
            <p:cNvPr id="166" name="Group 165"/>
            <p:cNvGrpSpPr/>
            <p:nvPr/>
          </p:nvGrpSpPr>
          <p:grpSpPr>
            <a:xfrm flipH="1">
              <a:off x="9548952" y="5105298"/>
              <a:ext cx="468396" cy="470512"/>
              <a:chOff x="2622550" y="2435225"/>
              <a:chExt cx="352425" cy="354018"/>
            </a:xfrm>
            <a:grpFill/>
          </p:grpSpPr>
          <p:sp>
            <p:nvSpPr>
              <p:cNvPr id="167" name="Freeform 260"/>
              <p:cNvSpPr>
                <a:spLocks noEditPoints="1"/>
              </p:cNvSpPr>
              <p:nvPr/>
            </p:nvSpPr>
            <p:spPr bwMode="auto">
              <a:xfrm>
                <a:off x="2803525" y="2617792"/>
                <a:ext cx="171450" cy="171451"/>
              </a:xfrm>
              <a:custGeom>
                <a:avLst/>
                <a:gdLst>
                  <a:gd name="T0" fmla="*/ 157 w 157"/>
                  <a:gd name="T1" fmla="*/ 89 h 156"/>
                  <a:gd name="T2" fmla="*/ 157 w 157"/>
                  <a:gd name="T3" fmla="*/ 68 h 156"/>
                  <a:gd name="T4" fmla="*/ 133 w 157"/>
                  <a:gd name="T5" fmla="*/ 64 h 156"/>
                  <a:gd name="T6" fmla="*/ 128 w 157"/>
                  <a:gd name="T7" fmla="*/ 50 h 156"/>
                  <a:gd name="T8" fmla="*/ 142 w 157"/>
                  <a:gd name="T9" fmla="*/ 31 h 156"/>
                  <a:gd name="T10" fmla="*/ 127 w 157"/>
                  <a:gd name="T11" fmla="*/ 16 h 156"/>
                  <a:gd name="T12" fmla="*/ 107 w 157"/>
                  <a:gd name="T13" fmla="*/ 29 h 156"/>
                  <a:gd name="T14" fmla="*/ 94 w 157"/>
                  <a:gd name="T15" fmla="*/ 24 h 156"/>
                  <a:gd name="T16" fmla="*/ 90 w 157"/>
                  <a:gd name="T17" fmla="*/ 0 h 156"/>
                  <a:gd name="T18" fmla="*/ 69 w 157"/>
                  <a:gd name="T19" fmla="*/ 0 h 156"/>
                  <a:gd name="T20" fmla="*/ 64 w 157"/>
                  <a:gd name="T21" fmla="*/ 23 h 156"/>
                  <a:gd name="T22" fmla="*/ 51 w 157"/>
                  <a:gd name="T23" fmla="*/ 29 h 156"/>
                  <a:gd name="T24" fmla="*/ 31 w 157"/>
                  <a:gd name="T25" fmla="*/ 15 h 156"/>
                  <a:gd name="T26" fmla="*/ 16 w 157"/>
                  <a:gd name="T27" fmla="*/ 30 h 156"/>
                  <a:gd name="T28" fmla="*/ 30 w 157"/>
                  <a:gd name="T29" fmla="*/ 50 h 156"/>
                  <a:gd name="T30" fmla="*/ 24 w 157"/>
                  <a:gd name="T31" fmla="*/ 63 h 156"/>
                  <a:gd name="T32" fmla="*/ 0 w 157"/>
                  <a:gd name="T33" fmla="*/ 67 h 156"/>
                  <a:gd name="T34" fmla="*/ 0 w 157"/>
                  <a:gd name="T35" fmla="*/ 88 h 156"/>
                  <a:gd name="T36" fmla="*/ 24 w 157"/>
                  <a:gd name="T37" fmla="*/ 92 h 156"/>
                  <a:gd name="T38" fmla="*/ 29 w 157"/>
                  <a:gd name="T39" fmla="*/ 106 h 156"/>
                  <a:gd name="T40" fmla="*/ 15 w 157"/>
                  <a:gd name="T41" fmla="*/ 125 h 156"/>
                  <a:gd name="T42" fmla="*/ 30 w 157"/>
                  <a:gd name="T43" fmla="*/ 141 h 156"/>
                  <a:gd name="T44" fmla="*/ 50 w 157"/>
                  <a:gd name="T45" fmla="*/ 127 h 156"/>
                  <a:gd name="T46" fmla="*/ 63 w 157"/>
                  <a:gd name="T47" fmla="*/ 132 h 156"/>
                  <a:gd name="T48" fmla="*/ 67 w 157"/>
                  <a:gd name="T49" fmla="*/ 156 h 156"/>
                  <a:gd name="T50" fmla="*/ 89 w 157"/>
                  <a:gd name="T51" fmla="*/ 156 h 156"/>
                  <a:gd name="T52" fmla="*/ 93 w 157"/>
                  <a:gd name="T53" fmla="*/ 133 h 156"/>
                  <a:gd name="T54" fmla="*/ 106 w 157"/>
                  <a:gd name="T55" fmla="*/ 127 h 156"/>
                  <a:gd name="T56" fmla="*/ 126 w 157"/>
                  <a:gd name="T57" fmla="*/ 141 h 156"/>
                  <a:gd name="T58" fmla="*/ 141 w 157"/>
                  <a:gd name="T59" fmla="*/ 126 h 156"/>
                  <a:gd name="T60" fmla="*/ 127 w 157"/>
                  <a:gd name="T61" fmla="*/ 107 h 156"/>
                  <a:gd name="T62" fmla="*/ 133 w 157"/>
                  <a:gd name="T63" fmla="*/ 93 h 156"/>
                  <a:gd name="T64" fmla="*/ 157 w 157"/>
                  <a:gd name="T65" fmla="*/ 89 h 156"/>
                  <a:gd name="T66" fmla="*/ 79 w 157"/>
                  <a:gd name="T67" fmla="*/ 100 h 156"/>
                  <a:gd name="T68" fmla="*/ 57 w 157"/>
                  <a:gd name="T69" fmla="*/ 77 h 156"/>
                  <a:gd name="T70" fmla="*/ 79 w 157"/>
                  <a:gd name="T71" fmla="*/ 55 h 156"/>
                  <a:gd name="T72" fmla="*/ 102 w 157"/>
                  <a:gd name="T73" fmla="*/ 77 h 156"/>
                  <a:gd name="T74" fmla="*/ 79 w 157"/>
                  <a:gd name="T75" fmla="*/ 10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57" y="89"/>
                    </a:moveTo>
                    <a:cubicBezTo>
                      <a:pt x="157" y="68"/>
                      <a:pt x="157" y="68"/>
                      <a:pt x="157" y="68"/>
                    </a:cubicBezTo>
                    <a:cubicBezTo>
                      <a:pt x="133" y="64"/>
                      <a:pt x="133" y="64"/>
                      <a:pt x="133" y="64"/>
                    </a:cubicBezTo>
                    <a:cubicBezTo>
                      <a:pt x="128" y="50"/>
                      <a:pt x="128" y="50"/>
                      <a:pt x="128" y="50"/>
                    </a:cubicBezTo>
                    <a:cubicBezTo>
                      <a:pt x="142" y="31"/>
                      <a:pt x="142" y="31"/>
                      <a:pt x="142" y="31"/>
                    </a:cubicBezTo>
                    <a:cubicBezTo>
                      <a:pt x="127" y="16"/>
                      <a:pt x="127" y="16"/>
                      <a:pt x="127" y="16"/>
                    </a:cubicBezTo>
                    <a:cubicBezTo>
                      <a:pt x="107" y="29"/>
                      <a:pt x="107" y="29"/>
                      <a:pt x="107" y="29"/>
                    </a:cubicBezTo>
                    <a:cubicBezTo>
                      <a:pt x="94" y="24"/>
                      <a:pt x="94" y="24"/>
                      <a:pt x="94" y="24"/>
                    </a:cubicBezTo>
                    <a:cubicBezTo>
                      <a:pt x="90" y="0"/>
                      <a:pt x="90" y="0"/>
                      <a:pt x="90" y="0"/>
                    </a:cubicBezTo>
                    <a:cubicBezTo>
                      <a:pt x="69" y="0"/>
                      <a:pt x="69" y="0"/>
                      <a:pt x="69" y="0"/>
                    </a:cubicBezTo>
                    <a:cubicBezTo>
                      <a:pt x="64" y="23"/>
                      <a:pt x="64" y="23"/>
                      <a:pt x="64" y="23"/>
                    </a:cubicBezTo>
                    <a:cubicBezTo>
                      <a:pt x="51" y="29"/>
                      <a:pt x="51" y="29"/>
                      <a:pt x="51" y="29"/>
                    </a:cubicBezTo>
                    <a:cubicBezTo>
                      <a:pt x="31" y="15"/>
                      <a:pt x="31" y="15"/>
                      <a:pt x="31" y="15"/>
                    </a:cubicBezTo>
                    <a:cubicBezTo>
                      <a:pt x="16" y="30"/>
                      <a:pt x="16" y="30"/>
                      <a:pt x="16" y="30"/>
                    </a:cubicBezTo>
                    <a:cubicBezTo>
                      <a:pt x="30" y="50"/>
                      <a:pt x="30" y="50"/>
                      <a:pt x="30" y="50"/>
                    </a:cubicBezTo>
                    <a:cubicBezTo>
                      <a:pt x="24" y="63"/>
                      <a:pt x="24" y="63"/>
                      <a:pt x="24" y="63"/>
                    </a:cubicBezTo>
                    <a:cubicBezTo>
                      <a:pt x="0" y="67"/>
                      <a:pt x="0" y="67"/>
                      <a:pt x="0" y="67"/>
                    </a:cubicBezTo>
                    <a:cubicBezTo>
                      <a:pt x="0" y="88"/>
                      <a:pt x="0" y="88"/>
                      <a:pt x="0" y="88"/>
                    </a:cubicBezTo>
                    <a:cubicBezTo>
                      <a:pt x="24" y="92"/>
                      <a:pt x="24" y="92"/>
                      <a:pt x="24" y="92"/>
                    </a:cubicBezTo>
                    <a:cubicBezTo>
                      <a:pt x="29" y="106"/>
                      <a:pt x="29" y="106"/>
                      <a:pt x="29" y="106"/>
                    </a:cubicBezTo>
                    <a:cubicBezTo>
                      <a:pt x="15" y="125"/>
                      <a:pt x="15" y="125"/>
                      <a:pt x="15" y="125"/>
                    </a:cubicBezTo>
                    <a:cubicBezTo>
                      <a:pt x="30" y="141"/>
                      <a:pt x="30" y="141"/>
                      <a:pt x="30" y="141"/>
                    </a:cubicBezTo>
                    <a:cubicBezTo>
                      <a:pt x="50" y="127"/>
                      <a:pt x="50" y="127"/>
                      <a:pt x="50" y="127"/>
                    </a:cubicBezTo>
                    <a:cubicBezTo>
                      <a:pt x="63" y="132"/>
                      <a:pt x="63" y="132"/>
                      <a:pt x="63" y="132"/>
                    </a:cubicBezTo>
                    <a:cubicBezTo>
                      <a:pt x="67" y="156"/>
                      <a:pt x="67" y="156"/>
                      <a:pt x="67" y="156"/>
                    </a:cubicBezTo>
                    <a:cubicBezTo>
                      <a:pt x="89" y="156"/>
                      <a:pt x="89" y="156"/>
                      <a:pt x="89" y="156"/>
                    </a:cubicBezTo>
                    <a:cubicBezTo>
                      <a:pt x="93" y="133"/>
                      <a:pt x="93" y="133"/>
                      <a:pt x="93" y="133"/>
                    </a:cubicBezTo>
                    <a:cubicBezTo>
                      <a:pt x="106" y="127"/>
                      <a:pt x="106" y="127"/>
                      <a:pt x="106" y="127"/>
                    </a:cubicBezTo>
                    <a:cubicBezTo>
                      <a:pt x="126" y="141"/>
                      <a:pt x="126" y="141"/>
                      <a:pt x="126" y="141"/>
                    </a:cubicBezTo>
                    <a:cubicBezTo>
                      <a:pt x="141" y="126"/>
                      <a:pt x="141" y="126"/>
                      <a:pt x="141" y="126"/>
                    </a:cubicBezTo>
                    <a:cubicBezTo>
                      <a:pt x="127" y="107"/>
                      <a:pt x="127" y="107"/>
                      <a:pt x="127" y="107"/>
                    </a:cubicBezTo>
                    <a:cubicBezTo>
                      <a:pt x="133" y="93"/>
                      <a:pt x="133" y="93"/>
                      <a:pt x="133" y="93"/>
                    </a:cubicBezTo>
                    <a:lnTo>
                      <a:pt x="157" y="89"/>
                    </a:lnTo>
                    <a:close/>
                    <a:moveTo>
                      <a:pt x="79" y="100"/>
                    </a:moveTo>
                    <a:cubicBezTo>
                      <a:pt x="67" y="100"/>
                      <a:pt x="57" y="90"/>
                      <a:pt x="57" y="77"/>
                    </a:cubicBezTo>
                    <a:cubicBezTo>
                      <a:pt x="57" y="65"/>
                      <a:pt x="67" y="55"/>
                      <a:pt x="79" y="55"/>
                    </a:cubicBezTo>
                    <a:cubicBezTo>
                      <a:pt x="92" y="55"/>
                      <a:pt x="102" y="65"/>
                      <a:pt x="102" y="77"/>
                    </a:cubicBezTo>
                    <a:cubicBezTo>
                      <a:pt x="102" y="90"/>
                      <a:pt x="92" y="100"/>
                      <a:pt x="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70" name="Freeform 261"/>
              <p:cNvSpPr>
                <a:spLocks noEditPoints="1"/>
              </p:cNvSpPr>
              <p:nvPr/>
            </p:nvSpPr>
            <p:spPr bwMode="auto">
              <a:xfrm>
                <a:off x="2622550" y="2435225"/>
                <a:ext cx="233363" cy="233364"/>
              </a:xfrm>
              <a:custGeom>
                <a:avLst/>
                <a:gdLst>
                  <a:gd name="T0" fmla="*/ 168 w 213"/>
                  <a:gd name="T1" fmla="*/ 155 h 213"/>
                  <a:gd name="T2" fmla="*/ 201 w 213"/>
                  <a:gd name="T3" fmla="*/ 163 h 213"/>
                  <a:gd name="T4" fmla="*/ 213 w 213"/>
                  <a:gd name="T5" fmla="*/ 136 h 213"/>
                  <a:gd name="T6" fmla="*/ 185 w 213"/>
                  <a:gd name="T7" fmla="*/ 117 h 213"/>
                  <a:gd name="T8" fmla="*/ 185 w 213"/>
                  <a:gd name="T9" fmla="*/ 97 h 213"/>
                  <a:gd name="T10" fmla="*/ 213 w 213"/>
                  <a:gd name="T11" fmla="*/ 80 h 213"/>
                  <a:gd name="T12" fmla="*/ 202 w 213"/>
                  <a:gd name="T13" fmla="*/ 52 h 213"/>
                  <a:gd name="T14" fmla="*/ 170 w 213"/>
                  <a:gd name="T15" fmla="*/ 59 h 213"/>
                  <a:gd name="T16" fmla="*/ 156 w 213"/>
                  <a:gd name="T17" fmla="*/ 45 h 213"/>
                  <a:gd name="T18" fmla="*/ 163 w 213"/>
                  <a:gd name="T19" fmla="*/ 12 h 213"/>
                  <a:gd name="T20" fmla="*/ 136 w 213"/>
                  <a:gd name="T21" fmla="*/ 0 h 213"/>
                  <a:gd name="T22" fmla="*/ 118 w 213"/>
                  <a:gd name="T23" fmla="*/ 28 h 213"/>
                  <a:gd name="T24" fmla="*/ 98 w 213"/>
                  <a:gd name="T25" fmla="*/ 28 h 213"/>
                  <a:gd name="T26" fmla="*/ 80 w 213"/>
                  <a:gd name="T27" fmla="*/ 0 h 213"/>
                  <a:gd name="T28" fmla="*/ 53 w 213"/>
                  <a:gd name="T29" fmla="*/ 11 h 213"/>
                  <a:gd name="T30" fmla="*/ 60 w 213"/>
                  <a:gd name="T31" fmla="*/ 43 h 213"/>
                  <a:gd name="T32" fmla="*/ 45 w 213"/>
                  <a:gd name="T33" fmla="*/ 57 h 213"/>
                  <a:gd name="T34" fmla="*/ 13 w 213"/>
                  <a:gd name="T35" fmla="*/ 50 h 213"/>
                  <a:gd name="T36" fmla="*/ 1 w 213"/>
                  <a:gd name="T37" fmla="*/ 77 h 213"/>
                  <a:gd name="T38" fmla="*/ 29 w 213"/>
                  <a:gd name="T39" fmla="*/ 95 h 213"/>
                  <a:gd name="T40" fmla="*/ 29 w 213"/>
                  <a:gd name="T41" fmla="*/ 115 h 213"/>
                  <a:gd name="T42" fmla="*/ 0 w 213"/>
                  <a:gd name="T43" fmla="*/ 133 h 213"/>
                  <a:gd name="T44" fmla="*/ 11 w 213"/>
                  <a:gd name="T45" fmla="*/ 160 h 213"/>
                  <a:gd name="T46" fmla="*/ 44 w 213"/>
                  <a:gd name="T47" fmla="*/ 153 h 213"/>
                  <a:gd name="T48" fmla="*/ 58 w 213"/>
                  <a:gd name="T49" fmla="*/ 168 h 213"/>
                  <a:gd name="T50" fmla="*/ 50 w 213"/>
                  <a:gd name="T51" fmla="*/ 200 h 213"/>
                  <a:gd name="T52" fmla="*/ 77 w 213"/>
                  <a:gd name="T53" fmla="*/ 212 h 213"/>
                  <a:gd name="T54" fmla="*/ 96 w 213"/>
                  <a:gd name="T55" fmla="*/ 184 h 213"/>
                  <a:gd name="T56" fmla="*/ 116 w 213"/>
                  <a:gd name="T57" fmla="*/ 184 h 213"/>
                  <a:gd name="T58" fmla="*/ 133 w 213"/>
                  <a:gd name="T59" fmla="*/ 213 h 213"/>
                  <a:gd name="T60" fmla="*/ 161 w 213"/>
                  <a:gd name="T61" fmla="*/ 202 h 213"/>
                  <a:gd name="T62" fmla="*/ 154 w 213"/>
                  <a:gd name="T63" fmla="*/ 169 h 213"/>
                  <a:gd name="T64" fmla="*/ 168 w 213"/>
                  <a:gd name="T65" fmla="*/ 155 h 213"/>
                  <a:gd name="T66" fmla="*/ 106 w 213"/>
                  <a:gd name="T67" fmla="*/ 128 h 213"/>
                  <a:gd name="T68" fmla="*/ 83 w 213"/>
                  <a:gd name="T69" fmla="*/ 106 h 213"/>
                  <a:gd name="T70" fmla="*/ 106 w 213"/>
                  <a:gd name="T71" fmla="*/ 83 h 213"/>
                  <a:gd name="T72" fmla="*/ 128 w 213"/>
                  <a:gd name="T73" fmla="*/ 106 h 213"/>
                  <a:gd name="T74" fmla="*/ 106 w 213"/>
                  <a:gd name="T75" fmla="*/ 12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68" y="155"/>
                    </a:moveTo>
                    <a:cubicBezTo>
                      <a:pt x="201" y="163"/>
                      <a:pt x="201" y="163"/>
                      <a:pt x="201" y="163"/>
                    </a:cubicBezTo>
                    <a:cubicBezTo>
                      <a:pt x="213" y="136"/>
                      <a:pt x="213" y="136"/>
                      <a:pt x="213" y="136"/>
                    </a:cubicBezTo>
                    <a:cubicBezTo>
                      <a:pt x="185" y="117"/>
                      <a:pt x="185" y="117"/>
                      <a:pt x="185" y="117"/>
                    </a:cubicBezTo>
                    <a:cubicBezTo>
                      <a:pt x="185" y="97"/>
                      <a:pt x="185" y="97"/>
                      <a:pt x="185" y="97"/>
                    </a:cubicBezTo>
                    <a:cubicBezTo>
                      <a:pt x="213" y="80"/>
                      <a:pt x="213" y="80"/>
                      <a:pt x="213" y="80"/>
                    </a:cubicBezTo>
                    <a:cubicBezTo>
                      <a:pt x="202" y="52"/>
                      <a:pt x="202" y="52"/>
                      <a:pt x="202" y="52"/>
                    </a:cubicBezTo>
                    <a:cubicBezTo>
                      <a:pt x="170" y="59"/>
                      <a:pt x="170" y="59"/>
                      <a:pt x="170" y="59"/>
                    </a:cubicBezTo>
                    <a:cubicBezTo>
                      <a:pt x="156" y="45"/>
                      <a:pt x="156" y="45"/>
                      <a:pt x="156" y="45"/>
                    </a:cubicBezTo>
                    <a:cubicBezTo>
                      <a:pt x="163" y="12"/>
                      <a:pt x="163" y="12"/>
                      <a:pt x="163" y="12"/>
                    </a:cubicBezTo>
                    <a:cubicBezTo>
                      <a:pt x="136" y="0"/>
                      <a:pt x="136" y="0"/>
                      <a:pt x="136" y="0"/>
                    </a:cubicBezTo>
                    <a:cubicBezTo>
                      <a:pt x="118" y="28"/>
                      <a:pt x="118" y="28"/>
                      <a:pt x="118" y="28"/>
                    </a:cubicBezTo>
                    <a:cubicBezTo>
                      <a:pt x="98" y="28"/>
                      <a:pt x="98" y="28"/>
                      <a:pt x="98" y="28"/>
                    </a:cubicBezTo>
                    <a:cubicBezTo>
                      <a:pt x="80" y="0"/>
                      <a:pt x="80" y="0"/>
                      <a:pt x="80" y="0"/>
                    </a:cubicBezTo>
                    <a:cubicBezTo>
                      <a:pt x="53" y="11"/>
                      <a:pt x="53" y="11"/>
                      <a:pt x="53" y="11"/>
                    </a:cubicBezTo>
                    <a:cubicBezTo>
                      <a:pt x="60" y="43"/>
                      <a:pt x="60" y="43"/>
                      <a:pt x="60" y="43"/>
                    </a:cubicBezTo>
                    <a:cubicBezTo>
                      <a:pt x="45" y="57"/>
                      <a:pt x="45" y="57"/>
                      <a:pt x="45" y="57"/>
                    </a:cubicBezTo>
                    <a:cubicBezTo>
                      <a:pt x="13" y="50"/>
                      <a:pt x="13" y="50"/>
                      <a:pt x="13" y="50"/>
                    </a:cubicBezTo>
                    <a:cubicBezTo>
                      <a:pt x="1" y="77"/>
                      <a:pt x="1" y="77"/>
                      <a:pt x="1" y="77"/>
                    </a:cubicBezTo>
                    <a:cubicBezTo>
                      <a:pt x="29" y="95"/>
                      <a:pt x="29" y="95"/>
                      <a:pt x="29" y="95"/>
                    </a:cubicBezTo>
                    <a:cubicBezTo>
                      <a:pt x="29" y="115"/>
                      <a:pt x="29" y="115"/>
                      <a:pt x="29" y="115"/>
                    </a:cubicBezTo>
                    <a:cubicBezTo>
                      <a:pt x="0" y="133"/>
                      <a:pt x="0" y="133"/>
                      <a:pt x="0" y="133"/>
                    </a:cubicBezTo>
                    <a:cubicBezTo>
                      <a:pt x="11" y="160"/>
                      <a:pt x="11" y="160"/>
                      <a:pt x="11" y="160"/>
                    </a:cubicBezTo>
                    <a:cubicBezTo>
                      <a:pt x="44" y="153"/>
                      <a:pt x="44" y="153"/>
                      <a:pt x="44" y="153"/>
                    </a:cubicBezTo>
                    <a:cubicBezTo>
                      <a:pt x="58" y="168"/>
                      <a:pt x="58" y="168"/>
                      <a:pt x="58" y="168"/>
                    </a:cubicBezTo>
                    <a:cubicBezTo>
                      <a:pt x="50" y="200"/>
                      <a:pt x="50" y="200"/>
                      <a:pt x="50" y="200"/>
                    </a:cubicBezTo>
                    <a:cubicBezTo>
                      <a:pt x="77" y="212"/>
                      <a:pt x="77" y="212"/>
                      <a:pt x="77" y="212"/>
                    </a:cubicBezTo>
                    <a:cubicBezTo>
                      <a:pt x="96" y="184"/>
                      <a:pt x="96" y="184"/>
                      <a:pt x="96" y="184"/>
                    </a:cubicBezTo>
                    <a:cubicBezTo>
                      <a:pt x="116" y="184"/>
                      <a:pt x="116" y="184"/>
                      <a:pt x="116" y="184"/>
                    </a:cubicBezTo>
                    <a:cubicBezTo>
                      <a:pt x="133" y="213"/>
                      <a:pt x="133" y="213"/>
                      <a:pt x="133" y="213"/>
                    </a:cubicBezTo>
                    <a:cubicBezTo>
                      <a:pt x="161" y="202"/>
                      <a:pt x="161" y="202"/>
                      <a:pt x="161" y="202"/>
                    </a:cubicBezTo>
                    <a:cubicBezTo>
                      <a:pt x="154" y="169"/>
                      <a:pt x="154" y="169"/>
                      <a:pt x="154" y="169"/>
                    </a:cubicBezTo>
                    <a:lnTo>
                      <a:pt x="168" y="155"/>
                    </a:lnTo>
                    <a:close/>
                    <a:moveTo>
                      <a:pt x="106" y="128"/>
                    </a:moveTo>
                    <a:cubicBezTo>
                      <a:pt x="93" y="128"/>
                      <a:pt x="83" y="118"/>
                      <a:pt x="83" y="106"/>
                    </a:cubicBezTo>
                    <a:cubicBezTo>
                      <a:pt x="83" y="93"/>
                      <a:pt x="93" y="83"/>
                      <a:pt x="106" y="83"/>
                    </a:cubicBezTo>
                    <a:cubicBezTo>
                      <a:pt x="118" y="83"/>
                      <a:pt x="128" y="93"/>
                      <a:pt x="128" y="106"/>
                    </a:cubicBezTo>
                    <a:cubicBezTo>
                      <a:pt x="128" y="118"/>
                      <a:pt x="118" y="128"/>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grpSp>
        <p:nvGrpSpPr>
          <p:cNvPr id="171" name="Group 170"/>
          <p:cNvGrpSpPr>
            <a:grpSpLocks noChangeAspect="1"/>
          </p:cNvGrpSpPr>
          <p:nvPr/>
        </p:nvGrpSpPr>
        <p:grpSpPr>
          <a:xfrm>
            <a:off x="8388259" y="4559836"/>
            <a:ext cx="239265" cy="216946"/>
            <a:chOff x="3797300" y="1771650"/>
            <a:chExt cx="631826" cy="565150"/>
          </a:xfrm>
          <a:solidFill>
            <a:schemeClr val="accent1"/>
          </a:solidFill>
        </p:grpSpPr>
        <p:sp>
          <p:nvSpPr>
            <p:cNvPr id="172" name="Freeform 10"/>
            <p:cNvSpPr>
              <a:spLocks/>
            </p:cNvSpPr>
            <p:nvPr/>
          </p:nvSpPr>
          <p:spPr bwMode="auto">
            <a:xfrm>
              <a:off x="3930649" y="1873249"/>
              <a:ext cx="365126" cy="231774"/>
            </a:xfrm>
            <a:custGeom>
              <a:avLst/>
              <a:gdLst>
                <a:gd name="T0" fmla="*/ 115 w 230"/>
                <a:gd name="T1" fmla="*/ 0 h 146"/>
                <a:gd name="T2" fmla="*/ 112 w 230"/>
                <a:gd name="T3" fmla="*/ 3 h 146"/>
                <a:gd name="T4" fmla="*/ 0 w 230"/>
                <a:gd name="T5" fmla="*/ 73 h 146"/>
                <a:gd name="T6" fmla="*/ 115 w 230"/>
                <a:gd name="T7" fmla="*/ 146 h 146"/>
                <a:gd name="T8" fmla="*/ 230 w 230"/>
                <a:gd name="T9" fmla="*/ 73 h 146"/>
                <a:gd name="T10" fmla="*/ 115 w 230"/>
                <a:gd name="T11" fmla="*/ 0 h 146"/>
              </a:gdLst>
              <a:ahLst/>
              <a:cxnLst>
                <a:cxn ang="0">
                  <a:pos x="T0" y="T1"/>
                </a:cxn>
                <a:cxn ang="0">
                  <a:pos x="T2" y="T3"/>
                </a:cxn>
                <a:cxn ang="0">
                  <a:pos x="T4" y="T5"/>
                </a:cxn>
                <a:cxn ang="0">
                  <a:pos x="T6" y="T7"/>
                </a:cxn>
                <a:cxn ang="0">
                  <a:pos x="T8" y="T9"/>
                </a:cxn>
                <a:cxn ang="0">
                  <a:pos x="T10" y="T11"/>
                </a:cxn>
              </a:cxnLst>
              <a:rect l="0" t="0" r="r" b="b"/>
              <a:pathLst>
                <a:path w="230" h="146">
                  <a:moveTo>
                    <a:pt x="115" y="0"/>
                  </a:moveTo>
                  <a:lnTo>
                    <a:pt x="112" y="3"/>
                  </a:lnTo>
                  <a:lnTo>
                    <a:pt x="0" y="73"/>
                  </a:lnTo>
                  <a:lnTo>
                    <a:pt x="115" y="146"/>
                  </a:lnTo>
                  <a:lnTo>
                    <a:pt x="230" y="73"/>
                  </a:ln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73" name="Freeform 11"/>
            <p:cNvSpPr>
              <a:spLocks/>
            </p:cNvSpPr>
            <p:nvPr/>
          </p:nvSpPr>
          <p:spPr bwMode="auto">
            <a:xfrm>
              <a:off x="4117975" y="2117724"/>
              <a:ext cx="190500" cy="214311"/>
            </a:xfrm>
            <a:custGeom>
              <a:avLst/>
              <a:gdLst>
                <a:gd name="T0" fmla="*/ 81 w 120"/>
                <a:gd name="T1" fmla="*/ 65 h 135"/>
                <a:gd name="T2" fmla="*/ 0 w 120"/>
                <a:gd name="T3" fmla="*/ 0 h 135"/>
                <a:gd name="T4" fmla="*/ 0 w 120"/>
                <a:gd name="T5" fmla="*/ 135 h 135"/>
                <a:gd name="T6" fmla="*/ 120 w 120"/>
                <a:gd name="T7" fmla="*/ 62 h 135"/>
                <a:gd name="T8" fmla="*/ 118 w 120"/>
                <a:gd name="T9" fmla="*/ 42 h 135"/>
                <a:gd name="T10" fmla="*/ 81 w 120"/>
                <a:gd name="T11" fmla="*/ 65 h 135"/>
              </a:gdLst>
              <a:ahLst/>
              <a:cxnLst>
                <a:cxn ang="0">
                  <a:pos x="T0" y="T1"/>
                </a:cxn>
                <a:cxn ang="0">
                  <a:pos x="T2" y="T3"/>
                </a:cxn>
                <a:cxn ang="0">
                  <a:pos x="T4" y="T5"/>
                </a:cxn>
                <a:cxn ang="0">
                  <a:pos x="T6" y="T7"/>
                </a:cxn>
                <a:cxn ang="0">
                  <a:pos x="T8" y="T9"/>
                </a:cxn>
                <a:cxn ang="0">
                  <a:pos x="T10" y="T11"/>
                </a:cxn>
              </a:cxnLst>
              <a:rect l="0" t="0" r="r" b="b"/>
              <a:pathLst>
                <a:path w="120" h="135">
                  <a:moveTo>
                    <a:pt x="81" y="65"/>
                  </a:moveTo>
                  <a:lnTo>
                    <a:pt x="0" y="0"/>
                  </a:lnTo>
                  <a:lnTo>
                    <a:pt x="0" y="135"/>
                  </a:lnTo>
                  <a:lnTo>
                    <a:pt x="120" y="62"/>
                  </a:lnTo>
                  <a:lnTo>
                    <a:pt x="118" y="42"/>
                  </a:lnTo>
                  <a:lnTo>
                    <a:pt x="8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74" name="Freeform 12"/>
            <p:cNvSpPr>
              <a:spLocks/>
            </p:cNvSpPr>
            <p:nvPr/>
          </p:nvSpPr>
          <p:spPr bwMode="auto">
            <a:xfrm>
              <a:off x="3917951" y="2122489"/>
              <a:ext cx="190500" cy="214311"/>
            </a:xfrm>
            <a:custGeom>
              <a:avLst/>
              <a:gdLst>
                <a:gd name="T0" fmla="*/ 0 w 120"/>
                <a:gd name="T1" fmla="*/ 39 h 135"/>
                <a:gd name="T2" fmla="*/ 0 w 120"/>
                <a:gd name="T3" fmla="*/ 65 h 135"/>
                <a:gd name="T4" fmla="*/ 120 w 120"/>
                <a:gd name="T5" fmla="*/ 135 h 135"/>
                <a:gd name="T6" fmla="*/ 120 w 120"/>
                <a:gd name="T7" fmla="*/ 0 h 135"/>
                <a:gd name="T8" fmla="*/ 39 w 120"/>
                <a:gd name="T9" fmla="*/ 62 h 135"/>
                <a:gd name="T10" fmla="*/ 0 w 120"/>
                <a:gd name="T11" fmla="*/ 39 h 135"/>
              </a:gdLst>
              <a:ahLst/>
              <a:cxnLst>
                <a:cxn ang="0">
                  <a:pos x="T0" y="T1"/>
                </a:cxn>
                <a:cxn ang="0">
                  <a:pos x="T2" y="T3"/>
                </a:cxn>
                <a:cxn ang="0">
                  <a:pos x="T4" y="T5"/>
                </a:cxn>
                <a:cxn ang="0">
                  <a:pos x="T6" y="T7"/>
                </a:cxn>
                <a:cxn ang="0">
                  <a:pos x="T8" y="T9"/>
                </a:cxn>
                <a:cxn ang="0">
                  <a:pos x="T10" y="T11"/>
                </a:cxn>
              </a:cxnLst>
              <a:rect l="0" t="0" r="r" b="b"/>
              <a:pathLst>
                <a:path w="120" h="135">
                  <a:moveTo>
                    <a:pt x="0" y="39"/>
                  </a:moveTo>
                  <a:lnTo>
                    <a:pt x="0" y="65"/>
                  </a:lnTo>
                  <a:lnTo>
                    <a:pt x="120" y="135"/>
                  </a:lnTo>
                  <a:lnTo>
                    <a:pt x="120" y="0"/>
                  </a:lnTo>
                  <a:lnTo>
                    <a:pt x="39" y="62"/>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77" name="Freeform 13"/>
            <p:cNvSpPr>
              <a:spLocks/>
            </p:cNvSpPr>
            <p:nvPr/>
          </p:nvSpPr>
          <p:spPr bwMode="auto">
            <a:xfrm>
              <a:off x="3797300" y="1771650"/>
              <a:ext cx="306389" cy="212725"/>
            </a:xfrm>
            <a:custGeom>
              <a:avLst/>
              <a:gdLst>
                <a:gd name="T0" fmla="*/ 188 w 193"/>
                <a:gd name="T1" fmla="*/ 64 h 134"/>
                <a:gd name="T2" fmla="*/ 193 w 193"/>
                <a:gd name="T3" fmla="*/ 61 h 134"/>
                <a:gd name="T4" fmla="*/ 115 w 193"/>
                <a:gd name="T5" fmla="*/ 0 h 134"/>
                <a:gd name="T6" fmla="*/ 0 w 193"/>
                <a:gd name="T7" fmla="*/ 72 h 134"/>
                <a:gd name="T8" fmla="*/ 76 w 193"/>
                <a:gd name="T9" fmla="*/ 134 h 134"/>
                <a:gd name="T10" fmla="*/ 188 w 193"/>
                <a:gd name="T11" fmla="*/ 64 h 134"/>
              </a:gdLst>
              <a:ahLst/>
              <a:cxnLst>
                <a:cxn ang="0">
                  <a:pos x="T0" y="T1"/>
                </a:cxn>
                <a:cxn ang="0">
                  <a:pos x="T2" y="T3"/>
                </a:cxn>
                <a:cxn ang="0">
                  <a:pos x="T4" y="T5"/>
                </a:cxn>
                <a:cxn ang="0">
                  <a:pos x="T6" y="T7"/>
                </a:cxn>
                <a:cxn ang="0">
                  <a:pos x="T8" y="T9"/>
                </a:cxn>
                <a:cxn ang="0">
                  <a:pos x="T10" y="T11"/>
                </a:cxn>
              </a:cxnLst>
              <a:rect l="0" t="0" r="r" b="b"/>
              <a:pathLst>
                <a:path w="193" h="134">
                  <a:moveTo>
                    <a:pt x="188" y="64"/>
                  </a:moveTo>
                  <a:lnTo>
                    <a:pt x="193" y="61"/>
                  </a:lnTo>
                  <a:lnTo>
                    <a:pt x="115" y="0"/>
                  </a:lnTo>
                  <a:lnTo>
                    <a:pt x="0" y="72"/>
                  </a:lnTo>
                  <a:lnTo>
                    <a:pt x="76" y="134"/>
                  </a:lnTo>
                  <a:lnTo>
                    <a:pt x="18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86" name="Freeform 14"/>
            <p:cNvSpPr>
              <a:spLocks/>
            </p:cNvSpPr>
            <p:nvPr/>
          </p:nvSpPr>
          <p:spPr bwMode="auto">
            <a:xfrm>
              <a:off x="4122737" y="1998662"/>
              <a:ext cx="306389" cy="212725"/>
            </a:xfrm>
            <a:custGeom>
              <a:avLst/>
              <a:gdLst>
                <a:gd name="T0" fmla="*/ 112 w 193"/>
                <a:gd name="T1" fmla="*/ 0 h 134"/>
                <a:gd name="T2" fmla="*/ 0 w 193"/>
                <a:gd name="T3" fmla="*/ 70 h 134"/>
                <a:gd name="T4" fmla="*/ 78 w 193"/>
                <a:gd name="T5" fmla="*/ 134 h 134"/>
                <a:gd name="T6" fmla="*/ 115 w 193"/>
                <a:gd name="T7" fmla="*/ 109 h 134"/>
                <a:gd name="T8" fmla="*/ 193 w 193"/>
                <a:gd name="T9" fmla="*/ 61 h 134"/>
                <a:gd name="T10" fmla="*/ 115 w 193"/>
                <a:gd name="T11" fmla="*/ 0 h 134"/>
                <a:gd name="T12" fmla="*/ 112 w 19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93" h="134">
                  <a:moveTo>
                    <a:pt x="112" y="0"/>
                  </a:moveTo>
                  <a:lnTo>
                    <a:pt x="0" y="70"/>
                  </a:lnTo>
                  <a:lnTo>
                    <a:pt x="78" y="134"/>
                  </a:lnTo>
                  <a:lnTo>
                    <a:pt x="115" y="109"/>
                  </a:lnTo>
                  <a:lnTo>
                    <a:pt x="193" y="61"/>
                  </a:lnTo>
                  <a:lnTo>
                    <a:pt x="115" y="0"/>
                  </a:lnTo>
                  <a:lnTo>
                    <a:pt x="1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88" name="Freeform 15"/>
            <p:cNvSpPr>
              <a:spLocks/>
            </p:cNvSpPr>
            <p:nvPr/>
          </p:nvSpPr>
          <p:spPr bwMode="auto">
            <a:xfrm>
              <a:off x="4117975" y="1771650"/>
              <a:ext cx="311151" cy="212725"/>
            </a:xfrm>
            <a:custGeom>
              <a:avLst/>
              <a:gdLst>
                <a:gd name="T0" fmla="*/ 196 w 196"/>
                <a:gd name="T1" fmla="*/ 72 h 134"/>
                <a:gd name="T2" fmla="*/ 78 w 196"/>
                <a:gd name="T3" fmla="*/ 0 h 134"/>
                <a:gd name="T4" fmla="*/ 0 w 196"/>
                <a:gd name="T5" fmla="*/ 61 h 134"/>
                <a:gd name="T6" fmla="*/ 118 w 196"/>
                <a:gd name="T7" fmla="*/ 134 h 134"/>
                <a:gd name="T8" fmla="*/ 196 w 196"/>
                <a:gd name="T9" fmla="*/ 72 h 134"/>
              </a:gdLst>
              <a:ahLst/>
              <a:cxnLst>
                <a:cxn ang="0">
                  <a:pos x="T0" y="T1"/>
                </a:cxn>
                <a:cxn ang="0">
                  <a:pos x="T2" y="T3"/>
                </a:cxn>
                <a:cxn ang="0">
                  <a:pos x="T4" y="T5"/>
                </a:cxn>
                <a:cxn ang="0">
                  <a:pos x="T6" y="T7"/>
                </a:cxn>
                <a:cxn ang="0">
                  <a:pos x="T8" y="T9"/>
                </a:cxn>
              </a:cxnLst>
              <a:rect l="0" t="0" r="r" b="b"/>
              <a:pathLst>
                <a:path w="196" h="134">
                  <a:moveTo>
                    <a:pt x="196" y="72"/>
                  </a:moveTo>
                  <a:lnTo>
                    <a:pt x="78" y="0"/>
                  </a:lnTo>
                  <a:lnTo>
                    <a:pt x="0" y="61"/>
                  </a:lnTo>
                  <a:lnTo>
                    <a:pt x="118" y="134"/>
                  </a:lnTo>
                  <a:lnTo>
                    <a:pt x="19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89" name="Freeform 16"/>
            <p:cNvSpPr>
              <a:spLocks/>
            </p:cNvSpPr>
            <p:nvPr/>
          </p:nvSpPr>
          <p:spPr bwMode="auto">
            <a:xfrm>
              <a:off x="3797300" y="1998662"/>
              <a:ext cx="306389" cy="212725"/>
            </a:xfrm>
            <a:custGeom>
              <a:avLst/>
              <a:gdLst>
                <a:gd name="T0" fmla="*/ 0 w 193"/>
                <a:gd name="T1" fmla="*/ 61 h 134"/>
                <a:gd name="T2" fmla="*/ 76 w 193"/>
                <a:gd name="T3" fmla="*/ 109 h 134"/>
                <a:gd name="T4" fmla="*/ 115 w 193"/>
                <a:gd name="T5" fmla="*/ 134 h 134"/>
                <a:gd name="T6" fmla="*/ 193 w 193"/>
                <a:gd name="T7" fmla="*/ 72 h 134"/>
                <a:gd name="T8" fmla="*/ 76 w 193"/>
                <a:gd name="T9" fmla="*/ 0 h 134"/>
                <a:gd name="T10" fmla="*/ 76 w 193"/>
                <a:gd name="T11" fmla="*/ 0 h 134"/>
                <a:gd name="T12" fmla="*/ 0 w 193"/>
                <a:gd name="T13" fmla="*/ 61 h 134"/>
              </a:gdLst>
              <a:ahLst/>
              <a:cxnLst>
                <a:cxn ang="0">
                  <a:pos x="T0" y="T1"/>
                </a:cxn>
                <a:cxn ang="0">
                  <a:pos x="T2" y="T3"/>
                </a:cxn>
                <a:cxn ang="0">
                  <a:pos x="T4" y="T5"/>
                </a:cxn>
                <a:cxn ang="0">
                  <a:pos x="T6" y="T7"/>
                </a:cxn>
                <a:cxn ang="0">
                  <a:pos x="T8" y="T9"/>
                </a:cxn>
                <a:cxn ang="0">
                  <a:pos x="T10" y="T11"/>
                </a:cxn>
                <a:cxn ang="0">
                  <a:pos x="T12" y="T13"/>
                </a:cxn>
              </a:cxnLst>
              <a:rect l="0" t="0" r="r" b="b"/>
              <a:pathLst>
                <a:path w="193" h="134">
                  <a:moveTo>
                    <a:pt x="0" y="61"/>
                  </a:moveTo>
                  <a:lnTo>
                    <a:pt x="76" y="109"/>
                  </a:lnTo>
                  <a:lnTo>
                    <a:pt x="115" y="134"/>
                  </a:lnTo>
                  <a:lnTo>
                    <a:pt x="193" y="72"/>
                  </a:lnTo>
                  <a:lnTo>
                    <a:pt x="76" y="0"/>
                  </a:lnTo>
                  <a:lnTo>
                    <a:pt x="76" y="0"/>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190" name="Group 189"/>
          <p:cNvGrpSpPr>
            <a:grpSpLocks noChangeAspect="1"/>
          </p:cNvGrpSpPr>
          <p:nvPr/>
        </p:nvGrpSpPr>
        <p:grpSpPr>
          <a:xfrm>
            <a:off x="2169140" y="4559836"/>
            <a:ext cx="207674" cy="216946"/>
            <a:chOff x="-1357313" y="4083051"/>
            <a:chExt cx="415926" cy="428625"/>
          </a:xfrm>
          <a:solidFill>
            <a:schemeClr val="accent1"/>
          </a:solidFill>
        </p:grpSpPr>
        <p:sp>
          <p:nvSpPr>
            <p:cNvPr id="194" name="Rectangle 7"/>
            <p:cNvSpPr>
              <a:spLocks noChangeArrowheads="1"/>
            </p:cNvSpPr>
            <p:nvPr/>
          </p:nvSpPr>
          <p:spPr bwMode="auto">
            <a:xfrm>
              <a:off x="-1317624" y="4083051"/>
              <a:ext cx="52387"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95" name="Freeform 8"/>
            <p:cNvSpPr>
              <a:spLocks noEditPoints="1"/>
            </p:cNvSpPr>
            <p:nvPr/>
          </p:nvSpPr>
          <p:spPr bwMode="auto">
            <a:xfrm>
              <a:off x="-1314451" y="4125916"/>
              <a:ext cx="330201" cy="342900"/>
            </a:xfrm>
            <a:custGeom>
              <a:avLst/>
              <a:gdLst>
                <a:gd name="T0" fmla="*/ 0 w 208"/>
                <a:gd name="T1" fmla="*/ 0 h 216"/>
                <a:gd name="T2" fmla="*/ 0 w 208"/>
                <a:gd name="T3" fmla="*/ 216 h 216"/>
                <a:gd name="T4" fmla="*/ 208 w 208"/>
                <a:gd name="T5" fmla="*/ 216 h 216"/>
                <a:gd name="T6" fmla="*/ 208 w 208"/>
                <a:gd name="T7" fmla="*/ 0 h 216"/>
                <a:gd name="T8" fmla="*/ 0 w 208"/>
                <a:gd name="T9" fmla="*/ 0 h 216"/>
                <a:gd name="T10" fmla="*/ 95 w 208"/>
                <a:gd name="T11" fmla="*/ 163 h 216"/>
                <a:gd name="T12" fmla="*/ 47 w 208"/>
                <a:gd name="T13" fmla="*/ 163 h 216"/>
                <a:gd name="T14" fmla="*/ 47 w 208"/>
                <a:gd name="T15" fmla="*/ 113 h 216"/>
                <a:gd name="T16" fmla="*/ 95 w 208"/>
                <a:gd name="T17" fmla="*/ 113 h 216"/>
                <a:gd name="T18" fmla="*/ 95 w 208"/>
                <a:gd name="T19" fmla="*/ 163 h 216"/>
                <a:gd name="T20" fmla="*/ 95 w 208"/>
                <a:gd name="T21" fmla="*/ 101 h 216"/>
                <a:gd name="T22" fmla="*/ 47 w 208"/>
                <a:gd name="T23" fmla="*/ 101 h 216"/>
                <a:gd name="T24" fmla="*/ 47 w 208"/>
                <a:gd name="T25" fmla="*/ 53 h 216"/>
                <a:gd name="T26" fmla="*/ 95 w 208"/>
                <a:gd name="T27" fmla="*/ 53 h 216"/>
                <a:gd name="T28" fmla="*/ 95 w 208"/>
                <a:gd name="T29" fmla="*/ 101 h 216"/>
                <a:gd name="T30" fmla="*/ 156 w 208"/>
                <a:gd name="T31" fmla="*/ 163 h 216"/>
                <a:gd name="T32" fmla="*/ 110 w 208"/>
                <a:gd name="T33" fmla="*/ 163 h 216"/>
                <a:gd name="T34" fmla="*/ 110 w 208"/>
                <a:gd name="T35" fmla="*/ 113 h 216"/>
                <a:gd name="T36" fmla="*/ 156 w 208"/>
                <a:gd name="T37" fmla="*/ 113 h 216"/>
                <a:gd name="T38" fmla="*/ 156 w 208"/>
                <a:gd name="T39" fmla="*/ 163 h 216"/>
                <a:gd name="T40" fmla="*/ 156 w 208"/>
                <a:gd name="T41" fmla="*/ 101 h 216"/>
                <a:gd name="T42" fmla="*/ 110 w 208"/>
                <a:gd name="T43" fmla="*/ 101 h 216"/>
                <a:gd name="T44" fmla="*/ 110 w 208"/>
                <a:gd name="T45" fmla="*/ 53 h 216"/>
                <a:gd name="T46" fmla="*/ 156 w 208"/>
                <a:gd name="T47" fmla="*/ 53 h 216"/>
                <a:gd name="T48" fmla="*/ 156 w 208"/>
                <a:gd name="T49" fmla="*/ 1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16">
                  <a:moveTo>
                    <a:pt x="0" y="0"/>
                  </a:moveTo>
                  <a:lnTo>
                    <a:pt x="0" y="216"/>
                  </a:lnTo>
                  <a:lnTo>
                    <a:pt x="208" y="216"/>
                  </a:lnTo>
                  <a:lnTo>
                    <a:pt x="208" y="0"/>
                  </a:lnTo>
                  <a:lnTo>
                    <a:pt x="0" y="0"/>
                  </a:lnTo>
                  <a:close/>
                  <a:moveTo>
                    <a:pt x="95" y="163"/>
                  </a:moveTo>
                  <a:lnTo>
                    <a:pt x="47" y="163"/>
                  </a:lnTo>
                  <a:lnTo>
                    <a:pt x="47" y="113"/>
                  </a:lnTo>
                  <a:lnTo>
                    <a:pt x="95" y="113"/>
                  </a:lnTo>
                  <a:lnTo>
                    <a:pt x="95" y="163"/>
                  </a:lnTo>
                  <a:close/>
                  <a:moveTo>
                    <a:pt x="95" y="101"/>
                  </a:moveTo>
                  <a:lnTo>
                    <a:pt x="47" y="101"/>
                  </a:lnTo>
                  <a:lnTo>
                    <a:pt x="47" y="53"/>
                  </a:lnTo>
                  <a:lnTo>
                    <a:pt x="95" y="53"/>
                  </a:lnTo>
                  <a:lnTo>
                    <a:pt x="95" y="101"/>
                  </a:lnTo>
                  <a:close/>
                  <a:moveTo>
                    <a:pt x="156" y="163"/>
                  </a:moveTo>
                  <a:lnTo>
                    <a:pt x="110" y="163"/>
                  </a:lnTo>
                  <a:lnTo>
                    <a:pt x="110" y="113"/>
                  </a:lnTo>
                  <a:lnTo>
                    <a:pt x="156" y="113"/>
                  </a:lnTo>
                  <a:lnTo>
                    <a:pt x="156" y="163"/>
                  </a:lnTo>
                  <a:close/>
                  <a:moveTo>
                    <a:pt x="156" y="101"/>
                  </a:moveTo>
                  <a:lnTo>
                    <a:pt x="110" y="101"/>
                  </a:lnTo>
                  <a:lnTo>
                    <a:pt x="110" y="53"/>
                  </a:lnTo>
                  <a:lnTo>
                    <a:pt x="156" y="53"/>
                  </a:lnTo>
                  <a:lnTo>
                    <a:pt x="156"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96" name="Rectangle 9"/>
            <p:cNvSpPr>
              <a:spLocks noChangeArrowheads="1"/>
            </p:cNvSpPr>
            <p:nvPr/>
          </p:nvSpPr>
          <p:spPr bwMode="auto">
            <a:xfrm>
              <a:off x="-1258887"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97" name="Rectangle 10"/>
            <p:cNvSpPr>
              <a:spLocks noChangeArrowheads="1"/>
            </p:cNvSpPr>
            <p:nvPr/>
          </p:nvSpPr>
          <p:spPr bwMode="auto">
            <a:xfrm>
              <a:off x="-1203324" y="4083051"/>
              <a:ext cx="50801"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98" name="Rectangle 11"/>
            <p:cNvSpPr>
              <a:spLocks noChangeArrowheads="1"/>
            </p:cNvSpPr>
            <p:nvPr/>
          </p:nvSpPr>
          <p:spPr bwMode="auto">
            <a:xfrm>
              <a:off x="-1146174"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199" name="Rectangle 12"/>
            <p:cNvSpPr>
              <a:spLocks noChangeArrowheads="1"/>
            </p:cNvSpPr>
            <p:nvPr/>
          </p:nvSpPr>
          <p:spPr bwMode="auto">
            <a:xfrm>
              <a:off x="-1087438"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0" name="Rectangle 13"/>
            <p:cNvSpPr>
              <a:spLocks noChangeArrowheads="1"/>
            </p:cNvSpPr>
            <p:nvPr/>
          </p:nvSpPr>
          <p:spPr bwMode="auto">
            <a:xfrm>
              <a:off x="-1030288" y="4083051"/>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1" name="Rectangle 14"/>
            <p:cNvSpPr>
              <a:spLocks noChangeArrowheads="1"/>
            </p:cNvSpPr>
            <p:nvPr/>
          </p:nvSpPr>
          <p:spPr bwMode="auto">
            <a:xfrm>
              <a:off x="-1317624" y="4481510"/>
              <a:ext cx="52387"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2" name="Rectangle 15"/>
            <p:cNvSpPr>
              <a:spLocks noChangeArrowheads="1"/>
            </p:cNvSpPr>
            <p:nvPr/>
          </p:nvSpPr>
          <p:spPr bwMode="auto">
            <a:xfrm>
              <a:off x="-1258887"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3" name="Rectangle 16"/>
            <p:cNvSpPr>
              <a:spLocks noChangeArrowheads="1"/>
            </p:cNvSpPr>
            <p:nvPr/>
          </p:nvSpPr>
          <p:spPr bwMode="auto">
            <a:xfrm>
              <a:off x="-1203324" y="4481512"/>
              <a:ext cx="50801"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4" name="Rectangle 17"/>
            <p:cNvSpPr>
              <a:spLocks noChangeArrowheads="1"/>
            </p:cNvSpPr>
            <p:nvPr/>
          </p:nvSpPr>
          <p:spPr bwMode="auto">
            <a:xfrm>
              <a:off x="-1146174"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5" name="Rectangle 18"/>
            <p:cNvSpPr>
              <a:spLocks noChangeArrowheads="1"/>
            </p:cNvSpPr>
            <p:nvPr/>
          </p:nvSpPr>
          <p:spPr bwMode="auto">
            <a:xfrm>
              <a:off x="-1087438"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6" name="Rectangle 19"/>
            <p:cNvSpPr>
              <a:spLocks noChangeArrowheads="1"/>
            </p:cNvSpPr>
            <p:nvPr/>
          </p:nvSpPr>
          <p:spPr bwMode="auto">
            <a:xfrm>
              <a:off x="-1030288" y="4481512"/>
              <a:ext cx="49214" cy="30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7" name="Rectangle 20"/>
            <p:cNvSpPr>
              <a:spLocks noChangeArrowheads="1"/>
            </p:cNvSpPr>
            <p:nvPr/>
          </p:nvSpPr>
          <p:spPr bwMode="auto">
            <a:xfrm>
              <a:off x="-968375" y="4129087"/>
              <a:ext cx="26988" cy="508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8" name="Rectangle 21"/>
            <p:cNvSpPr>
              <a:spLocks noChangeArrowheads="1"/>
            </p:cNvSpPr>
            <p:nvPr/>
          </p:nvSpPr>
          <p:spPr bwMode="auto">
            <a:xfrm>
              <a:off x="-968375" y="4186237"/>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09" name="Rectangle 22"/>
            <p:cNvSpPr>
              <a:spLocks noChangeArrowheads="1"/>
            </p:cNvSpPr>
            <p:nvPr/>
          </p:nvSpPr>
          <p:spPr bwMode="auto">
            <a:xfrm>
              <a:off x="-968375" y="4246563"/>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0" name="Rectangle 23"/>
            <p:cNvSpPr>
              <a:spLocks noChangeArrowheads="1"/>
            </p:cNvSpPr>
            <p:nvPr/>
          </p:nvSpPr>
          <p:spPr bwMode="auto">
            <a:xfrm>
              <a:off x="-968375" y="4302126"/>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1" name="Rectangle 24"/>
            <p:cNvSpPr>
              <a:spLocks noChangeArrowheads="1"/>
            </p:cNvSpPr>
            <p:nvPr/>
          </p:nvSpPr>
          <p:spPr bwMode="auto">
            <a:xfrm>
              <a:off x="-968375" y="4359276"/>
              <a:ext cx="26988"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2" name="Rectangle 25"/>
            <p:cNvSpPr>
              <a:spLocks noChangeArrowheads="1"/>
            </p:cNvSpPr>
            <p:nvPr/>
          </p:nvSpPr>
          <p:spPr bwMode="auto">
            <a:xfrm>
              <a:off x="-968375" y="4414837"/>
              <a:ext cx="26988" cy="53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3" name="Rectangle 26"/>
            <p:cNvSpPr>
              <a:spLocks noChangeArrowheads="1"/>
            </p:cNvSpPr>
            <p:nvPr/>
          </p:nvSpPr>
          <p:spPr bwMode="auto">
            <a:xfrm>
              <a:off x="-1357313" y="4129087"/>
              <a:ext cx="28575" cy="508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4" name="Rectangle 27"/>
            <p:cNvSpPr>
              <a:spLocks noChangeArrowheads="1"/>
            </p:cNvSpPr>
            <p:nvPr/>
          </p:nvSpPr>
          <p:spPr bwMode="auto">
            <a:xfrm>
              <a:off x="-1357313" y="4186237"/>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5" name="Rectangle 28"/>
            <p:cNvSpPr>
              <a:spLocks noChangeArrowheads="1"/>
            </p:cNvSpPr>
            <p:nvPr/>
          </p:nvSpPr>
          <p:spPr bwMode="auto">
            <a:xfrm>
              <a:off x="-1357313" y="4246563"/>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6" name="Rectangle 29"/>
            <p:cNvSpPr>
              <a:spLocks noChangeArrowheads="1"/>
            </p:cNvSpPr>
            <p:nvPr/>
          </p:nvSpPr>
          <p:spPr bwMode="auto">
            <a:xfrm>
              <a:off x="-1357313" y="4302126"/>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7" name="Rectangle 30"/>
            <p:cNvSpPr>
              <a:spLocks noChangeArrowheads="1"/>
            </p:cNvSpPr>
            <p:nvPr/>
          </p:nvSpPr>
          <p:spPr bwMode="auto">
            <a:xfrm>
              <a:off x="-1357313" y="4359276"/>
              <a:ext cx="28575" cy="49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18" name="Rectangle 31"/>
            <p:cNvSpPr>
              <a:spLocks noChangeArrowheads="1"/>
            </p:cNvSpPr>
            <p:nvPr/>
          </p:nvSpPr>
          <p:spPr bwMode="auto">
            <a:xfrm>
              <a:off x="-1357313" y="4414837"/>
              <a:ext cx="28575" cy="53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19" name="Group 218"/>
          <p:cNvGrpSpPr>
            <a:grpSpLocks noChangeAspect="1"/>
          </p:cNvGrpSpPr>
          <p:nvPr/>
        </p:nvGrpSpPr>
        <p:grpSpPr>
          <a:xfrm>
            <a:off x="906298" y="4584526"/>
            <a:ext cx="215651" cy="192258"/>
            <a:chOff x="-1800225" y="4195763"/>
            <a:chExt cx="355600" cy="312740"/>
          </a:xfrm>
          <a:solidFill>
            <a:schemeClr val="accent1"/>
          </a:solidFill>
        </p:grpSpPr>
        <p:sp>
          <p:nvSpPr>
            <p:cNvPr id="220" name="Rectangle 32"/>
            <p:cNvSpPr>
              <a:spLocks noChangeArrowheads="1"/>
            </p:cNvSpPr>
            <p:nvPr/>
          </p:nvSpPr>
          <p:spPr bwMode="auto">
            <a:xfrm>
              <a:off x="-1800225" y="4195765"/>
              <a:ext cx="73025"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21" name="Rectangle 33"/>
            <p:cNvSpPr>
              <a:spLocks noChangeArrowheads="1"/>
            </p:cNvSpPr>
            <p:nvPr/>
          </p:nvSpPr>
          <p:spPr bwMode="auto">
            <a:xfrm>
              <a:off x="-1516064" y="4195763"/>
              <a:ext cx="71439"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22" name="Rectangle 34"/>
            <p:cNvSpPr>
              <a:spLocks noChangeArrowheads="1"/>
            </p:cNvSpPr>
            <p:nvPr/>
          </p:nvSpPr>
          <p:spPr bwMode="auto">
            <a:xfrm>
              <a:off x="-1612899" y="4195763"/>
              <a:ext cx="73025" cy="249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23" name="Rectangle 35"/>
            <p:cNvSpPr>
              <a:spLocks noChangeArrowheads="1"/>
            </p:cNvSpPr>
            <p:nvPr/>
          </p:nvSpPr>
          <p:spPr bwMode="auto">
            <a:xfrm>
              <a:off x="-1708150" y="4195763"/>
              <a:ext cx="73025" cy="1825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24" name="Group 223"/>
          <p:cNvGrpSpPr>
            <a:grpSpLocks noChangeAspect="1"/>
          </p:cNvGrpSpPr>
          <p:nvPr/>
        </p:nvGrpSpPr>
        <p:grpSpPr>
          <a:xfrm>
            <a:off x="4639882" y="4596058"/>
            <a:ext cx="265525" cy="180724"/>
            <a:chOff x="-2995613" y="4168499"/>
            <a:chExt cx="501650" cy="336827"/>
          </a:xfrm>
          <a:solidFill>
            <a:schemeClr val="accent1"/>
          </a:solidFill>
        </p:grpSpPr>
        <p:sp>
          <p:nvSpPr>
            <p:cNvPr id="225" name="Freeform 37"/>
            <p:cNvSpPr>
              <a:spLocks noEditPoints="1"/>
            </p:cNvSpPr>
            <p:nvPr/>
          </p:nvSpPr>
          <p:spPr bwMode="auto">
            <a:xfrm>
              <a:off x="-2995613" y="4286250"/>
              <a:ext cx="501650" cy="219076"/>
            </a:xfrm>
            <a:custGeom>
              <a:avLst/>
              <a:gdLst>
                <a:gd name="T0" fmla="*/ 160 w 316"/>
                <a:gd name="T1" fmla="*/ 138 h 138"/>
                <a:gd name="T2" fmla="*/ 0 w 316"/>
                <a:gd name="T3" fmla="*/ 67 h 138"/>
                <a:gd name="T4" fmla="*/ 160 w 316"/>
                <a:gd name="T5" fmla="*/ 0 h 138"/>
                <a:gd name="T6" fmla="*/ 316 w 316"/>
                <a:gd name="T7" fmla="*/ 67 h 138"/>
                <a:gd name="T8" fmla="*/ 160 w 316"/>
                <a:gd name="T9" fmla="*/ 138 h 138"/>
                <a:gd name="T10" fmla="*/ 33 w 316"/>
                <a:gd name="T11" fmla="*/ 67 h 138"/>
                <a:gd name="T12" fmla="*/ 160 w 316"/>
                <a:gd name="T13" fmla="*/ 123 h 138"/>
                <a:gd name="T14" fmla="*/ 283 w 316"/>
                <a:gd name="T15" fmla="*/ 67 h 138"/>
                <a:gd name="T16" fmla="*/ 160 w 316"/>
                <a:gd name="T17" fmla="*/ 14 h 138"/>
                <a:gd name="T18" fmla="*/ 33 w 316"/>
                <a:gd name="T19"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138">
                  <a:moveTo>
                    <a:pt x="160" y="138"/>
                  </a:moveTo>
                  <a:lnTo>
                    <a:pt x="0" y="67"/>
                  </a:lnTo>
                  <a:lnTo>
                    <a:pt x="160" y="0"/>
                  </a:lnTo>
                  <a:lnTo>
                    <a:pt x="316" y="67"/>
                  </a:lnTo>
                  <a:lnTo>
                    <a:pt x="160" y="138"/>
                  </a:lnTo>
                  <a:close/>
                  <a:moveTo>
                    <a:pt x="33" y="67"/>
                  </a:moveTo>
                  <a:lnTo>
                    <a:pt x="160" y="123"/>
                  </a:lnTo>
                  <a:lnTo>
                    <a:pt x="283" y="67"/>
                  </a:lnTo>
                  <a:lnTo>
                    <a:pt x="160" y="14"/>
                  </a:lnTo>
                  <a:lnTo>
                    <a:pt x="3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26" name="Freeform 38"/>
            <p:cNvSpPr>
              <a:spLocks noEditPoints="1"/>
            </p:cNvSpPr>
            <p:nvPr/>
          </p:nvSpPr>
          <p:spPr bwMode="auto">
            <a:xfrm>
              <a:off x="-2995613" y="4229101"/>
              <a:ext cx="501650" cy="222249"/>
            </a:xfrm>
            <a:custGeom>
              <a:avLst/>
              <a:gdLst>
                <a:gd name="T0" fmla="*/ 160 w 316"/>
                <a:gd name="T1" fmla="*/ 140 h 140"/>
                <a:gd name="T2" fmla="*/ 0 w 316"/>
                <a:gd name="T3" fmla="*/ 69 h 140"/>
                <a:gd name="T4" fmla="*/ 160 w 316"/>
                <a:gd name="T5" fmla="*/ 0 h 140"/>
                <a:gd name="T6" fmla="*/ 316 w 316"/>
                <a:gd name="T7" fmla="*/ 69 h 140"/>
                <a:gd name="T8" fmla="*/ 160 w 316"/>
                <a:gd name="T9" fmla="*/ 140 h 140"/>
                <a:gd name="T10" fmla="*/ 33 w 316"/>
                <a:gd name="T11" fmla="*/ 69 h 140"/>
                <a:gd name="T12" fmla="*/ 160 w 316"/>
                <a:gd name="T13" fmla="*/ 124 h 140"/>
                <a:gd name="T14" fmla="*/ 283 w 316"/>
                <a:gd name="T15" fmla="*/ 69 h 140"/>
                <a:gd name="T16" fmla="*/ 160 w 316"/>
                <a:gd name="T17" fmla="*/ 15 h 140"/>
                <a:gd name="T18" fmla="*/ 33 w 316"/>
                <a:gd name="T1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140">
                  <a:moveTo>
                    <a:pt x="160" y="140"/>
                  </a:moveTo>
                  <a:lnTo>
                    <a:pt x="0" y="69"/>
                  </a:lnTo>
                  <a:lnTo>
                    <a:pt x="160" y="0"/>
                  </a:lnTo>
                  <a:lnTo>
                    <a:pt x="316" y="69"/>
                  </a:lnTo>
                  <a:lnTo>
                    <a:pt x="160" y="140"/>
                  </a:lnTo>
                  <a:close/>
                  <a:moveTo>
                    <a:pt x="33" y="69"/>
                  </a:moveTo>
                  <a:lnTo>
                    <a:pt x="160" y="124"/>
                  </a:lnTo>
                  <a:lnTo>
                    <a:pt x="283" y="69"/>
                  </a:lnTo>
                  <a:lnTo>
                    <a:pt x="160" y="15"/>
                  </a:lnTo>
                  <a:lnTo>
                    <a:pt x="3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27" name="Freeform 39"/>
            <p:cNvSpPr>
              <a:spLocks/>
            </p:cNvSpPr>
            <p:nvPr/>
          </p:nvSpPr>
          <p:spPr bwMode="auto">
            <a:xfrm>
              <a:off x="-2995613" y="4168499"/>
              <a:ext cx="497381" cy="216177"/>
            </a:xfrm>
            <a:custGeom>
              <a:avLst/>
              <a:gdLst>
                <a:gd name="T0" fmla="*/ 0 w 283"/>
                <a:gd name="T1" fmla="*/ 61 h 123"/>
                <a:gd name="T2" fmla="*/ 144 w 283"/>
                <a:gd name="T3" fmla="*/ 0 h 123"/>
                <a:gd name="T4" fmla="*/ 283 w 283"/>
                <a:gd name="T5" fmla="*/ 61 h 123"/>
                <a:gd name="T6" fmla="*/ 144 w 283"/>
                <a:gd name="T7" fmla="*/ 123 h 123"/>
                <a:gd name="T8" fmla="*/ 0 w 283"/>
                <a:gd name="T9" fmla="*/ 61 h 123"/>
              </a:gdLst>
              <a:ahLst/>
              <a:cxnLst>
                <a:cxn ang="0">
                  <a:pos x="T0" y="T1"/>
                </a:cxn>
                <a:cxn ang="0">
                  <a:pos x="T2" y="T3"/>
                </a:cxn>
                <a:cxn ang="0">
                  <a:pos x="T4" y="T5"/>
                </a:cxn>
                <a:cxn ang="0">
                  <a:pos x="T6" y="T7"/>
                </a:cxn>
                <a:cxn ang="0">
                  <a:pos x="T8" y="T9"/>
                </a:cxn>
              </a:cxnLst>
              <a:rect l="0" t="0" r="r" b="b"/>
              <a:pathLst>
                <a:path w="283" h="123">
                  <a:moveTo>
                    <a:pt x="0" y="61"/>
                  </a:moveTo>
                  <a:lnTo>
                    <a:pt x="144" y="0"/>
                  </a:lnTo>
                  <a:lnTo>
                    <a:pt x="283" y="61"/>
                  </a:lnTo>
                  <a:lnTo>
                    <a:pt x="144" y="123"/>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28" name="Group 227"/>
          <p:cNvGrpSpPr>
            <a:grpSpLocks noChangeAspect="1"/>
          </p:cNvGrpSpPr>
          <p:nvPr/>
        </p:nvGrpSpPr>
        <p:grpSpPr>
          <a:xfrm>
            <a:off x="7271559" y="4525455"/>
            <a:ext cx="231047" cy="251070"/>
            <a:chOff x="-133350" y="4059238"/>
            <a:chExt cx="396875" cy="425452"/>
          </a:xfrm>
          <a:solidFill>
            <a:schemeClr val="accent1"/>
          </a:solidFill>
        </p:grpSpPr>
        <p:sp>
          <p:nvSpPr>
            <p:cNvPr id="229" name="Freeform 71"/>
            <p:cNvSpPr>
              <a:spLocks noEditPoints="1"/>
            </p:cNvSpPr>
            <p:nvPr/>
          </p:nvSpPr>
          <p:spPr bwMode="auto">
            <a:xfrm>
              <a:off x="-133350" y="4395789"/>
              <a:ext cx="176213" cy="88901"/>
            </a:xfrm>
            <a:custGeom>
              <a:avLst/>
              <a:gdLst>
                <a:gd name="T0" fmla="*/ 0 w 111"/>
                <a:gd name="T1" fmla="*/ 56 h 56"/>
                <a:gd name="T2" fmla="*/ 111 w 111"/>
                <a:gd name="T3" fmla="*/ 56 h 56"/>
                <a:gd name="T4" fmla="*/ 111 w 111"/>
                <a:gd name="T5" fmla="*/ 0 h 56"/>
                <a:gd name="T6" fmla="*/ 0 w 111"/>
                <a:gd name="T7" fmla="*/ 0 h 56"/>
                <a:gd name="T8" fmla="*/ 0 w 111"/>
                <a:gd name="T9" fmla="*/ 56 h 56"/>
                <a:gd name="T10" fmla="*/ 11 w 111"/>
                <a:gd name="T11" fmla="*/ 10 h 56"/>
                <a:gd name="T12" fmla="*/ 100 w 111"/>
                <a:gd name="T13" fmla="*/ 10 h 56"/>
                <a:gd name="T14" fmla="*/ 100 w 111"/>
                <a:gd name="T15" fmla="*/ 46 h 56"/>
                <a:gd name="T16" fmla="*/ 11 w 111"/>
                <a:gd name="T17" fmla="*/ 46 h 56"/>
                <a:gd name="T18" fmla="*/ 11 w 111"/>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6">
                  <a:moveTo>
                    <a:pt x="0" y="56"/>
                  </a:moveTo>
                  <a:lnTo>
                    <a:pt x="111" y="56"/>
                  </a:lnTo>
                  <a:lnTo>
                    <a:pt x="111" y="0"/>
                  </a:lnTo>
                  <a:lnTo>
                    <a:pt x="0" y="0"/>
                  </a:lnTo>
                  <a:lnTo>
                    <a:pt x="0" y="56"/>
                  </a:lnTo>
                  <a:close/>
                  <a:moveTo>
                    <a:pt x="11" y="10"/>
                  </a:moveTo>
                  <a:lnTo>
                    <a:pt x="100" y="10"/>
                  </a:lnTo>
                  <a:lnTo>
                    <a:pt x="100" y="46"/>
                  </a:lnTo>
                  <a:lnTo>
                    <a:pt x="11" y="46"/>
                  </a:ln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0" name="Freeform 72"/>
            <p:cNvSpPr>
              <a:spLocks noEditPoints="1"/>
            </p:cNvSpPr>
            <p:nvPr/>
          </p:nvSpPr>
          <p:spPr bwMode="auto">
            <a:xfrm>
              <a:off x="-133350" y="4159251"/>
              <a:ext cx="396875" cy="236538"/>
            </a:xfrm>
            <a:custGeom>
              <a:avLst/>
              <a:gdLst>
                <a:gd name="T0" fmla="*/ 194 w 250"/>
                <a:gd name="T1" fmla="*/ 88 h 149"/>
                <a:gd name="T2" fmla="*/ 194 w 250"/>
                <a:gd name="T3" fmla="*/ 86 h 149"/>
                <a:gd name="T4" fmla="*/ 142 w 250"/>
                <a:gd name="T5" fmla="*/ 55 h 149"/>
                <a:gd name="T6" fmla="*/ 181 w 250"/>
                <a:gd name="T7" fmla="*/ 55 h 149"/>
                <a:gd name="T8" fmla="*/ 181 w 250"/>
                <a:gd name="T9" fmla="*/ 0 h 149"/>
                <a:gd name="T10" fmla="*/ 71 w 250"/>
                <a:gd name="T11" fmla="*/ 0 h 149"/>
                <a:gd name="T12" fmla="*/ 71 w 250"/>
                <a:gd name="T13" fmla="*/ 55 h 149"/>
                <a:gd name="T14" fmla="*/ 113 w 250"/>
                <a:gd name="T15" fmla="*/ 55 h 149"/>
                <a:gd name="T16" fmla="*/ 59 w 250"/>
                <a:gd name="T17" fmla="*/ 88 h 149"/>
                <a:gd name="T18" fmla="*/ 0 w 250"/>
                <a:gd name="T19" fmla="*/ 88 h 149"/>
                <a:gd name="T20" fmla="*/ 0 w 250"/>
                <a:gd name="T21" fmla="*/ 142 h 149"/>
                <a:gd name="T22" fmla="*/ 50 w 250"/>
                <a:gd name="T23" fmla="*/ 142 h 149"/>
                <a:gd name="T24" fmla="*/ 54 w 250"/>
                <a:gd name="T25" fmla="*/ 149 h 149"/>
                <a:gd name="T26" fmla="*/ 61 w 250"/>
                <a:gd name="T27" fmla="*/ 142 h 149"/>
                <a:gd name="T28" fmla="*/ 111 w 250"/>
                <a:gd name="T29" fmla="*/ 142 h 149"/>
                <a:gd name="T30" fmla="*/ 111 w 250"/>
                <a:gd name="T31" fmla="*/ 88 h 149"/>
                <a:gd name="T32" fmla="*/ 77 w 250"/>
                <a:gd name="T33" fmla="*/ 88 h 149"/>
                <a:gd name="T34" fmla="*/ 125 w 250"/>
                <a:gd name="T35" fmla="*/ 59 h 149"/>
                <a:gd name="T36" fmla="*/ 175 w 250"/>
                <a:gd name="T37" fmla="*/ 88 h 149"/>
                <a:gd name="T38" fmla="*/ 138 w 250"/>
                <a:gd name="T39" fmla="*/ 88 h 149"/>
                <a:gd name="T40" fmla="*/ 138 w 250"/>
                <a:gd name="T41" fmla="*/ 142 h 149"/>
                <a:gd name="T42" fmla="*/ 190 w 250"/>
                <a:gd name="T43" fmla="*/ 142 h 149"/>
                <a:gd name="T44" fmla="*/ 196 w 250"/>
                <a:gd name="T45" fmla="*/ 149 h 149"/>
                <a:gd name="T46" fmla="*/ 202 w 250"/>
                <a:gd name="T47" fmla="*/ 142 h 149"/>
                <a:gd name="T48" fmla="*/ 250 w 250"/>
                <a:gd name="T49" fmla="*/ 142 h 149"/>
                <a:gd name="T50" fmla="*/ 250 w 250"/>
                <a:gd name="T51" fmla="*/ 88 h 149"/>
                <a:gd name="T52" fmla="*/ 194 w 250"/>
                <a:gd name="T53" fmla="*/ 88 h 149"/>
                <a:gd name="T54" fmla="*/ 100 w 250"/>
                <a:gd name="T55" fmla="*/ 96 h 149"/>
                <a:gd name="T56" fmla="*/ 100 w 250"/>
                <a:gd name="T57" fmla="*/ 132 h 149"/>
                <a:gd name="T58" fmla="*/ 11 w 250"/>
                <a:gd name="T59" fmla="*/ 132 h 149"/>
                <a:gd name="T60" fmla="*/ 11 w 250"/>
                <a:gd name="T61" fmla="*/ 96 h 149"/>
                <a:gd name="T62" fmla="*/ 61 w 250"/>
                <a:gd name="T63" fmla="*/ 96 h 149"/>
                <a:gd name="T64" fmla="*/ 61 w 250"/>
                <a:gd name="T65" fmla="*/ 98 h 149"/>
                <a:gd name="T66" fmla="*/ 61 w 250"/>
                <a:gd name="T67" fmla="*/ 96 h 149"/>
                <a:gd name="T68" fmla="*/ 100 w 250"/>
                <a:gd name="T69" fmla="*/ 96 h 149"/>
                <a:gd name="T70" fmla="*/ 81 w 250"/>
                <a:gd name="T71" fmla="*/ 44 h 149"/>
                <a:gd name="T72" fmla="*/ 81 w 250"/>
                <a:gd name="T73" fmla="*/ 11 h 149"/>
                <a:gd name="T74" fmla="*/ 171 w 250"/>
                <a:gd name="T75" fmla="*/ 11 h 149"/>
                <a:gd name="T76" fmla="*/ 171 w 250"/>
                <a:gd name="T77" fmla="*/ 44 h 149"/>
                <a:gd name="T78" fmla="*/ 81 w 250"/>
                <a:gd name="T79" fmla="*/ 44 h 149"/>
                <a:gd name="T80" fmla="*/ 240 w 250"/>
                <a:gd name="T81" fmla="*/ 132 h 149"/>
                <a:gd name="T82" fmla="*/ 148 w 250"/>
                <a:gd name="T83" fmla="*/ 132 h 149"/>
                <a:gd name="T84" fmla="*/ 148 w 250"/>
                <a:gd name="T85" fmla="*/ 96 h 149"/>
                <a:gd name="T86" fmla="*/ 240 w 250"/>
                <a:gd name="T87" fmla="*/ 96 h 149"/>
                <a:gd name="T88" fmla="*/ 240 w 250"/>
                <a:gd name="T89" fmla="*/ 1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149">
                  <a:moveTo>
                    <a:pt x="194" y="88"/>
                  </a:moveTo>
                  <a:lnTo>
                    <a:pt x="194" y="86"/>
                  </a:lnTo>
                  <a:lnTo>
                    <a:pt x="142" y="55"/>
                  </a:lnTo>
                  <a:lnTo>
                    <a:pt x="181" y="55"/>
                  </a:lnTo>
                  <a:lnTo>
                    <a:pt x="181" y="0"/>
                  </a:lnTo>
                  <a:lnTo>
                    <a:pt x="71" y="0"/>
                  </a:lnTo>
                  <a:lnTo>
                    <a:pt x="71" y="55"/>
                  </a:lnTo>
                  <a:lnTo>
                    <a:pt x="113" y="55"/>
                  </a:lnTo>
                  <a:lnTo>
                    <a:pt x="59" y="88"/>
                  </a:lnTo>
                  <a:lnTo>
                    <a:pt x="0" y="88"/>
                  </a:lnTo>
                  <a:lnTo>
                    <a:pt x="0" y="142"/>
                  </a:lnTo>
                  <a:lnTo>
                    <a:pt x="50" y="142"/>
                  </a:lnTo>
                  <a:lnTo>
                    <a:pt x="54" y="149"/>
                  </a:lnTo>
                  <a:lnTo>
                    <a:pt x="61" y="142"/>
                  </a:lnTo>
                  <a:lnTo>
                    <a:pt x="111" y="142"/>
                  </a:lnTo>
                  <a:lnTo>
                    <a:pt x="111" y="88"/>
                  </a:lnTo>
                  <a:lnTo>
                    <a:pt x="77" y="88"/>
                  </a:lnTo>
                  <a:lnTo>
                    <a:pt x="125" y="59"/>
                  </a:lnTo>
                  <a:lnTo>
                    <a:pt x="175" y="88"/>
                  </a:lnTo>
                  <a:lnTo>
                    <a:pt x="138" y="88"/>
                  </a:lnTo>
                  <a:lnTo>
                    <a:pt x="138" y="142"/>
                  </a:lnTo>
                  <a:lnTo>
                    <a:pt x="190" y="142"/>
                  </a:lnTo>
                  <a:lnTo>
                    <a:pt x="196" y="149"/>
                  </a:lnTo>
                  <a:lnTo>
                    <a:pt x="202" y="142"/>
                  </a:lnTo>
                  <a:lnTo>
                    <a:pt x="250" y="142"/>
                  </a:lnTo>
                  <a:lnTo>
                    <a:pt x="250" y="88"/>
                  </a:lnTo>
                  <a:lnTo>
                    <a:pt x="194" y="88"/>
                  </a:lnTo>
                  <a:close/>
                  <a:moveTo>
                    <a:pt x="100" y="96"/>
                  </a:moveTo>
                  <a:lnTo>
                    <a:pt x="100" y="132"/>
                  </a:lnTo>
                  <a:lnTo>
                    <a:pt x="11" y="132"/>
                  </a:lnTo>
                  <a:lnTo>
                    <a:pt x="11" y="96"/>
                  </a:lnTo>
                  <a:lnTo>
                    <a:pt x="61" y="96"/>
                  </a:lnTo>
                  <a:lnTo>
                    <a:pt x="61" y="98"/>
                  </a:lnTo>
                  <a:lnTo>
                    <a:pt x="61" y="96"/>
                  </a:lnTo>
                  <a:lnTo>
                    <a:pt x="100" y="96"/>
                  </a:lnTo>
                  <a:close/>
                  <a:moveTo>
                    <a:pt x="81" y="44"/>
                  </a:moveTo>
                  <a:lnTo>
                    <a:pt x="81" y="11"/>
                  </a:lnTo>
                  <a:lnTo>
                    <a:pt x="171" y="11"/>
                  </a:lnTo>
                  <a:lnTo>
                    <a:pt x="171" y="44"/>
                  </a:lnTo>
                  <a:lnTo>
                    <a:pt x="81" y="44"/>
                  </a:lnTo>
                  <a:close/>
                  <a:moveTo>
                    <a:pt x="240" y="132"/>
                  </a:moveTo>
                  <a:lnTo>
                    <a:pt x="148" y="132"/>
                  </a:lnTo>
                  <a:lnTo>
                    <a:pt x="148" y="96"/>
                  </a:lnTo>
                  <a:lnTo>
                    <a:pt x="240" y="96"/>
                  </a:lnTo>
                  <a:lnTo>
                    <a:pt x="2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1" name="Freeform 73"/>
            <p:cNvSpPr>
              <a:spLocks noEditPoints="1"/>
            </p:cNvSpPr>
            <p:nvPr/>
          </p:nvSpPr>
          <p:spPr bwMode="auto">
            <a:xfrm>
              <a:off x="85724" y="4395787"/>
              <a:ext cx="177801" cy="88901"/>
            </a:xfrm>
            <a:custGeom>
              <a:avLst/>
              <a:gdLst>
                <a:gd name="T0" fmla="*/ 0 w 112"/>
                <a:gd name="T1" fmla="*/ 56 h 56"/>
                <a:gd name="T2" fmla="*/ 112 w 112"/>
                <a:gd name="T3" fmla="*/ 56 h 56"/>
                <a:gd name="T4" fmla="*/ 112 w 112"/>
                <a:gd name="T5" fmla="*/ 0 h 56"/>
                <a:gd name="T6" fmla="*/ 0 w 112"/>
                <a:gd name="T7" fmla="*/ 0 h 56"/>
                <a:gd name="T8" fmla="*/ 0 w 112"/>
                <a:gd name="T9" fmla="*/ 56 h 56"/>
                <a:gd name="T10" fmla="*/ 10 w 112"/>
                <a:gd name="T11" fmla="*/ 10 h 56"/>
                <a:gd name="T12" fmla="*/ 102 w 112"/>
                <a:gd name="T13" fmla="*/ 10 h 56"/>
                <a:gd name="T14" fmla="*/ 102 w 112"/>
                <a:gd name="T15" fmla="*/ 46 h 56"/>
                <a:gd name="T16" fmla="*/ 10 w 112"/>
                <a:gd name="T17" fmla="*/ 46 h 56"/>
                <a:gd name="T18" fmla="*/ 10 w 11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56">
                  <a:moveTo>
                    <a:pt x="0" y="56"/>
                  </a:moveTo>
                  <a:lnTo>
                    <a:pt x="112" y="56"/>
                  </a:lnTo>
                  <a:lnTo>
                    <a:pt x="112" y="0"/>
                  </a:lnTo>
                  <a:lnTo>
                    <a:pt x="0" y="0"/>
                  </a:lnTo>
                  <a:lnTo>
                    <a:pt x="0" y="56"/>
                  </a:lnTo>
                  <a:close/>
                  <a:moveTo>
                    <a:pt x="10" y="10"/>
                  </a:moveTo>
                  <a:lnTo>
                    <a:pt x="102" y="10"/>
                  </a:lnTo>
                  <a:lnTo>
                    <a:pt x="102" y="46"/>
                  </a:lnTo>
                  <a:lnTo>
                    <a:pt x="10" y="46"/>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2" name="Freeform 74"/>
            <p:cNvSpPr>
              <a:spLocks noEditPoints="1"/>
            </p:cNvSpPr>
            <p:nvPr/>
          </p:nvSpPr>
          <p:spPr bwMode="auto">
            <a:xfrm>
              <a:off x="-20638" y="4059238"/>
              <a:ext cx="174625" cy="96837"/>
            </a:xfrm>
            <a:custGeom>
              <a:avLst/>
              <a:gdLst>
                <a:gd name="T0" fmla="*/ 58 w 110"/>
                <a:gd name="T1" fmla="*/ 61 h 61"/>
                <a:gd name="T2" fmla="*/ 62 w 110"/>
                <a:gd name="T3" fmla="*/ 57 h 61"/>
                <a:gd name="T4" fmla="*/ 110 w 110"/>
                <a:gd name="T5" fmla="*/ 57 h 61"/>
                <a:gd name="T6" fmla="*/ 110 w 110"/>
                <a:gd name="T7" fmla="*/ 0 h 61"/>
                <a:gd name="T8" fmla="*/ 0 w 110"/>
                <a:gd name="T9" fmla="*/ 0 h 61"/>
                <a:gd name="T10" fmla="*/ 0 w 110"/>
                <a:gd name="T11" fmla="*/ 57 h 61"/>
                <a:gd name="T12" fmla="*/ 52 w 110"/>
                <a:gd name="T13" fmla="*/ 57 h 61"/>
                <a:gd name="T14" fmla="*/ 58 w 110"/>
                <a:gd name="T15" fmla="*/ 61 h 61"/>
                <a:gd name="T16" fmla="*/ 10 w 110"/>
                <a:gd name="T17" fmla="*/ 11 h 61"/>
                <a:gd name="T18" fmla="*/ 100 w 110"/>
                <a:gd name="T19" fmla="*/ 11 h 61"/>
                <a:gd name="T20" fmla="*/ 100 w 110"/>
                <a:gd name="T21" fmla="*/ 46 h 61"/>
                <a:gd name="T22" fmla="*/ 10 w 110"/>
                <a:gd name="T23" fmla="*/ 46 h 61"/>
                <a:gd name="T24" fmla="*/ 10 w 110"/>
                <a:gd name="T25"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61">
                  <a:moveTo>
                    <a:pt x="58" y="61"/>
                  </a:moveTo>
                  <a:lnTo>
                    <a:pt x="62" y="57"/>
                  </a:lnTo>
                  <a:lnTo>
                    <a:pt x="110" y="57"/>
                  </a:lnTo>
                  <a:lnTo>
                    <a:pt x="110" y="0"/>
                  </a:lnTo>
                  <a:lnTo>
                    <a:pt x="0" y="0"/>
                  </a:lnTo>
                  <a:lnTo>
                    <a:pt x="0" y="57"/>
                  </a:lnTo>
                  <a:lnTo>
                    <a:pt x="52" y="57"/>
                  </a:lnTo>
                  <a:lnTo>
                    <a:pt x="58" y="61"/>
                  </a:lnTo>
                  <a:close/>
                  <a:moveTo>
                    <a:pt x="10" y="11"/>
                  </a:moveTo>
                  <a:lnTo>
                    <a:pt x="100" y="11"/>
                  </a:lnTo>
                  <a:lnTo>
                    <a:pt x="100" y="46"/>
                  </a:lnTo>
                  <a:lnTo>
                    <a:pt x="10" y="46"/>
                  </a:ln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33" name="Group 232"/>
          <p:cNvGrpSpPr>
            <a:grpSpLocks noChangeAspect="1"/>
          </p:cNvGrpSpPr>
          <p:nvPr/>
        </p:nvGrpSpPr>
        <p:grpSpPr>
          <a:xfrm>
            <a:off x="10940668" y="4551825"/>
            <a:ext cx="219062" cy="216946"/>
            <a:chOff x="-795338" y="8636000"/>
            <a:chExt cx="1309688" cy="1279525"/>
          </a:xfrm>
          <a:solidFill>
            <a:schemeClr val="accent1"/>
          </a:solidFill>
        </p:grpSpPr>
        <p:sp>
          <p:nvSpPr>
            <p:cNvPr id="234" name="Freeform 148"/>
            <p:cNvSpPr>
              <a:spLocks/>
            </p:cNvSpPr>
            <p:nvPr/>
          </p:nvSpPr>
          <p:spPr bwMode="auto">
            <a:xfrm>
              <a:off x="-795338" y="8636000"/>
              <a:ext cx="1309688" cy="1279525"/>
            </a:xfrm>
            <a:custGeom>
              <a:avLst/>
              <a:gdLst>
                <a:gd name="T0" fmla="*/ 141 w 141"/>
                <a:gd name="T1" fmla="*/ 103 h 137"/>
                <a:gd name="T2" fmla="*/ 130 w 141"/>
                <a:gd name="T3" fmla="*/ 62 h 137"/>
                <a:gd name="T4" fmla="*/ 93 w 141"/>
                <a:gd name="T5" fmla="*/ 82 h 137"/>
                <a:gd name="T6" fmla="*/ 106 w 141"/>
                <a:gd name="T7" fmla="*/ 88 h 137"/>
                <a:gd name="T8" fmla="*/ 69 w 141"/>
                <a:gd name="T9" fmla="*/ 111 h 137"/>
                <a:gd name="T10" fmla="*/ 27 w 141"/>
                <a:gd name="T11" fmla="*/ 69 h 137"/>
                <a:gd name="T12" fmla="*/ 69 w 141"/>
                <a:gd name="T13" fmla="*/ 27 h 137"/>
                <a:gd name="T14" fmla="*/ 110 w 141"/>
                <a:gd name="T15" fmla="*/ 61 h 137"/>
                <a:gd name="T16" fmla="*/ 134 w 141"/>
                <a:gd name="T17" fmla="*/ 47 h 137"/>
                <a:gd name="T18" fmla="*/ 69 w 141"/>
                <a:gd name="T19" fmla="*/ 0 h 137"/>
                <a:gd name="T20" fmla="*/ 0 w 141"/>
                <a:gd name="T21" fmla="*/ 69 h 137"/>
                <a:gd name="T22" fmla="*/ 69 w 141"/>
                <a:gd name="T23" fmla="*/ 137 h 137"/>
                <a:gd name="T24" fmla="*/ 131 w 141"/>
                <a:gd name="T25" fmla="*/ 98 h 137"/>
                <a:gd name="T26" fmla="*/ 141 w 141"/>
                <a:gd name="T27"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37">
                  <a:moveTo>
                    <a:pt x="141" y="103"/>
                  </a:moveTo>
                  <a:cubicBezTo>
                    <a:pt x="130" y="62"/>
                    <a:pt x="130" y="62"/>
                    <a:pt x="130" y="62"/>
                  </a:cubicBezTo>
                  <a:cubicBezTo>
                    <a:pt x="93" y="82"/>
                    <a:pt x="93" y="82"/>
                    <a:pt x="93" y="82"/>
                  </a:cubicBezTo>
                  <a:cubicBezTo>
                    <a:pt x="106" y="88"/>
                    <a:pt x="106" y="88"/>
                    <a:pt x="106" y="88"/>
                  </a:cubicBezTo>
                  <a:cubicBezTo>
                    <a:pt x="99" y="101"/>
                    <a:pt x="85" y="111"/>
                    <a:pt x="69" y="111"/>
                  </a:cubicBezTo>
                  <a:cubicBezTo>
                    <a:pt x="46" y="111"/>
                    <a:pt x="27" y="92"/>
                    <a:pt x="27" y="69"/>
                  </a:cubicBezTo>
                  <a:cubicBezTo>
                    <a:pt x="27" y="45"/>
                    <a:pt x="46" y="27"/>
                    <a:pt x="69" y="27"/>
                  </a:cubicBezTo>
                  <a:cubicBezTo>
                    <a:pt x="90" y="27"/>
                    <a:pt x="107" y="42"/>
                    <a:pt x="110" y="61"/>
                  </a:cubicBezTo>
                  <a:cubicBezTo>
                    <a:pt x="134" y="47"/>
                    <a:pt x="134" y="47"/>
                    <a:pt x="134" y="47"/>
                  </a:cubicBezTo>
                  <a:cubicBezTo>
                    <a:pt x="125" y="20"/>
                    <a:pt x="99" y="0"/>
                    <a:pt x="69" y="0"/>
                  </a:cubicBezTo>
                  <a:cubicBezTo>
                    <a:pt x="31" y="0"/>
                    <a:pt x="0" y="31"/>
                    <a:pt x="0" y="69"/>
                  </a:cubicBezTo>
                  <a:cubicBezTo>
                    <a:pt x="0" y="107"/>
                    <a:pt x="31" y="137"/>
                    <a:pt x="69" y="137"/>
                  </a:cubicBezTo>
                  <a:cubicBezTo>
                    <a:pt x="96" y="137"/>
                    <a:pt x="120" y="121"/>
                    <a:pt x="131" y="98"/>
                  </a:cubicBezTo>
                  <a:lnTo>
                    <a:pt x="14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5" name="Freeform 149"/>
            <p:cNvSpPr>
              <a:spLocks/>
            </p:cNvSpPr>
            <p:nvPr/>
          </p:nvSpPr>
          <p:spPr bwMode="auto">
            <a:xfrm>
              <a:off x="-320675" y="9037636"/>
              <a:ext cx="388935" cy="569916"/>
            </a:xfrm>
            <a:custGeom>
              <a:avLst/>
              <a:gdLst>
                <a:gd name="T0" fmla="*/ 81 w 245"/>
                <a:gd name="T1" fmla="*/ 0 h 359"/>
                <a:gd name="T2" fmla="*/ 245 w 245"/>
                <a:gd name="T3" fmla="*/ 0 h 359"/>
                <a:gd name="T4" fmla="*/ 163 w 245"/>
                <a:gd name="T5" fmla="*/ 130 h 359"/>
                <a:gd name="T6" fmla="*/ 228 w 245"/>
                <a:gd name="T7" fmla="*/ 130 h 359"/>
                <a:gd name="T8" fmla="*/ 17 w 245"/>
                <a:gd name="T9" fmla="*/ 359 h 359"/>
                <a:gd name="T10" fmla="*/ 64 w 245"/>
                <a:gd name="T11" fmla="*/ 200 h 359"/>
                <a:gd name="T12" fmla="*/ 0 w 245"/>
                <a:gd name="T13" fmla="*/ 200 h 359"/>
                <a:gd name="T14" fmla="*/ 81 w 245"/>
                <a:gd name="T15" fmla="*/ 0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59">
                  <a:moveTo>
                    <a:pt x="81" y="0"/>
                  </a:moveTo>
                  <a:lnTo>
                    <a:pt x="245" y="0"/>
                  </a:lnTo>
                  <a:lnTo>
                    <a:pt x="163" y="130"/>
                  </a:lnTo>
                  <a:lnTo>
                    <a:pt x="228" y="130"/>
                  </a:lnTo>
                  <a:lnTo>
                    <a:pt x="17" y="359"/>
                  </a:lnTo>
                  <a:lnTo>
                    <a:pt x="64" y="200"/>
                  </a:lnTo>
                  <a:lnTo>
                    <a:pt x="0" y="200"/>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36" name="Group 235"/>
          <p:cNvGrpSpPr>
            <a:grpSpLocks noChangeAspect="1"/>
          </p:cNvGrpSpPr>
          <p:nvPr/>
        </p:nvGrpSpPr>
        <p:grpSpPr>
          <a:xfrm>
            <a:off x="5988161" y="4559836"/>
            <a:ext cx="205183" cy="216946"/>
            <a:chOff x="4400550" y="8085138"/>
            <a:chExt cx="679450" cy="655637"/>
          </a:xfrm>
          <a:solidFill>
            <a:schemeClr val="accent1"/>
          </a:solidFill>
        </p:grpSpPr>
        <p:sp>
          <p:nvSpPr>
            <p:cNvPr id="237" name="Rectangle 45"/>
            <p:cNvSpPr>
              <a:spLocks noChangeArrowheads="1"/>
            </p:cNvSpPr>
            <p:nvPr/>
          </p:nvSpPr>
          <p:spPr bwMode="auto">
            <a:xfrm>
              <a:off x="4462461" y="8085138"/>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8" name="Rectangle 46"/>
            <p:cNvSpPr>
              <a:spLocks noChangeArrowheads="1"/>
            </p:cNvSpPr>
            <p:nvPr/>
          </p:nvSpPr>
          <p:spPr bwMode="auto">
            <a:xfrm>
              <a:off x="4462461" y="8651876"/>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39" name="Rectangle 47"/>
            <p:cNvSpPr>
              <a:spLocks noChangeArrowheads="1"/>
            </p:cNvSpPr>
            <p:nvPr/>
          </p:nvSpPr>
          <p:spPr bwMode="auto">
            <a:xfrm>
              <a:off x="4400550" y="8151813"/>
              <a:ext cx="41275" cy="730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0" name="Rectangle 48"/>
            <p:cNvSpPr>
              <a:spLocks noChangeArrowheads="1"/>
            </p:cNvSpPr>
            <p:nvPr/>
          </p:nvSpPr>
          <p:spPr bwMode="auto">
            <a:xfrm>
              <a:off x="4400550" y="8234363"/>
              <a:ext cx="412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1" name="Rectangle 49"/>
            <p:cNvSpPr>
              <a:spLocks noChangeArrowheads="1"/>
            </p:cNvSpPr>
            <p:nvPr/>
          </p:nvSpPr>
          <p:spPr bwMode="auto">
            <a:xfrm>
              <a:off x="4400550" y="8312152"/>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2" name="Rectangle 50"/>
            <p:cNvSpPr>
              <a:spLocks noChangeArrowheads="1"/>
            </p:cNvSpPr>
            <p:nvPr/>
          </p:nvSpPr>
          <p:spPr bwMode="auto">
            <a:xfrm>
              <a:off x="4400550" y="839470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3" name="Rectangle 51"/>
            <p:cNvSpPr>
              <a:spLocks noChangeArrowheads="1"/>
            </p:cNvSpPr>
            <p:nvPr/>
          </p:nvSpPr>
          <p:spPr bwMode="auto">
            <a:xfrm>
              <a:off x="4400550" y="847725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4" name="Rectangle 52"/>
            <p:cNvSpPr>
              <a:spLocks noChangeArrowheads="1"/>
            </p:cNvSpPr>
            <p:nvPr/>
          </p:nvSpPr>
          <p:spPr bwMode="auto">
            <a:xfrm>
              <a:off x="4400550" y="8559801"/>
              <a:ext cx="41275"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5" name="Freeform 53"/>
            <p:cNvSpPr>
              <a:spLocks/>
            </p:cNvSpPr>
            <p:nvPr/>
          </p:nvSpPr>
          <p:spPr bwMode="auto">
            <a:xfrm>
              <a:off x="5075237" y="86995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6" name="Freeform 54"/>
            <p:cNvSpPr>
              <a:spLocks/>
            </p:cNvSpPr>
            <p:nvPr/>
          </p:nvSpPr>
          <p:spPr bwMode="auto">
            <a:xfrm>
              <a:off x="4838702" y="86995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7" name="Freeform 55"/>
            <p:cNvSpPr>
              <a:spLocks/>
            </p:cNvSpPr>
            <p:nvPr/>
          </p:nvSpPr>
          <p:spPr bwMode="auto">
            <a:xfrm>
              <a:off x="5075237" y="8461376"/>
              <a:ext cx="0" cy="476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8" name="Freeform 56"/>
            <p:cNvSpPr>
              <a:spLocks/>
            </p:cNvSpPr>
            <p:nvPr/>
          </p:nvSpPr>
          <p:spPr bwMode="auto">
            <a:xfrm>
              <a:off x="4838702" y="8461376"/>
              <a:ext cx="0" cy="476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49" name="Freeform 57"/>
            <p:cNvSpPr>
              <a:spLocks/>
            </p:cNvSpPr>
            <p:nvPr/>
          </p:nvSpPr>
          <p:spPr bwMode="auto">
            <a:xfrm>
              <a:off x="4462461" y="8147049"/>
              <a:ext cx="468313" cy="484188"/>
            </a:xfrm>
            <a:custGeom>
              <a:avLst/>
              <a:gdLst>
                <a:gd name="T0" fmla="*/ 70 w 91"/>
                <a:gd name="T1" fmla="*/ 55 h 94"/>
                <a:gd name="T2" fmla="*/ 70 w 91"/>
                <a:gd name="T3" fmla="*/ 56 h 94"/>
                <a:gd name="T4" fmla="*/ 70 w 91"/>
                <a:gd name="T5" fmla="*/ 54 h 94"/>
                <a:gd name="T6" fmla="*/ 78 w 91"/>
                <a:gd name="T7" fmla="*/ 44 h 94"/>
                <a:gd name="T8" fmla="*/ 91 w 91"/>
                <a:gd name="T9" fmla="*/ 40 h 94"/>
                <a:gd name="T10" fmla="*/ 91 w 91"/>
                <a:gd name="T11" fmla="*/ 0 h 94"/>
                <a:gd name="T12" fmla="*/ 0 w 91"/>
                <a:gd name="T13" fmla="*/ 0 h 94"/>
                <a:gd name="T14" fmla="*/ 0 w 91"/>
                <a:gd name="T15" fmla="*/ 94 h 94"/>
                <a:gd name="T16" fmla="*/ 70 w 91"/>
                <a:gd name="T17" fmla="*/ 94 h 94"/>
                <a:gd name="T18" fmla="*/ 70 w 91"/>
                <a:gd name="T19" fmla="*/ 92 h 94"/>
                <a:gd name="T20" fmla="*/ 70 w 91"/>
                <a:gd name="T21" fmla="*/ 78 h 94"/>
                <a:gd name="T22" fmla="*/ 70 w 91"/>
                <a:gd name="T23" fmla="*/ 78 h 94"/>
                <a:gd name="T24" fmla="*/ 70 w 91"/>
                <a:gd name="T25" fmla="*/ 77 h 94"/>
                <a:gd name="T26" fmla="*/ 71 w 91"/>
                <a:gd name="T27" fmla="*/ 74 h 94"/>
                <a:gd name="T28" fmla="*/ 70 w 91"/>
                <a:gd name="T29" fmla="*/ 70 h 94"/>
                <a:gd name="T30" fmla="*/ 70 w 91"/>
                <a:gd name="T31" fmla="*/ 5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4">
                  <a:moveTo>
                    <a:pt x="70" y="55"/>
                  </a:moveTo>
                  <a:cubicBezTo>
                    <a:pt x="70" y="56"/>
                    <a:pt x="70" y="56"/>
                    <a:pt x="70" y="56"/>
                  </a:cubicBezTo>
                  <a:cubicBezTo>
                    <a:pt x="70" y="55"/>
                    <a:pt x="70" y="55"/>
                    <a:pt x="70" y="54"/>
                  </a:cubicBezTo>
                  <a:cubicBezTo>
                    <a:pt x="70" y="50"/>
                    <a:pt x="73" y="47"/>
                    <a:pt x="78" y="44"/>
                  </a:cubicBezTo>
                  <a:cubicBezTo>
                    <a:pt x="81" y="42"/>
                    <a:pt x="86" y="40"/>
                    <a:pt x="91" y="40"/>
                  </a:cubicBezTo>
                  <a:cubicBezTo>
                    <a:pt x="91" y="0"/>
                    <a:pt x="91" y="0"/>
                    <a:pt x="91" y="0"/>
                  </a:cubicBezTo>
                  <a:cubicBezTo>
                    <a:pt x="0" y="0"/>
                    <a:pt x="0" y="0"/>
                    <a:pt x="0" y="0"/>
                  </a:cubicBezTo>
                  <a:cubicBezTo>
                    <a:pt x="0" y="94"/>
                    <a:pt x="0" y="94"/>
                    <a:pt x="0" y="94"/>
                  </a:cubicBezTo>
                  <a:cubicBezTo>
                    <a:pt x="70" y="94"/>
                    <a:pt x="70" y="94"/>
                    <a:pt x="70" y="94"/>
                  </a:cubicBezTo>
                  <a:cubicBezTo>
                    <a:pt x="70" y="93"/>
                    <a:pt x="70" y="93"/>
                    <a:pt x="70" y="92"/>
                  </a:cubicBezTo>
                  <a:cubicBezTo>
                    <a:pt x="70" y="78"/>
                    <a:pt x="70" y="78"/>
                    <a:pt x="70" y="78"/>
                  </a:cubicBezTo>
                  <a:cubicBezTo>
                    <a:pt x="70" y="78"/>
                    <a:pt x="70" y="78"/>
                    <a:pt x="70" y="78"/>
                  </a:cubicBezTo>
                  <a:cubicBezTo>
                    <a:pt x="70" y="78"/>
                    <a:pt x="70" y="77"/>
                    <a:pt x="70" y="77"/>
                  </a:cubicBezTo>
                  <a:cubicBezTo>
                    <a:pt x="70" y="76"/>
                    <a:pt x="70" y="75"/>
                    <a:pt x="71" y="74"/>
                  </a:cubicBezTo>
                  <a:cubicBezTo>
                    <a:pt x="70" y="72"/>
                    <a:pt x="70" y="71"/>
                    <a:pt x="70" y="70"/>
                  </a:cubicBezTo>
                  <a:lnTo>
                    <a:pt x="7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0" name="Rectangle 58"/>
            <p:cNvSpPr>
              <a:spLocks noChangeArrowheads="1"/>
            </p:cNvSpPr>
            <p:nvPr/>
          </p:nvSpPr>
          <p:spPr bwMode="auto">
            <a:xfrm>
              <a:off x="4545010" y="8085138"/>
              <a:ext cx="66673"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1" name="Rectangle 59"/>
            <p:cNvSpPr>
              <a:spLocks noChangeArrowheads="1"/>
            </p:cNvSpPr>
            <p:nvPr/>
          </p:nvSpPr>
          <p:spPr bwMode="auto">
            <a:xfrm>
              <a:off x="462121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2" name="Rectangle 60"/>
            <p:cNvSpPr>
              <a:spLocks noChangeArrowheads="1"/>
            </p:cNvSpPr>
            <p:nvPr/>
          </p:nvSpPr>
          <p:spPr bwMode="auto">
            <a:xfrm>
              <a:off x="470376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3" name="Rectangle 61"/>
            <p:cNvSpPr>
              <a:spLocks noChangeArrowheads="1"/>
            </p:cNvSpPr>
            <p:nvPr/>
          </p:nvSpPr>
          <p:spPr bwMode="auto">
            <a:xfrm>
              <a:off x="4786313" y="8085138"/>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4" name="Rectangle 62"/>
            <p:cNvSpPr>
              <a:spLocks noChangeArrowheads="1"/>
            </p:cNvSpPr>
            <p:nvPr/>
          </p:nvSpPr>
          <p:spPr bwMode="auto">
            <a:xfrm>
              <a:off x="4868863" y="8085138"/>
              <a:ext cx="7144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5" name="Rectangle 63"/>
            <p:cNvSpPr>
              <a:spLocks noChangeArrowheads="1"/>
            </p:cNvSpPr>
            <p:nvPr/>
          </p:nvSpPr>
          <p:spPr bwMode="auto">
            <a:xfrm>
              <a:off x="4545010" y="8651876"/>
              <a:ext cx="66673"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6" name="Rectangle 64"/>
            <p:cNvSpPr>
              <a:spLocks noChangeArrowheads="1"/>
            </p:cNvSpPr>
            <p:nvPr/>
          </p:nvSpPr>
          <p:spPr bwMode="auto">
            <a:xfrm>
              <a:off x="4621213" y="8651876"/>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7" name="Rectangle 65"/>
            <p:cNvSpPr>
              <a:spLocks noChangeArrowheads="1"/>
            </p:cNvSpPr>
            <p:nvPr/>
          </p:nvSpPr>
          <p:spPr bwMode="auto">
            <a:xfrm>
              <a:off x="4703763" y="8651876"/>
              <a:ext cx="730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8" name="Freeform 66"/>
            <p:cNvSpPr>
              <a:spLocks/>
            </p:cNvSpPr>
            <p:nvPr/>
          </p:nvSpPr>
          <p:spPr bwMode="auto">
            <a:xfrm>
              <a:off x="4786313" y="8651876"/>
              <a:ext cx="36512" cy="41275"/>
            </a:xfrm>
            <a:custGeom>
              <a:avLst/>
              <a:gdLst>
                <a:gd name="T0" fmla="*/ 0 w 7"/>
                <a:gd name="T1" fmla="*/ 0 h 8"/>
                <a:gd name="T2" fmla="*/ 0 w 7"/>
                <a:gd name="T3" fmla="*/ 8 h 8"/>
                <a:gd name="T4" fmla="*/ 7 w 7"/>
                <a:gd name="T5" fmla="*/ 8 h 8"/>
                <a:gd name="T6" fmla="*/ 7 w 7"/>
                <a:gd name="T7" fmla="*/ 2 h 8"/>
                <a:gd name="T8" fmla="*/ 7 w 7"/>
                <a:gd name="T9" fmla="*/ 3 h 8"/>
                <a:gd name="T10" fmla="*/ 7 w 7"/>
                <a:gd name="T11" fmla="*/ 2 h 8"/>
                <a:gd name="T12" fmla="*/ 7 w 7"/>
                <a:gd name="T13" fmla="*/ 0 h 8"/>
                <a:gd name="T14" fmla="*/ 0 w 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0" y="0"/>
                  </a:moveTo>
                  <a:cubicBezTo>
                    <a:pt x="0" y="8"/>
                    <a:pt x="0" y="8"/>
                    <a:pt x="0" y="8"/>
                  </a:cubicBezTo>
                  <a:cubicBezTo>
                    <a:pt x="7" y="8"/>
                    <a:pt x="7" y="8"/>
                    <a:pt x="7" y="8"/>
                  </a:cubicBezTo>
                  <a:cubicBezTo>
                    <a:pt x="7" y="2"/>
                    <a:pt x="7" y="2"/>
                    <a:pt x="7" y="2"/>
                  </a:cubicBezTo>
                  <a:cubicBezTo>
                    <a:pt x="7" y="3"/>
                    <a:pt x="7" y="3"/>
                    <a:pt x="7" y="3"/>
                  </a:cubicBezTo>
                  <a:cubicBezTo>
                    <a:pt x="7" y="2"/>
                    <a:pt x="7" y="2"/>
                    <a:pt x="7" y="2"/>
                  </a:cubicBezTo>
                  <a:cubicBezTo>
                    <a:pt x="7" y="1"/>
                    <a:pt x="7" y="0"/>
                    <a:pt x="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59" name="Rectangle 67"/>
            <p:cNvSpPr>
              <a:spLocks noChangeArrowheads="1"/>
            </p:cNvSpPr>
            <p:nvPr/>
          </p:nvSpPr>
          <p:spPr bwMode="auto">
            <a:xfrm>
              <a:off x="4956175" y="8151813"/>
              <a:ext cx="41275" cy="730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0" name="Rectangle 68"/>
            <p:cNvSpPr>
              <a:spLocks noChangeArrowheads="1"/>
            </p:cNvSpPr>
            <p:nvPr/>
          </p:nvSpPr>
          <p:spPr bwMode="auto">
            <a:xfrm>
              <a:off x="4956175" y="8234363"/>
              <a:ext cx="412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1" name="Freeform 69"/>
            <p:cNvSpPr>
              <a:spLocks/>
            </p:cNvSpPr>
            <p:nvPr/>
          </p:nvSpPr>
          <p:spPr bwMode="auto">
            <a:xfrm>
              <a:off x="4956175" y="8312152"/>
              <a:ext cx="41275" cy="41275"/>
            </a:xfrm>
            <a:custGeom>
              <a:avLst/>
              <a:gdLst>
                <a:gd name="T0" fmla="*/ 8 w 8"/>
                <a:gd name="T1" fmla="*/ 8 h 8"/>
                <a:gd name="T2" fmla="*/ 8 w 8"/>
                <a:gd name="T3" fmla="*/ 0 h 8"/>
                <a:gd name="T4" fmla="*/ 0 w 8"/>
                <a:gd name="T5" fmla="*/ 0 h 8"/>
                <a:gd name="T6" fmla="*/ 0 w 8"/>
                <a:gd name="T7" fmla="*/ 7 h 8"/>
                <a:gd name="T8" fmla="*/ 0 w 8"/>
                <a:gd name="T9" fmla="*/ 7 h 8"/>
                <a:gd name="T10" fmla="*/ 8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8" y="8"/>
                  </a:moveTo>
                  <a:cubicBezTo>
                    <a:pt x="8" y="0"/>
                    <a:pt x="8" y="0"/>
                    <a:pt x="8" y="0"/>
                  </a:cubicBezTo>
                  <a:cubicBezTo>
                    <a:pt x="0" y="0"/>
                    <a:pt x="0" y="0"/>
                    <a:pt x="0" y="0"/>
                  </a:cubicBezTo>
                  <a:cubicBezTo>
                    <a:pt x="0" y="7"/>
                    <a:pt x="0" y="7"/>
                    <a:pt x="0" y="7"/>
                  </a:cubicBezTo>
                  <a:cubicBezTo>
                    <a:pt x="0" y="7"/>
                    <a:pt x="0" y="7"/>
                    <a:pt x="0" y="7"/>
                  </a:cubicBezTo>
                  <a:cubicBezTo>
                    <a:pt x="3" y="7"/>
                    <a:pt x="5"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2" name="Freeform 70"/>
            <p:cNvSpPr>
              <a:spLocks/>
            </p:cNvSpPr>
            <p:nvPr/>
          </p:nvSpPr>
          <p:spPr bwMode="auto">
            <a:xfrm>
              <a:off x="4832350" y="8631237"/>
              <a:ext cx="247650" cy="109538"/>
            </a:xfrm>
            <a:custGeom>
              <a:avLst/>
              <a:gdLst>
                <a:gd name="T0" fmla="*/ 48 w 48"/>
                <a:gd name="T1" fmla="*/ 0 h 21"/>
                <a:gd name="T2" fmla="*/ 47 w 48"/>
                <a:gd name="T3" fmla="*/ 1 h 21"/>
                <a:gd name="T4" fmla="*/ 46 w 48"/>
                <a:gd name="T5" fmla="*/ 2 h 21"/>
                <a:gd name="T6" fmla="*/ 46 w 48"/>
                <a:gd name="T7" fmla="*/ 2 h 21"/>
                <a:gd name="T8" fmla="*/ 45 w 48"/>
                <a:gd name="T9" fmla="*/ 2 h 21"/>
                <a:gd name="T10" fmla="*/ 45 w 48"/>
                <a:gd name="T11" fmla="*/ 3 h 21"/>
                <a:gd name="T12" fmla="*/ 44 w 48"/>
                <a:gd name="T13" fmla="*/ 3 h 21"/>
                <a:gd name="T14" fmla="*/ 44 w 48"/>
                <a:gd name="T15" fmla="*/ 3 h 21"/>
                <a:gd name="T16" fmla="*/ 43 w 48"/>
                <a:gd name="T17" fmla="*/ 4 h 21"/>
                <a:gd name="T18" fmla="*/ 41 w 48"/>
                <a:gd name="T19" fmla="*/ 5 h 21"/>
                <a:gd name="T20" fmla="*/ 24 w 48"/>
                <a:gd name="T21" fmla="*/ 8 h 21"/>
                <a:gd name="T22" fmla="*/ 7 w 48"/>
                <a:gd name="T23" fmla="*/ 5 h 21"/>
                <a:gd name="T24" fmla="*/ 5 w 48"/>
                <a:gd name="T25" fmla="*/ 4 h 21"/>
                <a:gd name="T26" fmla="*/ 4 w 48"/>
                <a:gd name="T27" fmla="*/ 3 h 21"/>
                <a:gd name="T28" fmla="*/ 4 w 48"/>
                <a:gd name="T29" fmla="*/ 3 h 21"/>
                <a:gd name="T30" fmla="*/ 3 w 48"/>
                <a:gd name="T31" fmla="*/ 3 h 21"/>
                <a:gd name="T32" fmla="*/ 3 w 48"/>
                <a:gd name="T33" fmla="*/ 2 h 21"/>
                <a:gd name="T34" fmla="*/ 2 w 48"/>
                <a:gd name="T35" fmla="*/ 2 h 21"/>
                <a:gd name="T36" fmla="*/ 2 w 48"/>
                <a:gd name="T37" fmla="*/ 2 h 21"/>
                <a:gd name="T38" fmla="*/ 1 w 48"/>
                <a:gd name="T39" fmla="*/ 1 h 21"/>
                <a:gd name="T40" fmla="*/ 0 w 48"/>
                <a:gd name="T41" fmla="*/ 0 h 21"/>
                <a:gd name="T42" fmla="*/ 0 w 48"/>
                <a:gd name="T43" fmla="*/ 0 h 21"/>
                <a:gd name="T44" fmla="*/ 0 w 48"/>
                <a:gd name="T45" fmla="*/ 0 h 21"/>
                <a:gd name="T46" fmla="*/ 0 w 48"/>
                <a:gd name="T47" fmla="*/ 7 h 21"/>
                <a:gd name="T48" fmla="*/ 7 w 48"/>
                <a:gd name="T49" fmla="*/ 17 h 21"/>
                <a:gd name="T50" fmla="*/ 24 w 48"/>
                <a:gd name="T51" fmla="*/ 21 h 21"/>
                <a:gd name="T52" fmla="*/ 41 w 48"/>
                <a:gd name="T53" fmla="*/ 17 h 21"/>
                <a:gd name="T54" fmla="*/ 48 w 48"/>
                <a:gd name="T55" fmla="*/ 8 h 21"/>
                <a:gd name="T56" fmla="*/ 48 w 48"/>
                <a:gd name="T57" fmla="*/ 0 h 21"/>
                <a:gd name="T58" fmla="*/ 48 w 48"/>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1">
                  <a:moveTo>
                    <a:pt x="48" y="0"/>
                  </a:moveTo>
                  <a:cubicBezTo>
                    <a:pt x="48" y="0"/>
                    <a:pt x="47" y="1"/>
                    <a:pt x="47" y="1"/>
                  </a:cubicBezTo>
                  <a:cubicBezTo>
                    <a:pt x="47" y="1"/>
                    <a:pt x="46" y="1"/>
                    <a:pt x="46" y="2"/>
                  </a:cubicBezTo>
                  <a:cubicBezTo>
                    <a:pt x="46" y="2"/>
                    <a:pt x="46" y="2"/>
                    <a:pt x="46" y="2"/>
                  </a:cubicBezTo>
                  <a:cubicBezTo>
                    <a:pt x="46" y="2"/>
                    <a:pt x="46" y="2"/>
                    <a:pt x="45" y="2"/>
                  </a:cubicBezTo>
                  <a:cubicBezTo>
                    <a:pt x="45" y="3"/>
                    <a:pt x="45" y="3"/>
                    <a:pt x="45" y="3"/>
                  </a:cubicBezTo>
                  <a:cubicBezTo>
                    <a:pt x="45" y="3"/>
                    <a:pt x="45" y="3"/>
                    <a:pt x="44" y="3"/>
                  </a:cubicBezTo>
                  <a:cubicBezTo>
                    <a:pt x="44" y="3"/>
                    <a:pt x="44" y="3"/>
                    <a:pt x="44" y="3"/>
                  </a:cubicBezTo>
                  <a:cubicBezTo>
                    <a:pt x="44" y="4"/>
                    <a:pt x="43" y="4"/>
                    <a:pt x="43" y="4"/>
                  </a:cubicBezTo>
                  <a:cubicBezTo>
                    <a:pt x="42" y="4"/>
                    <a:pt x="42" y="5"/>
                    <a:pt x="41" y="5"/>
                  </a:cubicBezTo>
                  <a:cubicBezTo>
                    <a:pt x="36" y="7"/>
                    <a:pt x="30" y="8"/>
                    <a:pt x="24" y="8"/>
                  </a:cubicBezTo>
                  <a:cubicBezTo>
                    <a:pt x="18" y="8"/>
                    <a:pt x="12" y="7"/>
                    <a:pt x="7" y="5"/>
                  </a:cubicBezTo>
                  <a:cubicBezTo>
                    <a:pt x="6" y="4"/>
                    <a:pt x="6" y="4"/>
                    <a:pt x="5" y="4"/>
                  </a:cubicBezTo>
                  <a:cubicBezTo>
                    <a:pt x="5" y="4"/>
                    <a:pt x="4" y="3"/>
                    <a:pt x="4" y="3"/>
                  </a:cubicBezTo>
                  <a:cubicBezTo>
                    <a:pt x="4" y="3"/>
                    <a:pt x="4" y="3"/>
                    <a:pt x="4" y="3"/>
                  </a:cubicBezTo>
                  <a:cubicBezTo>
                    <a:pt x="4" y="3"/>
                    <a:pt x="3" y="3"/>
                    <a:pt x="3" y="3"/>
                  </a:cubicBezTo>
                  <a:cubicBezTo>
                    <a:pt x="3" y="2"/>
                    <a:pt x="3" y="2"/>
                    <a:pt x="3" y="2"/>
                  </a:cubicBezTo>
                  <a:cubicBezTo>
                    <a:pt x="3" y="2"/>
                    <a:pt x="2" y="2"/>
                    <a:pt x="2" y="2"/>
                  </a:cubicBezTo>
                  <a:cubicBezTo>
                    <a:pt x="2" y="2"/>
                    <a:pt x="2" y="2"/>
                    <a:pt x="2" y="2"/>
                  </a:cubicBezTo>
                  <a:cubicBezTo>
                    <a:pt x="2" y="1"/>
                    <a:pt x="1" y="1"/>
                    <a:pt x="1" y="1"/>
                  </a:cubicBezTo>
                  <a:cubicBezTo>
                    <a:pt x="1" y="1"/>
                    <a:pt x="0" y="0"/>
                    <a:pt x="0" y="0"/>
                  </a:cubicBezTo>
                  <a:cubicBezTo>
                    <a:pt x="0" y="0"/>
                    <a:pt x="0" y="0"/>
                    <a:pt x="0" y="0"/>
                  </a:cubicBezTo>
                  <a:cubicBezTo>
                    <a:pt x="0" y="0"/>
                    <a:pt x="0" y="0"/>
                    <a:pt x="0" y="0"/>
                  </a:cubicBezTo>
                  <a:cubicBezTo>
                    <a:pt x="0" y="7"/>
                    <a:pt x="0" y="7"/>
                    <a:pt x="0" y="7"/>
                  </a:cubicBezTo>
                  <a:cubicBezTo>
                    <a:pt x="0" y="11"/>
                    <a:pt x="2" y="14"/>
                    <a:pt x="7" y="17"/>
                  </a:cubicBezTo>
                  <a:cubicBezTo>
                    <a:pt x="11" y="19"/>
                    <a:pt x="17" y="21"/>
                    <a:pt x="24" y="21"/>
                  </a:cubicBezTo>
                  <a:cubicBezTo>
                    <a:pt x="31" y="21"/>
                    <a:pt x="37" y="19"/>
                    <a:pt x="41" y="17"/>
                  </a:cubicBezTo>
                  <a:cubicBezTo>
                    <a:pt x="46" y="14"/>
                    <a:pt x="48" y="11"/>
                    <a:pt x="48" y="8"/>
                  </a:cubicBezTo>
                  <a:cubicBezTo>
                    <a:pt x="48" y="0"/>
                    <a:pt x="48" y="0"/>
                    <a:pt x="48" y="0"/>
                  </a:cubicBezTo>
                  <a:cubicBezTo>
                    <a:pt x="48" y="0"/>
                    <a:pt x="4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3" name="Freeform 71"/>
            <p:cNvSpPr>
              <a:spLocks/>
            </p:cNvSpPr>
            <p:nvPr/>
          </p:nvSpPr>
          <p:spPr bwMode="auto">
            <a:xfrm>
              <a:off x="4832350" y="8543926"/>
              <a:ext cx="247650" cy="114299"/>
            </a:xfrm>
            <a:custGeom>
              <a:avLst/>
              <a:gdLst>
                <a:gd name="T0" fmla="*/ 48 w 48"/>
                <a:gd name="T1" fmla="*/ 1 h 22"/>
                <a:gd name="T2" fmla="*/ 47 w 48"/>
                <a:gd name="T3" fmla="*/ 2 h 22"/>
                <a:gd name="T4" fmla="*/ 46 w 48"/>
                <a:gd name="T5" fmla="*/ 2 h 22"/>
                <a:gd name="T6" fmla="*/ 46 w 48"/>
                <a:gd name="T7" fmla="*/ 3 h 22"/>
                <a:gd name="T8" fmla="*/ 45 w 48"/>
                <a:gd name="T9" fmla="*/ 3 h 22"/>
                <a:gd name="T10" fmla="*/ 45 w 48"/>
                <a:gd name="T11" fmla="*/ 3 h 22"/>
                <a:gd name="T12" fmla="*/ 44 w 48"/>
                <a:gd name="T13" fmla="*/ 4 h 22"/>
                <a:gd name="T14" fmla="*/ 44 w 48"/>
                <a:gd name="T15" fmla="*/ 4 h 22"/>
                <a:gd name="T16" fmla="*/ 43 w 48"/>
                <a:gd name="T17" fmla="*/ 5 h 22"/>
                <a:gd name="T18" fmla="*/ 41 w 48"/>
                <a:gd name="T19" fmla="*/ 6 h 22"/>
                <a:gd name="T20" fmla="*/ 24 w 48"/>
                <a:gd name="T21" fmla="*/ 9 h 22"/>
                <a:gd name="T22" fmla="*/ 7 w 48"/>
                <a:gd name="T23" fmla="*/ 6 h 22"/>
                <a:gd name="T24" fmla="*/ 5 w 48"/>
                <a:gd name="T25" fmla="*/ 5 h 22"/>
                <a:gd name="T26" fmla="*/ 4 w 48"/>
                <a:gd name="T27" fmla="*/ 4 h 22"/>
                <a:gd name="T28" fmla="*/ 4 w 48"/>
                <a:gd name="T29" fmla="*/ 4 h 22"/>
                <a:gd name="T30" fmla="*/ 3 w 48"/>
                <a:gd name="T31" fmla="*/ 3 h 22"/>
                <a:gd name="T32" fmla="*/ 3 w 48"/>
                <a:gd name="T33" fmla="*/ 3 h 22"/>
                <a:gd name="T34" fmla="*/ 2 w 48"/>
                <a:gd name="T35" fmla="*/ 3 h 22"/>
                <a:gd name="T36" fmla="*/ 2 w 48"/>
                <a:gd name="T37" fmla="*/ 2 h 22"/>
                <a:gd name="T38" fmla="*/ 1 w 48"/>
                <a:gd name="T39" fmla="*/ 2 h 22"/>
                <a:gd name="T40" fmla="*/ 0 w 48"/>
                <a:gd name="T41" fmla="*/ 1 h 22"/>
                <a:gd name="T42" fmla="*/ 0 w 48"/>
                <a:gd name="T43" fmla="*/ 1 h 22"/>
                <a:gd name="T44" fmla="*/ 0 w 48"/>
                <a:gd name="T45" fmla="*/ 0 h 22"/>
                <a:gd name="T46" fmla="*/ 0 w 48"/>
                <a:gd name="T47" fmla="*/ 8 h 22"/>
                <a:gd name="T48" fmla="*/ 7 w 48"/>
                <a:gd name="T49" fmla="*/ 18 h 22"/>
                <a:gd name="T50" fmla="*/ 24 w 48"/>
                <a:gd name="T51" fmla="*/ 22 h 22"/>
                <a:gd name="T52" fmla="*/ 41 w 48"/>
                <a:gd name="T53" fmla="*/ 18 h 22"/>
                <a:gd name="T54" fmla="*/ 48 w 48"/>
                <a:gd name="T55" fmla="*/ 9 h 22"/>
                <a:gd name="T56" fmla="*/ 48 w 48"/>
                <a:gd name="T57" fmla="*/ 1 h 22"/>
                <a:gd name="T58" fmla="*/ 48 w 48"/>
                <a:gd name="T59"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2">
                  <a:moveTo>
                    <a:pt x="48" y="1"/>
                  </a:moveTo>
                  <a:cubicBezTo>
                    <a:pt x="48" y="1"/>
                    <a:pt x="47" y="1"/>
                    <a:pt x="47" y="2"/>
                  </a:cubicBezTo>
                  <a:cubicBezTo>
                    <a:pt x="47" y="2"/>
                    <a:pt x="46" y="2"/>
                    <a:pt x="46" y="2"/>
                  </a:cubicBezTo>
                  <a:cubicBezTo>
                    <a:pt x="46" y="3"/>
                    <a:pt x="46" y="3"/>
                    <a:pt x="46" y="3"/>
                  </a:cubicBezTo>
                  <a:cubicBezTo>
                    <a:pt x="46" y="3"/>
                    <a:pt x="46" y="3"/>
                    <a:pt x="45" y="3"/>
                  </a:cubicBezTo>
                  <a:cubicBezTo>
                    <a:pt x="45" y="3"/>
                    <a:pt x="45" y="3"/>
                    <a:pt x="45" y="3"/>
                  </a:cubicBezTo>
                  <a:cubicBezTo>
                    <a:pt x="45" y="4"/>
                    <a:pt x="45" y="4"/>
                    <a:pt x="44" y="4"/>
                  </a:cubicBezTo>
                  <a:cubicBezTo>
                    <a:pt x="44" y="4"/>
                    <a:pt x="44" y="4"/>
                    <a:pt x="44" y="4"/>
                  </a:cubicBezTo>
                  <a:cubicBezTo>
                    <a:pt x="44" y="4"/>
                    <a:pt x="43" y="5"/>
                    <a:pt x="43" y="5"/>
                  </a:cubicBezTo>
                  <a:cubicBezTo>
                    <a:pt x="42" y="5"/>
                    <a:pt x="42" y="6"/>
                    <a:pt x="41" y="6"/>
                  </a:cubicBezTo>
                  <a:cubicBezTo>
                    <a:pt x="36" y="8"/>
                    <a:pt x="30" y="9"/>
                    <a:pt x="24" y="9"/>
                  </a:cubicBezTo>
                  <a:cubicBezTo>
                    <a:pt x="18" y="9"/>
                    <a:pt x="12" y="8"/>
                    <a:pt x="7" y="6"/>
                  </a:cubicBezTo>
                  <a:cubicBezTo>
                    <a:pt x="6" y="5"/>
                    <a:pt x="6" y="5"/>
                    <a:pt x="5" y="5"/>
                  </a:cubicBezTo>
                  <a:cubicBezTo>
                    <a:pt x="5" y="5"/>
                    <a:pt x="4" y="4"/>
                    <a:pt x="4" y="4"/>
                  </a:cubicBezTo>
                  <a:cubicBezTo>
                    <a:pt x="4" y="4"/>
                    <a:pt x="4" y="4"/>
                    <a:pt x="4" y="4"/>
                  </a:cubicBezTo>
                  <a:cubicBezTo>
                    <a:pt x="4" y="4"/>
                    <a:pt x="3" y="4"/>
                    <a:pt x="3" y="3"/>
                  </a:cubicBezTo>
                  <a:cubicBezTo>
                    <a:pt x="3" y="3"/>
                    <a:pt x="3" y="3"/>
                    <a:pt x="3" y="3"/>
                  </a:cubicBezTo>
                  <a:cubicBezTo>
                    <a:pt x="3" y="3"/>
                    <a:pt x="2" y="3"/>
                    <a:pt x="2" y="3"/>
                  </a:cubicBezTo>
                  <a:cubicBezTo>
                    <a:pt x="2" y="2"/>
                    <a:pt x="2" y="2"/>
                    <a:pt x="2" y="2"/>
                  </a:cubicBezTo>
                  <a:cubicBezTo>
                    <a:pt x="2" y="2"/>
                    <a:pt x="1" y="2"/>
                    <a:pt x="1" y="2"/>
                  </a:cubicBezTo>
                  <a:cubicBezTo>
                    <a:pt x="1" y="1"/>
                    <a:pt x="0" y="1"/>
                    <a:pt x="0" y="1"/>
                  </a:cubicBezTo>
                  <a:cubicBezTo>
                    <a:pt x="0" y="1"/>
                    <a:pt x="0" y="1"/>
                    <a:pt x="0" y="1"/>
                  </a:cubicBezTo>
                  <a:cubicBezTo>
                    <a:pt x="0" y="1"/>
                    <a:pt x="0" y="1"/>
                    <a:pt x="0" y="0"/>
                  </a:cubicBezTo>
                  <a:cubicBezTo>
                    <a:pt x="0" y="8"/>
                    <a:pt x="0" y="8"/>
                    <a:pt x="0" y="8"/>
                  </a:cubicBezTo>
                  <a:cubicBezTo>
                    <a:pt x="0" y="12"/>
                    <a:pt x="2" y="15"/>
                    <a:pt x="7" y="18"/>
                  </a:cubicBezTo>
                  <a:cubicBezTo>
                    <a:pt x="11" y="20"/>
                    <a:pt x="17" y="22"/>
                    <a:pt x="24" y="22"/>
                  </a:cubicBezTo>
                  <a:cubicBezTo>
                    <a:pt x="31" y="22"/>
                    <a:pt x="37" y="20"/>
                    <a:pt x="41" y="18"/>
                  </a:cubicBezTo>
                  <a:cubicBezTo>
                    <a:pt x="46" y="15"/>
                    <a:pt x="48" y="12"/>
                    <a:pt x="48" y="9"/>
                  </a:cubicBezTo>
                  <a:cubicBezTo>
                    <a:pt x="48" y="1"/>
                    <a:pt x="48" y="1"/>
                    <a:pt x="48" y="1"/>
                  </a:cubicBezTo>
                  <a:cubicBezTo>
                    <a:pt x="48" y="1"/>
                    <a:pt x="48" y="1"/>
                    <a:pt x="4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4" name="Freeform 72"/>
            <p:cNvSpPr>
              <a:spLocks/>
            </p:cNvSpPr>
            <p:nvPr/>
          </p:nvSpPr>
          <p:spPr bwMode="auto">
            <a:xfrm>
              <a:off x="4832350" y="8466137"/>
              <a:ext cx="247650" cy="109538"/>
            </a:xfrm>
            <a:custGeom>
              <a:avLst/>
              <a:gdLst>
                <a:gd name="T0" fmla="*/ 48 w 48"/>
                <a:gd name="T1" fmla="*/ 0 h 21"/>
                <a:gd name="T2" fmla="*/ 47 w 48"/>
                <a:gd name="T3" fmla="*/ 1 h 21"/>
                <a:gd name="T4" fmla="*/ 46 w 48"/>
                <a:gd name="T5" fmla="*/ 2 h 21"/>
                <a:gd name="T6" fmla="*/ 46 w 48"/>
                <a:gd name="T7" fmla="*/ 2 h 21"/>
                <a:gd name="T8" fmla="*/ 45 w 48"/>
                <a:gd name="T9" fmla="*/ 3 h 21"/>
                <a:gd name="T10" fmla="*/ 45 w 48"/>
                <a:gd name="T11" fmla="*/ 3 h 21"/>
                <a:gd name="T12" fmla="*/ 44 w 48"/>
                <a:gd name="T13" fmla="*/ 3 h 21"/>
                <a:gd name="T14" fmla="*/ 44 w 48"/>
                <a:gd name="T15" fmla="*/ 4 h 21"/>
                <a:gd name="T16" fmla="*/ 43 w 48"/>
                <a:gd name="T17" fmla="*/ 4 h 21"/>
                <a:gd name="T18" fmla="*/ 41 w 48"/>
                <a:gd name="T19" fmla="*/ 5 h 21"/>
                <a:gd name="T20" fmla="*/ 24 w 48"/>
                <a:gd name="T21" fmla="*/ 9 h 21"/>
                <a:gd name="T22" fmla="*/ 7 w 48"/>
                <a:gd name="T23" fmla="*/ 5 h 21"/>
                <a:gd name="T24" fmla="*/ 5 w 48"/>
                <a:gd name="T25" fmla="*/ 4 h 21"/>
                <a:gd name="T26" fmla="*/ 4 w 48"/>
                <a:gd name="T27" fmla="*/ 4 h 21"/>
                <a:gd name="T28" fmla="*/ 4 w 48"/>
                <a:gd name="T29" fmla="*/ 3 h 21"/>
                <a:gd name="T30" fmla="*/ 3 w 48"/>
                <a:gd name="T31" fmla="*/ 3 h 21"/>
                <a:gd name="T32" fmla="*/ 3 w 48"/>
                <a:gd name="T33" fmla="*/ 3 h 21"/>
                <a:gd name="T34" fmla="*/ 2 w 48"/>
                <a:gd name="T35" fmla="*/ 2 h 21"/>
                <a:gd name="T36" fmla="*/ 2 w 48"/>
                <a:gd name="T37" fmla="*/ 2 h 21"/>
                <a:gd name="T38" fmla="*/ 1 w 48"/>
                <a:gd name="T39" fmla="*/ 1 h 21"/>
                <a:gd name="T40" fmla="*/ 0 w 48"/>
                <a:gd name="T41" fmla="*/ 0 h 21"/>
                <a:gd name="T42" fmla="*/ 0 w 48"/>
                <a:gd name="T43" fmla="*/ 0 h 21"/>
                <a:gd name="T44" fmla="*/ 0 w 48"/>
                <a:gd name="T45" fmla="*/ 0 h 21"/>
                <a:gd name="T46" fmla="*/ 0 w 48"/>
                <a:gd name="T47" fmla="*/ 8 h 21"/>
                <a:gd name="T48" fmla="*/ 7 w 48"/>
                <a:gd name="T49" fmla="*/ 17 h 21"/>
                <a:gd name="T50" fmla="*/ 24 w 48"/>
                <a:gd name="T51" fmla="*/ 21 h 21"/>
                <a:gd name="T52" fmla="*/ 41 w 48"/>
                <a:gd name="T53" fmla="*/ 17 h 21"/>
                <a:gd name="T54" fmla="*/ 48 w 48"/>
                <a:gd name="T55" fmla="*/ 8 h 21"/>
                <a:gd name="T56" fmla="*/ 48 w 48"/>
                <a:gd name="T57" fmla="*/ 0 h 21"/>
                <a:gd name="T58" fmla="*/ 48 w 48"/>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21">
                  <a:moveTo>
                    <a:pt x="48" y="0"/>
                  </a:moveTo>
                  <a:cubicBezTo>
                    <a:pt x="48" y="1"/>
                    <a:pt x="47" y="1"/>
                    <a:pt x="47" y="1"/>
                  </a:cubicBezTo>
                  <a:cubicBezTo>
                    <a:pt x="47" y="2"/>
                    <a:pt x="46" y="2"/>
                    <a:pt x="46" y="2"/>
                  </a:cubicBezTo>
                  <a:cubicBezTo>
                    <a:pt x="46" y="2"/>
                    <a:pt x="46" y="2"/>
                    <a:pt x="46" y="2"/>
                  </a:cubicBezTo>
                  <a:cubicBezTo>
                    <a:pt x="46" y="2"/>
                    <a:pt x="46" y="3"/>
                    <a:pt x="45" y="3"/>
                  </a:cubicBezTo>
                  <a:cubicBezTo>
                    <a:pt x="45" y="3"/>
                    <a:pt x="45" y="3"/>
                    <a:pt x="45" y="3"/>
                  </a:cubicBezTo>
                  <a:cubicBezTo>
                    <a:pt x="45" y="3"/>
                    <a:pt x="45" y="3"/>
                    <a:pt x="44" y="3"/>
                  </a:cubicBezTo>
                  <a:cubicBezTo>
                    <a:pt x="44" y="4"/>
                    <a:pt x="44" y="4"/>
                    <a:pt x="44" y="4"/>
                  </a:cubicBezTo>
                  <a:cubicBezTo>
                    <a:pt x="44" y="4"/>
                    <a:pt x="43" y="4"/>
                    <a:pt x="43" y="4"/>
                  </a:cubicBezTo>
                  <a:cubicBezTo>
                    <a:pt x="42" y="5"/>
                    <a:pt x="42" y="5"/>
                    <a:pt x="41" y="5"/>
                  </a:cubicBezTo>
                  <a:cubicBezTo>
                    <a:pt x="36" y="8"/>
                    <a:pt x="30" y="9"/>
                    <a:pt x="24" y="9"/>
                  </a:cubicBezTo>
                  <a:cubicBezTo>
                    <a:pt x="18" y="9"/>
                    <a:pt x="12" y="7"/>
                    <a:pt x="7" y="5"/>
                  </a:cubicBezTo>
                  <a:cubicBezTo>
                    <a:pt x="6" y="5"/>
                    <a:pt x="6" y="5"/>
                    <a:pt x="5" y="4"/>
                  </a:cubicBezTo>
                  <a:cubicBezTo>
                    <a:pt x="5" y="4"/>
                    <a:pt x="4" y="4"/>
                    <a:pt x="4" y="4"/>
                  </a:cubicBezTo>
                  <a:cubicBezTo>
                    <a:pt x="4" y="3"/>
                    <a:pt x="4" y="3"/>
                    <a:pt x="4" y="3"/>
                  </a:cubicBezTo>
                  <a:cubicBezTo>
                    <a:pt x="4" y="3"/>
                    <a:pt x="3" y="3"/>
                    <a:pt x="3" y="3"/>
                  </a:cubicBezTo>
                  <a:cubicBezTo>
                    <a:pt x="3" y="3"/>
                    <a:pt x="3" y="3"/>
                    <a:pt x="3" y="3"/>
                  </a:cubicBezTo>
                  <a:cubicBezTo>
                    <a:pt x="3" y="2"/>
                    <a:pt x="2" y="2"/>
                    <a:pt x="2" y="2"/>
                  </a:cubicBezTo>
                  <a:cubicBezTo>
                    <a:pt x="2" y="2"/>
                    <a:pt x="2" y="2"/>
                    <a:pt x="2" y="2"/>
                  </a:cubicBezTo>
                  <a:cubicBezTo>
                    <a:pt x="2" y="2"/>
                    <a:pt x="1" y="1"/>
                    <a:pt x="1" y="1"/>
                  </a:cubicBezTo>
                  <a:cubicBezTo>
                    <a:pt x="1" y="1"/>
                    <a:pt x="0" y="1"/>
                    <a:pt x="0" y="0"/>
                  </a:cubicBezTo>
                  <a:cubicBezTo>
                    <a:pt x="0" y="0"/>
                    <a:pt x="0" y="0"/>
                    <a:pt x="0" y="0"/>
                  </a:cubicBezTo>
                  <a:cubicBezTo>
                    <a:pt x="0" y="0"/>
                    <a:pt x="0" y="0"/>
                    <a:pt x="0" y="0"/>
                  </a:cubicBezTo>
                  <a:cubicBezTo>
                    <a:pt x="0" y="8"/>
                    <a:pt x="0" y="8"/>
                    <a:pt x="0" y="8"/>
                  </a:cubicBezTo>
                  <a:cubicBezTo>
                    <a:pt x="0" y="11"/>
                    <a:pt x="2" y="15"/>
                    <a:pt x="7" y="17"/>
                  </a:cubicBezTo>
                  <a:cubicBezTo>
                    <a:pt x="11" y="20"/>
                    <a:pt x="17" y="21"/>
                    <a:pt x="24" y="21"/>
                  </a:cubicBezTo>
                  <a:cubicBezTo>
                    <a:pt x="31" y="21"/>
                    <a:pt x="37" y="20"/>
                    <a:pt x="41" y="17"/>
                  </a:cubicBezTo>
                  <a:cubicBezTo>
                    <a:pt x="46" y="15"/>
                    <a:pt x="48" y="11"/>
                    <a:pt x="48" y="8"/>
                  </a:cubicBezTo>
                  <a:cubicBezTo>
                    <a:pt x="48" y="0"/>
                    <a:pt x="48" y="0"/>
                    <a:pt x="48" y="0"/>
                  </a:cubicBezTo>
                  <a:cubicBezTo>
                    <a:pt x="48" y="0"/>
                    <a:pt x="4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5" name="Freeform 73"/>
            <p:cNvSpPr>
              <a:spLocks/>
            </p:cNvSpPr>
            <p:nvPr/>
          </p:nvSpPr>
          <p:spPr bwMode="auto">
            <a:xfrm>
              <a:off x="4832350" y="8358187"/>
              <a:ext cx="247650" cy="139699"/>
            </a:xfrm>
            <a:custGeom>
              <a:avLst/>
              <a:gdLst>
                <a:gd name="T0" fmla="*/ 7 w 48"/>
                <a:gd name="T1" fmla="*/ 4 h 27"/>
                <a:gd name="T2" fmla="*/ 0 w 48"/>
                <a:gd name="T3" fmla="*/ 13 h 27"/>
                <a:gd name="T4" fmla="*/ 7 w 48"/>
                <a:gd name="T5" fmla="*/ 23 h 27"/>
                <a:gd name="T6" fmla="*/ 24 w 48"/>
                <a:gd name="T7" fmla="*/ 27 h 27"/>
                <a:gd name="T8" fmla="*/ 41 w 48"/>
                <a:gd name="T9" fmla="*/ 23 h 27"/>
                <a:gd name="T10" fmla="*/ 48 w 48"/>
                <a:gd name="T11" fmla="*/ 14 h 27"/>
                <a:gd name="T12" fmla="*/ 41 w 48"/>
                <a:gd name="T13" fmla="*/ 4 h 27"/>
                <a:gd name="T14" fmla="*/ 24 w 48"/>
                <a:gd name="T15" fmla="*/ 0 h 27"/>
                <a:gd name="T16" fmla="*/ 7 w 48"/>
                <a:gd name="T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7">
                  <a:moveTo>
                    <a:pt x="7" y="4"/>
                  </a:moveTo>
                  <a:cubicBezTo>
                    <a:pt x="2" y="7"/>
                    <a:pt x="0" y="10"/>
                    <a:pt x="0" y="13"/>
                  </a:cubicBezTo>
                  <a:cubicBezTo>
                    <a:pt x="0" y="17"/>
                    <a:pt x="2" y="20"/>
                    <a:pt x="7" y="23"/>
                  </a:cubicBezTo>
                  <a:cubicBezTo>
                    <a:pt x="11" y="25"/>
                    <a:pt x="17" y="27"/>
                    <a:pt x="24" y="27"/>
                  </a:cubicBezTo>
                  <a:cubicBezTo>
                    <a:pt x="31" y="27"/>
                    <a:pt x="37" y="25"/>
                    <a:pt x="41" y="23"/>
                  </a:cubicBezTo>
                  <a:cubicBezTo>
                    <a:pt x="46" y="20"/>
                    <a:pt x="48" y="17"/>
                    <a:pt x="48" y="14"/>
                  </a:cubicBezTo>
                  <a:cubicBezTo>
                    <a:pt x="48" y="10"/>
                    <a:pt x="46" y="7"/>
                    <a:pt x="41" y="4"/>
                  </a:cubicBezTo>
                  <a:cubicBezTo>
                    <a:pt x="37" y="2"/>
                    <a:pt x="31" y="0"/>
                    <a:pt x="24" y="0"/>
                  </a:cubicBezTo>
                  <a:cubicBezTo>
                    <a:pt x="17" y="0"/>
                    <a:pt x="11" y="2"/>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sp>
        <p:nvSpPr>
          <p:cNvPr id="266" name="Freeform 77"/>
          <p:cNvSpPr>
            <a:spLocks noEditPoints="1"/>
          </p:cNvSpPr>
          <p:nvPr/>
        </p:nvSpPr>
        <p:spPr bwMode="auto">
          <a:xfrm>
            <a:off x="4610135" y="3004616"/>
            <a:ext cx="230033" cy="232361"/>
          </a:xfrm>
          <a:custGeom>
            <a:avLst/>
            <a:gdLst>
              <a:gd name="T0" fmla="*/ 176 w 176"/>
              <a:gd name="T1" fmla="*/ 87 h 175"/>
              <a:gd name="T2" fmla="*/ 159 w 176"/>
              <a:gd name="T3" fmla="*/ 78 h 175"/>
              <a:gd name="T4" fmla="*/ 159 w 176"/>
              <a:gd name="T5" fmla="*/ 82 h 175"/>
              <a:gd name="T6" fmla="*/ 136 w 176"/>
              <a:gd name="T7" fmla="*/ 82 h 175"/>
              <a:gd name="T8" fmla="*/ 127 w 176"/>
              <a:gd name="T9" fmla="*/ 58 h 175"/>
              <a:gd name="T10" fmla="*/ 143 w 176"/>
              <a:gd name="T11" fmla="*/ 42 h 175"/>
              <a:gd name="T12" fmla="*/ 146 w 176"/>
              <a:gd name="T13" fmla="*/ 44 h 175"/>
              <a:gd name="T14" fmla="*/ 151 w 176"/>
              <a:gd name="T15" fmla="*/ 26 h 175"/>
              <a:gd name="T16" fmla="*/ 132 w 176"/>
              <a:gd name="T17" fmla="*/ 31 h 175"/>
              <a:gd name="T18" fmla="*/ 135 w 176"/>
              <a:gd name="T19" fmla="*/ 33 h 175"/>
              <a:gd name="T20" fmla="*/ 118 w 176"/>
              <a:gd name="T21" fmla="*/ 49 h 175"/>
              <a:gd name="T22" fmla="*/ 94 w 176"/>
              <a:gd name="T23" fmla="*/ 39 h 175"/>
              <a:gd name="T24" fmla="*/ 94 w 176"/>
              <a:gd name="T25" fmla="*/ 16 h 175"/>
              <a:gd name="T26" fmla="*/ 97 w 176"/>
              <a:gd name="T27" fmla="*/ 16 h 175"/>
              <a:gd name="T28" fmla="*/ 88 w 176"/>
              <a:gd name="T29" fmla="*/ 0 h 175"/>
              <a:gd name="T30" fmla="*/ 79 w 176"/>
              <a:gd name="T31" fmla="*/ 16 h 175"/>
              <a:gd name="T32" fmla="*/ 82 w 176"/>
              <a:gd name="T33" fmla="*/ 16 h 175"/>
              <a:gd name="T34" fmla="*/ 82 w 176"/>
              <a:gd name="T35" fmla="*/ 39 h 175"/>
              <a:gd name="T36" fmla="*/ 57 w 176"/>
              <a:gd name="T37" fmla="*/ 49 h 175"/>
              <a:gd name="T38" fmla="*/ 41 w 176"/>
              <a:gd name="T39" fmla="*/ 33 h 175"/>
              <a:gd name="T40" fmla="*/ 43 w 176"/>
              <a:gd name="T41" fmla="*/ 31 h 175"/>
              <a:gd name="T42" fmla="*/ 25 w 176"/>
              <a:gd name="T43" fmla="*/ 26 h 175"/>
              <a:gd name="T44" fmla="*/ 30 w 176"/>
              <a:gd name="T45" fmla="*/ 44 h 175"/>
              <a:gd name="T46" fmla="*/ 33 w 176"/>
              <a:gd name="T47" fmla="*/ 42 h 175"/>
              <a:gd name="T48" fmla="*/ 49 w 176"/>
              <a:gd name="T49" fmla="*/ 58 h 175"/>
              <a:gd name="T50" fmla="*/ 39 w 176"/>
              <a:gd name="T51" fmla="*/ 82 h 175"/>
              <a:gd name="T52" fmla="*/ 16 w 176"/>
              <a:gd name="T53" fmla="*/ 82 h 175"/>
              <a:gd name="T54" fmla="*/ 16 w 176"/>
              <a:gd name="T55" fmla="*/ 78 h 175"/>
              <a:gd name="T56" fmla="*/ 0 w 176"/>
              <a:gd name="T57" fmla="*/ 88 h 175"/>
              <a:gd name="T58" fmla="*/ 17 w 176"/>
              <a:gd name="T59" fmla="*/ 97 h 175"/>
              <a:gd name="T60" fmla="*/ 17 w 176"/>
              <a:gd name="T61" fmla="*/ 93 h 175"/>
              <a:gd name="T62" fmla="*/ 39 w 176"/>
              <a:gd name="T63" fmla="*/ 93 h 175"/>
              <a:gd name="T64" fmla="*/ 49 w 176"/>
              <a:gd name="T65" fmla="*/ 116 h 175"/>
              <a:gd name="T66" fmla="*/ 32 w 176"/>
              <a:gd name="T67" fmla="*/ 132 h 175"/>
              <a:gd name="T68" fmla="*/ 30 w 176"/>
              <a:gd name="T69" fmla="*/ 130 h 175"/>
              <a:gd name="T70" fmla="*/ 24 w 176"/>
              <a:gd name="T71" fmla="*/ 148 h 175"/>
              <a:gd name="T72" fmla="*/ 43 w 176"/>
              <a:gd name="T73" fmla="*/ 143 h 175"/>
              <a:gd name="T74" fmla="*/ 40 w 176"/>
              <a:gd name="T75" fmla="*/ 141 h 175"/>
              <a:gd name="T76" fmla="*/ 57 w 176"/>
              <a:gd name="T77" fmla="*/ 125 h 175"/>
              <a:gd name="T78" fmla="*/ 82 w 176"/>
              <a:gd name="T79" fmla="*/ 136 h 175"/>
              <a:gd name="T80" fmla="*/ 82 w 176"/>
              <a:gd name="T81" fmla="*/ 159 h 175"/>
              <a:gd name="T82" fmla="*/ 79 w 176"/>
              <a:gd name="T83" fmla="*/ 159 h 175"/>
              <a:gd name="T84" fmla="*/ 88 w 176"/>
              <a:gd name="T85" fmla="*/ 175 h 175"/>
              <a:gd name="T86" fmla="*/ 97 w 176"/>
              <a:gd name="T87" fmla="*/ 159 h 175"/>
              <a:gd name="T88" fmla="*/ 94 w 176"/>
              <a:gd name="T89" fmla="*/ 159 h 175"/>
              <a:gd name="T90" fmla="*/ 94 w 176"/>
              <a:gd name="T91" fmla="*/ 136 h 175"/>
              <a:gd name="T92" fmla="*/ 119 w 176"/>
              <a:gd name="T93" fmla="*/ 125 h 175"/>
              <a:gd name="T94" fmla="*/ 136 w 176"/>
              <a:gd name="T95" fmla="*/ 141 h 175"/>
              <a:gd name="T96" fmla="*/ 134 w 176"/>
              <a:gd name="T97" fmla="*/ 143 h 175"/>
              <a:gd name="T98" fmla="*/ 152 w 176"/>
              <a:gd name="T99" fmla="*/ 147 h 175"/>
              <a:gd name="T100" fmla="*/ 146 w 176"/>
              <a:gd name="T101" fmla="*/ 129 h 175"/>
              <a:gd name="T102" fmla="*/ 144 w 176"/>
              <a:gd name="T103" fmla="*/ 132 h 175"/>
              <a:gd name="T104" fmla="*/ 127 w 176"/>
              <a:gd name="T105" fmla="*/ 116 h 175"/>
              <a:gd name="T106" fmla="*/ 136 w 176"/>
              <a:gd name="T107" fmla="*/ 93 h 175"/>
              <a:gd name="T108" fmla="*/ 159 w 176"/>
              <a:gd name="T109" fmla="*/ 93 h 175"/>
              <a:gd name="T110" fmla="*/ 159 w 176"/>
              <a:gd name="T111" fmla="*/ 97 h 175"/>
              <a:gd name="T112" fmla="*/ 176 w 176"/>
              <a:gd name="T113" fmla="*/ 87 h 175"/>
              <a:gd name="T114" fmla="*/ 88 w 176"/>
              <a:gd name="T115" fmla="*/ 124 h 175"/>
              <a:gd name="T116" fmla="*/ 51 w 176"/>
              <a:gd name="T117" fmla="*/ 87 h 175"/>
              <a:gd name="T118" fmla="*/ 88 w 176"/>
              <a:gd name="T119" fmla="*/ 50 h 175"/>
              <a:gd name="T120" fmla="*/ 125 w 176"/>
              <a:gd name="T121" fmla="*/ 87 h 175"/>
              <a:gd name="T122" fmla="*/ 88 w 176"/>
              <a:gd name="T123" fmla="*/ 12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5">
                <a:moveTo>
                  <a:pt x="176" y="87"/>
                </a:moveTo>
                <a:cubicBezTo>
                  <a:pt x="159" y="78"/>
                  <a:pt x="159" y="78"/>
                  <a:pt x="159" y="78"/>
                </a:cubicBezTo>
                <a:cubicBezTo>
                  <a:pt x="159" y="82"/>
                  <a:pt x="159" y="82"/>
                  <a:pt x="159" y="82"/>
                </a:cubicBezTo>
                <a:cubicBezTo>
                  <a:pt x="136" y="82"/>
                  <a:pt x="136" y="82"/>
                  <a:pt x="136" y="82"/>
                </a:cubicBezTo>
                <a:cubicBezTo>
                  <a:pt x="135" y="73"/>
                  <a:pt x="132" y="64"/>
                  <a:pt x="127" y="58"/>
                </a:cubicBezTo>
                <a:cubicBezTo>
                  <a:pt x="143" y="42"/>
                  <a:pt x="143" y="42"/>
                  <a:pt x="143" y="42"/>
                </a:cubicBezTo>
                <a:cubicBezTo>
                  <a:pt x="146" y="44"/>
                  <a:pt x="146" y="44"/>
                  <a:pt x="146" y="44"/>
                </a:cubicBezTo>
                <a:cubicBezTo>
                  <a:pt x="151" y="26"/>
                  <a:pt x="151" y="26"/>
                  <a:pt x="151" y="26"/>
                </a:cubicBezTo>
                <a:cubicBezTo>
                  <a:pt x="132" y="31"/>
                  <a:pt x="132" y="31"/>
                  <a:pt x="132" y="31"/>
                </a:cubicBezTo>
                <a:cubicBezTo>
                  <a:pt x="135" y="33"/>
                  <a:pt x="135" y="33"/>
                  <a:pt x="135" y="33"/>
                </a:cubicBezTo>
                <a:cubicBezTo>
                  <a:pt x="118" y="49"/>
                  <a:pt x="118" y="49"/>
                  <a:pt x="118" y="49"/>
                </a:cubicBezTo>
                <a:cubicBezTo>
                  <a:pt x="112" y="44"/>
                  <a:pt x="103" y="40"/>
                  <a:pt x="94" y="39"/>
                </a:cubicBezTo>
                <a:cubicBezTo>
                  <a:pt x="94" y="16"/>
                  <a:pt x="94" y="16"/>
                  <a:pt x="94" y="16"/>
                </a:cubicBezTo>
                <a:cubicBezTo>
                  <a:pt x="97" y="16"/>
                  <a:pt x="97" y="16"/>
                  <a:pt x="97" y="16"/>
                </a:cubicBezTo>
                <a:cubicBezTo>
                  <a:pt x="88" y="0"/>
                  <a:pt x="88" y="0"/>
                  <a:pt x="88" y="0"/>
                </a:cubicBezTo>
                <a:cubicBezTo>
                  <a:pt x="79" y="16"/>
                  <a:pt x="79" y="16"/>
                  <a:pt x="79" y="16"/>
                </a:cubicBezTo>
                <a:cubicBezTo>
                  <a:pt x="82" y="16"/>
                  <a:pt x="82" y="16"/>
                  <a:pt x="82" y="16"/>
                </a:cubicBezTo>
                <a:cubicBezTo>
                  <a:pt x="82" y="39"/>
                  <a:pt x="82" y="39"/>
                  <a:pt x="82" y="39"/>
                </a:cubicBezTo>
                <a:cubicBezTo>
                  <a:pt x="73" y="40"/>
                  <a:pt x="64" y="44"/>
                  <a:pt x="57" y="49"/>
                </a:cubicBezTo>
                <a:cubicBezTo>
                  <a:pt x="41" y="33"/>
                  <a:pt x="41" y="33"/>
                  <a:pt x="41" y="33"/>
                </a:cubicBezTo>
                <a:cubicBezTo>
                  <a:pt x="43" y="31"/>
                  <a:pt x="43" y="31"/>
                  <a:pt x="43" y="31"/>
                </a:cubicBezTo>
                <a:cubicBezTo>
                  <a:pt x="25" y="26"/>
                  <a:pt x="25" y="26"/>
                  <a:pt x="25" y="26"/>
                </a:cubicBezTo>
                <a:cubicBezTo>
                  <a:pt x="30" y="44"/>
                  <a:pt x="30" y="44"/>
                  <a:pt x="30" y="44"/>
                </a:cubicBezTo>
                <a:cubicBezTo>
                  <a:pt x="33" y="42"/>
                  <a:pt x="33" y="42"/>
                  <a:pt x="33" y="42"/>
                </a:cubicBezTo>
                <a:cubicBezTo>
                  <a:pt x="49" y="58"/>
                  <a:pt x="49" y="58"/>
                  <a:pt x="49" y="58"/>
                </a:cubicBezTo>
                <a:cubicBezTo>
                  <a:pt x="44" y="64"/>
                  <a:pt x="41" y="73"/>
                  <a:pt x="39" y="82"/>
                </a:cubicBezTo>
                <a:cubicBezTo>
                  <a:pt x="16" y="82"/>
                  <a:pt x="16" y="82"/>
                  <a:pt x="16" y="82"/>
                </a:cubicBezTo>
                <a:cubicBezTo>
                  <a:pt x="16" y="78"/>
                  <a:pt x="16" y="78"/>
                  <a:pt x="16" y="78"/>
                </a:cubicBezTo>
                <a:cubicBezTo>
                  <a:pt x="0" y="88"/>
                  <a:pt x="0" y="88"/>
                  <a:pt x="0" y="88"/>
                </a:cubicBezTo>
                <a:cubicBezTo>
                  <a:pt x="17" y="97"/>
                  <a:pt x="17" y="97"/>
                  <a:pt x="17" y="97"/>
                </a:cubicBezTo>
                <a:cubicBezTo>
                  <a:pt x="17" y="93"/>
                  <a:pt x="17" y="93"/>
                  <a:pt x="17" y="93"/>
                </a:cubicBezTo>
                <a:cubicBezTo>
                  <a:pt x="39" y="93"/>
                  <a:pt x="39" y="93"/>
                  <a:pt x="39" y="93"/>
                </a:cubicBezTo>
                <a:cubicBezTo>
                  <a:pt x="41" y="102"/>
                  <a:pt x="44" y="110"/>
                  <a:pt x="49" y="116"/>
                </a:cubicBezTo>
                <a:cubicBezTo>
                  <a:pt x="32" y="132"/>
                  <a:pt x="32" y="132"/>
                  <a:pt x="32" y="132"/>
                </a:cubicBezTo>
                <a:cubicBezTo>
                  <a:pt x="30" y="130"/>
                  <a:pt x="30" y="130"/>
                  <a:pt x="30" y="130"/>
                </a:cubicBezTo>
                <a:cubicBezTo>
                  <a:pt x="24" y="148"/>
                  <a:pt x="24" y="148"/>
                  <a:pt x="24" y="148"/>
                </a:cubicBezTo>
                <a:cubicBezTo>
                  <a:pt x="43" y="143"/>
                  <a:pt x="43" y="143"/>
                  <a:pt x="43" y="143"/>
                </a:cubicBezTo>
                <a:cubicBezTo>
                  <a:pt x="40" y="141"/>
                  <a:pt x="40" y="141"/>
                  <a:pt x="40" y="141"/>
                </a:cubicBezTo>
                <a:cubicBezTo>
                  <a:pt x="57" y="125"/>
                  <a:pt x="57" y="125"/>
                  <a:pt x="57" y="125"/>
                </a:cubicBezTo>
                <a:cubicBezTo>
                  <a:pt x="64" y="131"/>
                  <a:pt x="73" y="135"/>
                  <a:pt x="82" y="136"/>
                </a:cubicBezTo>
                <a:cubicBezTo>
                  <a:pt x="82" y="159"/>
                  <a:pt x="82" y="159"/>
                  <a:pt x="82" y="159"/>
                </a:cubicBezTo>
                <a:cubicBezTo>
                  <a:pt x="79" y="159"/>
                  <a:pt x="79" y="159"/>
                  <a:pt x="79" y="159"/>
                </a:cubicBezTo>
                <a:cubicBezTo>
                  <a:pt x="88" y="175"/>
                  <a:pt x="88" y="175"/>
                  <a:pt x="88" y="175"/>
                </a:cubicBezTo>
                <a:cubicBezTo>
                  <a:pt x="97" y="159"/>
                  <a:pt x="97" y="159"/>
                  <a:pt x="97" y="159"/>
                </a:cubicBezTo>
                <a:cubicBezTo>
                  <a:pt x="94" y="159"/>
                  <a:pt x="94" y="159"/>
                  <a:pt x="94" y="159"/>
                </a:cubicBezTo>
                <a:cubicBezTo>
                  <a:pt x="94" y="136"/>
                  <a:pt x="94" y="136"/>
                  <a:pt x="94" y="136"/>
                </a:cubicBezTo>
                <a:cubicBezTo>
                  <a:pt x="103" y="135"/>
                  <a:pt x="112" y="131"/>
                  <a:pt x="119" y="125"/>
                </a:cubicBezTo>
                <a:cubicBezTo>
                  <a:pt x="136" y="141"/>
                  <a:pt x="136" y="141"/>
                  <a:pt x="136" y="141"/>
                </a:cubicBezTo>
                <a:cubicBezTo>
                  <a:pt x="134" y="143"/>
                  <a:pt x="134" y="143"/>
                  <a:pt x="134" y="143"/>
                </a:cubicBezTo>
                <a:cubicBezTo>
                  <a:pt x="152" y="147"/>
                  <a:pt x="152" y="147"/>
                  <a:pt x="152" y="147"/>
                </a:cubicBezTo>
                <a:cubicBezTo>
                  <a:pt x="146" y="129"/>
                  <a:pt x="146" y="129"/>
                  <a:pt x="146" y="129"/>
                </a:cubicBezTo>
                <a:cubicBezTo>
                  <a:pt x="144" y="132"/>
                  <a:pt x="144" y="132"/>
                  <a:pt x="144" y="132"/>
                </a:cubicBezTo>
                <a:cubicBezTo>
                  <a:pt x="127" y="116"/>
                  <a:pt x="127" y="116"/>
                  <a:pt x="127" y="116"/>
                </a:cubicBezTo>
                <a:cubicBezTo>
                  <a:pt x="132" y="110"/>
                  <a:pt x="135" y="102"/>
                  <a:pt x="136" y="93"/>
                </a:cubicBezTo>
                <a:cubicBezTo>
                  <a:pt x="159" y="93"/>
                  <a:pt x="159" y="93"/>
                  <a:pt x="159" y="93"/>
                </a:cubicBezTo>
                <a:cubicBezTo>
                  <a:pt x="159" y="97"/>
                  <a:pt x="159" y="97"/>
                  <a:pt x="159" y="97"/>
                </a:cubicBezTo>
                <a:lnTo>
                  <a:pt x="176" y="87"/>
                </a:lnTo>
                <a:close/>
                <a:moveTo>
                  <a:pt x="88" y="124"/>
                </a:moveTo>
                <a:cubicBezTo>
                  <a:pt x="67" y="124"/>
                  <a:pt x="51" y="108"/>
                  <a:pt x="51" y="87"/>
                </a:cubicBezTo>
                <a:cubicBezTo>
                  <a:pt x="51" y="67"/>
                  <a:pt x="67" y="50"/>
                  <a:pt x="88" y="50"/>
                </a:cubicBezTo>
                <a:cubicBezTo>
                  <a:pt x="108" y="50"/>
                  <a:pt x="125" y="67"/>
                  <a:pt x="125" y="87"/>
                </a:cubicBezTo>
                <a:cubicBezTo>
                  <a:pt x="125" y="108"/>
                  <a:pt x="108" y="124"/>
                  <a:pt x="88" y="124"/>
                </a:cubicBezTo>
                <a:close/>
              </a:path>
            </a:pathLst>
          </a:custGeom>
          <a:solidFill>
            <a:srgbClr val="348B26"/>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2800">
              <a:solidFill>
                <a:srgbClr val="4B4B4B"/>
              </a:solidFill>
              <a:latin typeface="微软雅黑" panose="020B0503020204020204" pitchFamily="34" charset="-122"/>
              <a:ea typeface="微软雅黑" panose="020B0503020204020204" pitchFamily="34" charset="-122"/>
            </a:endParaRPr>
          </a:p>
        </p:txBody>
      </p:sp>
      <p:grpSp>
        <p:nvGrpSpPr>
          <p:cNvPr id="267" name="Group 266"/>
          <p:cNvGrpSpPr/>
          <p:nvPr/>
        </p:nvGrpSpPr>
        <p:grpSpPr>
          <a:xfrm>
            <a:off x="4647654" y="3520737"/>
            <a:ext cx="169778" cy="172516"/>
            <a:chOff x="3422650" y="8027988"/>
            <a:chExt cx="658813" cy="660400"/>
          </a:xfrm>
          <a:solidFill>
            <a:srgbClr val="348B26"/>
          </a:solidFill>
        </p:grpSpPr>
        <p:sp>
          <p:nvSpPr>
            <p:cNvPr id="268" name="Freeform 78"/>
            <p:cNvSpPr>
              <a:spLocks/>
            </p:cNvSpPr>
            <p:nvPr/>
          </p:nvSpPr>
          <p:spPr bwMode="auto">
            <a:xfrm>
              <a:off x="3422650" y="8027988"/>
              <a:ext cx="658813" cy="660400"/>
            </a:xfrm>
            <a:custGeom>
              <a:avLst/>
              <a:gdLst>
                <a:gd name="T0" fmla="*/ 347 w 415"/>
                <a:gd name="T1" fmla="*/ 137 h 416"/>
                <a:gd name="T2" fmla="*/ 347 w 415"/>
                <a:gd name="T3" fmla="*/ 202 h 416"/>
                <a:gd name="T4" fmla="*/ 275 w 415"/>
                <a:gd name="T5" fmla="*/ 202 h 416"/>
                <a:gd name="T6" fmla="*/ 275 w 415"/>
                <a:gd name="T7" fmla="*/ 133 h 416"/>
                <a:gd name="T8" fmla="*/ 343 w 415"/>
                <a:gd name="T9" fmla="*/ 133 h 416"/>
                <a:gd name="T10" fmla="*/ 343 w 415"/>
                <a:gd name="T11" fmla="*/ 68 h 416"/>
                <a:gd name="T12" fmla="*/ 411 w 415"/>
                <a:gd name="T13" fmla="*/ 68 h 416"/>
                <a:gd name="T14" fmla="*/ 411 w 415"/>
                <a:gd name="T15" fmla="*/ 0 h 416"/>
                <a:gd name="T16" fmla="*/ 343 w 415"/>
                <a:gd name="T17" fmla="*/ 0 h 416"/>
                <a:gd name="T18" fmla="*/ 343 w 415"/>
                <a:gd name="T19" fmla="*/ 68 h 416"/>
                <a:gd name="T20" fmla="*/ 275 w 415"/>
                <a:gd name="T21" fmla="*/ 68 h 416"/>
                <a:gd name="T22" fmla="*/ 240 w 415"/>
                <a:gd name="T23" fmla="*/ 68 h 416"/>
                <a:gd name="T24" fmla="*/ 210 w 415"/>
                <a:gd name="T25" fmla="*/ 68 h 416"/>
                <a:gd name="T26" fmla="*/ 210 w 415"/>
                <a:gd name="T27" fmla="*/ 0 h 416"/>
                <a:gd name="T28" fmla="*/ 142 w 415"/>
                <a:gd name="T29" fmla="*/ 0 h 416"/>
                <a:gd name="T30" fmla="*/ 142 w 415"/>
                <a:gd name="T31" fmla="*/ 68 h 416"/>
                <a:gd name="T32" fmla="*/ 210 w 415"/>
                <a:gd name="T33" fmla="*/ 68 h 416"/>
                <a:gd name="T34" fmla="*/ 210 w 415"/>
                <a:gd name="T35" fmla="*/ 137 h 416"/>
                <a:gd name="T36" fmla="*/ 142 w 415"/>
                <a:gd name="T37" fmla="*/ 137 h 416"/>
                <a:gd name="T38" fmla="*/ 142 w 415"/>
                <a:gd name="T39" fmla="*/ 68 h 416"/>
                <a:gd name="T40" fmla="*/ 68 w 415"/>
                <a:gd name="T41" fmla="*/ 68 h 416"/>
                <a:gd name="T42" fmla="*/ 68 w 415"/>
                <a:gd name="T43" fmla="*/ 137 h 416"/>
                <a:gd name="T44" fmla="*/ 0 w 415"/>
                <a:gd name="T45" fmla="*/ 137 h 416"/>
                <a:gd name="T46" fmla="*/ 0 w 415"/>
                <a:gd name="T47" fmla="*/ 205 h 416"/>
                <a:gd name="T48" fmla="*/ 68 w 415"/>
                <a:gd name="T49" fmla="*/ 205 h 416"/>
                <a:gd name="T50" fmla="*/ 68 w 415"/>
                <a:gd name="T51" fmla="*/ 280 h 416"/>
                <a:gd name="T52" fmla="*/ 142 w 415"/>
                <a:gd name="T53" fmla="*/ 280 h 416"/>
                <a:gd name="T54" fmla="*/ 142 w 415"/>
                <a:gd name="T55" fmla="*/ 205 h 416"/>
                <a:gd name="T56" fmla="*/ 210 w 415"/>
                <a:gd name="T57" fmla="*/ 205 h 416"/>
                <a:gd name="T58" fmla="*/ 210 w 415"/>
                <a:gd name="T59" fmla="*/ 205 h 416"/>
                <a:gd name="T60" fmla="*/ 210 w 415"/>
                <a:gd name="T61" fmla="*/ 205 h 416"/>
                <a:gd name="T62" fmla="*/ 210 w 415"/>
                <a:gd name="T63" fmla="*/ 280 h 416"/>
                <a:gd name="T64" fmla="*/ 275 w 415"/>
                <a:gd name="T65" fmla="*/ 280 h 416"/>
                <a:gd name="T66" fmla="*/ 275 w 415"/>
                <a:gd name="T67" fmla="*/ 348 h 416"/>
                <a:gd name="T68" fmla="*/ 347 w 415"/>
                <a:gd name="T69" fmla="*/ 348 h 416"/>
                <a:gd name="T70" fmla="*/ 347 w 415"/>
                <a:gd name="T71" fmla="*/ 416 h 416"/>
                <a:gd name="T72" fmla="*/ 415 w 415"/>
                <a:gd name="T73" fmla="*/ 416 h 416"/>
                <a:gd name="T74" fmla="*/ 415 w 415"/>
                <a:gd name="T75" fmla="*/ 137 h 416"/>
                <a:gd name="T76" fmla="*/ 347 w 415"/>
                <a:gd name="T77" fmla="*/ 13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5" h="416">
                  <a:moveTo>
                    <a:pt x="347" y="137"/>
                  </a:moveTo>
                  <a:lnTo>
                    <a:pt x="347" y="202"/>
                  </a:lnTo>
                  <a:lnTo>
                    <a:pt x="275" y="202"/>
                  </a:lnTo>
                  <a:lnTo>
                    <a:pt x="275" y="133"/>
                  </a:lnTo>
                  <a:lnTo>
                    <a:pt x="343" y="133"/>
                  </a:lnTo>
                  <a:lnTo>
                    <a:pt x="343" y="68"/>
                  </a:lnTo>
                  <a:lnTo>
                    <a:pt x="411" y="68"/>
                  </a:lnTo>
                  <a:lnTo>
                    <a:pt x="411" y="0"/>
                  </a:lnTo>
                  <a:lnTo>
                    <a:pt x="343" y="0"/>
                  </a:lnTo>
                  <a:lnTo>
                    <a:pt x="343" y="68"/>
                  </a:lnTo>
                  <a:lnTo>
                    <a:pt x="275" y="68"/>
                  </a:lnTo>
                  <a:lnTo>
                    <a:pt x="240" y="68"/>
                  </a:lnTo>
                  <a:lnTo>
                    <a:pt x="210" y="68"/>
                  </a:lnTo>
                  <a:lnTo>
                    <a:pt x="210" y="0"/>
                  </a:lnTo>
                  <a:lnTo>
                    <a:pt x="142" y="0"/>
                  </a:lnTo>
                  <a:lnTo>
                    <a:pt x="142" y="68"/>
                  </a:lnTo>
                  <a:lnTo>
                    <a:pt x="210" y="68"/>
                  </a:lnTo>
                  <a:lnTo>
                    <a:pt x="210" y="137"/>
                  </a:lnTo>
                  <a:lnTo>
                    <a:pt x="142" y="137"/>
                  </a:lnTo>
                  <a:lnTo>
                    <a:pt x="142" y="68"/>
                  </a:lnTo>
                  <a:lnTo>
                    <a:pt x="68" y="68"/>
                  </a:lnTo>
                  <a:lnTo>
                    <a:pt x="68" y="137"/>
                  </a:lnTo>
                  <a:lnTo>
                    <a:pt x="0" y="137"/>
                  </a:lnTo>
                  <a:lnTo>
                    <a:pt x="0" y="205"/>
                  </a:lnTo>
                  <a:lnTo>
                    <a:pt x="68" y="205"/>
                  </a:lnTo>
                  <a:lnTo>
                    <a:pt x="68" y="280"/>
                  </a:lnTo>
                  <a:lnTo>
                    <a:pt x="142" y="280"/>
                  </a:lnTo>
                  <a:lnTo>
                    <a:pt x="142" y="205"/>
                  </a:lnTo>
                  <a:lnTo>
                    <a:pt x="210" y="205"/>
                  </a:lnTo>
                  <a:lnTo>
                    <a:pt x="210" y="205"/>
                  </a:lnTo>
                  <a:lnTo>
                    <a:pt x="210" y="205"/>
                  </a:lnTo>
                  <a:lnTo>
                    <a:pt x="210" y="280"/>
                  </a:lnTo>
                  <a:lnTo>
                    <a:pt x="275" y="280"/>
                  </a:lnTo>
                  <a:lnTo>
                    <a:pt x="275" y="348"/>
                  </a:lnTo>
                  <a:lnTo>
                    <a:pt x="347" y="348"/>
                  </a:lnTo>
                  <a:lnTo>
                    <a:pt x="347" y="416"/>
                  </a:lnTo>
                  <a:lnTo>
                    <a:pt x="415" y="416"/>
                  </a:lnTo>
                  <a:lnTo>
                    <a:pt x="415" y="137"/>
                  </a:lnTo>
                  <a:lnTo>
                    <a:pt x="34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69" name="Rectangle 79"/>
            <p:cNvSpPr>
              <a:spLocks noChangeArrowheads="1"/>
            </p:cNvSpPr>
            <p:nvPr/>
          </p:nvSpPr>
          <p:spPr bwMode="auto">
            <a:xfrm>
              <a:off x="3422650" y="8027988"/>
              <a:ext cx="107949"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0" name="Rectangle 80"/>
            <p:cNvSpPr>
              <a:spLocks noChangeArrowheads="1"/>
            </p:cNvSpPr>
            <p:nvPr/>
          </p:nvSpPr>
          <p:spPr bwMode="auto">
            <a:xfrm>
              <a:off x="3751262" y="8580439"/>
              <a:ext cx="107949"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1" name="Rectangle 81"/>
            <p:cNvSpPr>
              <a:spLocks noChangeArrowheads="1"/>
            </p:cNvSpPr>
            <p:nvPr/>
          </p:nvSpPr>
          <p:spPr bwMode="auto">
            <a:xfrm>
              <a:off x="3422650" y="8580439"/>
              <a:ext cx="225426" cy="1079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sp>
        <p:nvSpPr>
          <p:cNvPr id="272" name="Freeform 82"/>
          <p:cNvSpPr>
            <a:spLocks noEditPoints="1"/>
          </p:cNvSpPr>
          <p:nvPr/>
        </p:nvSpPr>
        <p:spPr bwMode="auto">
          <a:xfrm>
            <a:off x="5555669" y="3045851"/>
            <a:ext cx="224502" cy="191124"/>
          </a:xfrm>
          <a:custGeom>
            <a:avLst/>
            <a:gdLst>
              <a:gd name="T0" fmla="*/ 131 w 150"/>
              <a:gd name="T1" fmla="*/ 69 h 126"/>
              <a:gd name="T2" fmla="*/ 118 w 150"/>
              <a:gd name="T3" fmla="*/ 54 h 126"/>
              <a:gd name="T4" fmla="*/ 133 w 150"/>
              <a:gd name="T5" fmla="*/ 17 h 126"/>
              <a:gd name="T6" fmla="*/ 150 w 150"/>
              <a:gd name="T7" fmla="*/ 10 h 126"/>
              <a:gd name="T8" fmla="*/ 130 w 150"/>
              <a:gd name="T9" fmla="*/ 9 h 126"/>
              <a:gd name="T10" fmla="*/ 44 w 150"/>
              <a:gd name="T11" fmla="*/ 25 h 126"/>
              <a:gd name="T12" fmla="*/ 24 w 150"/>
              <a:gd name="T13" fmla="*/ 26 h 126"/>
              <a:gd name="T14" fmla="*/ 16 w 150"/>
              <a:gd name="T15" fmla="*/ 54 h 126"/>
              <a:gd name="T16" fmla="*/ 0 w 150"/>
              <a:gd name="T17" fmla="*/ 62 h 126"/>
              <a:gd name="T18" fmla="*/ 12 w 150"/>
              <a:gd name="T19" fmla="*/ 72 h 126"/>
              <a:gd name="T20" fmla="*/ 24 w 150"/>
              <a:gd name="T21" fmla="*/ 113 h 126"/>
              <a:gd name="T22" fmla="*/ 44 w 150"/>
              <a:gd name="T23" fmla="*/ 113 h 126"/>
              <a:gd name="T24" fmla="*/ 79 w 150"/>
              <a:gd name="T25" fmla="*/ 70 h 126"/>
              <a:gd name="T26" fmla="*/ 94 w 150"/>
              <a:gd name="T27" fmla="*/ 106 h 126"/>
              <a:gd name="T28" fmla="*/ 95 w 150"/>
              <a:gd name="T29" fmla="*/ 126 h 126"/>
              <a:gd name="T30" fmla="*/ 104 w 150"/>
              <a:gd name="T31" fmla="*/ 111 h 126"/>
              <a:gd name="T32" fmla="*/ 140 w 150"/>
              <a:gd name="T33" fmla="*/ 84 h 126"/>
              <a:gd name="T34" fmla="*/ 140 w 150"/>
              <a:gd name="T35" fmla="*/ 64 h 126"/>
              <a:gd name="T36" fmla="*/ 148 w 150"/>
              <a:gd name="T37" fmla="*/ 10 h 126"/>
              <a:gd name="T38" fmla="*/ 133 w 150"/>
              <a:gd name="T39" fmla="*/ 10 h 126"/>
              <a:gd name="T40" fmla="*/ 130 w 150"/>
              <a:gd name="T41" fmla="*/ 11 h 126"/>
              <a:gd name="T42" fmla="*/ 108 w 150"/>
              <a:gd name="T43" fmla="*/ 35 h 126"/>
              <a:gd name="T44" fmla="*/ 75 w 150"/>
              <a:gd name="T45" fmla="*/ 44 h 126"/>
              <a:gd name="T46" fmla="*/ 44 w 150"/>
              <a:gd name="T47" fmla="*/ 28 h 126"/>
              <a:gd name="T48" fmla="*/ 26 w 150"/>
              <a:gd name="T49" fmla="*/ 26 h 126"/>
              <a:gd name="T50" fmla="*/ 41 w 150"/>
              <a:gd name="T51" fmla="*/ 26 h 126"/>
              <a:gd name="T52" fmla="*/ 26 w 150"/>
              <a:gd name="T53" fmla="*/ 26 h 126"/>
              <a:gd name="T54" fmla="*/ 10 w 150"/>
              <a:gd name="T55" fmla="*/ 55 h 126"/>
              <a:gd name="T56" fmla="*/ 10 w 150"/>
              <a:gd name="T57" fmla="*/ 69 h 126"/>
              <a:gd name="T58" fmla="*/ 14 w 150"/>
              <a:gd name="T59" fmla="*/ 71 h 126"/>
              <a:gd name="T60" fmla="*/ 18 w 150"/>
              <a:gd name="T61" fmla="*/ 56 h 126"/>
              <a:gd name="T62" fmla="*/ 31 w 150"/>
              <a:gd name="T63" fmla="*/ 36 h 126"/>
              <a:gd name="T64" fmla="*/ 41 w 150"/>
              <a:gd name="T65" fmla="*/ 33 h 126"/>
              <a:gd name="T66" fmla="*/ 72 w 150"/>
              <a:gd name="T67" fmla="*/ 54 h 126"/>
              <a:gd name="T68" fmla="*/ 39 w 150"/>
              <a:gd name="T69" fmla="*/ 105 h 126"/>
              <a:gd name="T70" fmla="*/ 30 w 150"/>
              <a:gd name="T71" fmla="*/ 104 h 126"/>
              <a:gd name="T72" fmla="*/ 34 w 150"/>
              <a:gd name="T73" fmla="*/ 120 h 126"/>
              <a:gd name="T74" fmla="*/ 34 w 150"/>
              <a:gd name="T75" fmla="*/ 106 h 126"/>
              <a:gd name="T76" fmla="*/ 34 w 150"/>
              <a:gd name="T77" fmla="*/ 120 h 126"/>
              <a:gd name="T78" fmla="*/ 95 w 150"/>
              <a:gd name="T79" fmla="*/ 36 h 126"/>
              <a:gd name="T80" fmla="*/ 95 w 150"/>
              <a:gd name="T81" fmla="*/ 71 h 126"/>
              <a:gd name="T82" fmla="*/ 95 w 150"/>
              <a:gd name="T83" fmla="*/ 123 h 126"/>
              <a:gd name="T84" fmla="*/ 95 w 150"/>
              <a:gd name="T85" fmla="*/ 109 h 126"/>
              <a:gd name="T86" fmla="*/ 95 w 150"/>
              <a:gd name="T87" fmla="*/ 123 h 126"/>
              <a:gd name="T88" fmla="*/ 97 w 150"/>
              <a:gd name="T89" fmla="*/ 76 h 126"/>
              <a:gd name="T90" fmla="*/ 130 w 150"/>
              <a:gd name="T91" fmla="*/ 72 h 126"/>
              <a:gd name="T92" fmla="*/ 132 w 150"/>
              <a:gd name="T93" fmla="*/ 80 h 126"/>
              <a:gd name="T94" fmla="*/ 97 w 150"/>
              <a:gd name="T95" fmla="*/ 106 h 126"/>
              <a:gd name="T96" fmla="*/ 133 w 150"/>
              <a:gd name="T97" fmla="*/ 74 h 126"/>
              <a:gd name="T98" fmla="*/ 147 w 150"/>
              <a:gd name="T99"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126">
                <a:moveTo>
                  <a:pt x="140" y="64"/>
                </a:moveTo>
                <a:cubicBezTo>
                  <a:pt x="136" y="64"/>
                  <a:pt x="133" y="66"/>
                  <a:pt x="131" y="69"/>
                </a:cubicBezTo>
                <a:cubicBezTo>
                  <a:pt x="116" y="61"/>
                  <a:pt x="116" y="61"/>
                  <a:pt x="116" y="61"/>
                </a:cubicBezTo>
                <a:cubicBezTo>
                  <a:pt x="117" y="59"/>
                  <a:pt x="118" y="56"/>
                  <a:pt x="118" y="54"/>
                </a:cubicBezTo>
                <a:cubicBezTo>
                  <a:pt x="118" y="47"/>
                  <a:pt x="115" y="41"/>
                  <a:pt x="111" y="37"/>
                </a:cubicBezTo>
                <a:cubicBezTo>
                  <a:pt x="133" y="17"/>
                  <a:pt x="133" y="17"/>
                  <a:pt x="133" y="17"/>
                </a:cubicBezTo>
                <a:cubicBezTo>
                  <a:pt x="135" y="19"/>
                  <a:pt x="137" y="20"/>
                  <a:pt x="140" y="20"/>
                </a:cubicBezTo>
                <a:cubicBezTo>
                  <a:pt x="146" y="20"/>
                  <a:pt x="150" y="16"/>
                  <a:pt x="150" y="10"/>
                </a:cubicBezTo>
                <a:cubicBezTo>
                  <a:pt x="150" y="5"/>
                  <a:pt x="146" y="0"/>
                  <a:pt x="140" y="0"/>
                </a:cubicBezTo>
                <a:cubicBezTo>
                  <a:pt x="135" y="0"/>
                  <a:pt x="131" y="4"/>
                  <a:pt x="130" y="9"/>
                </a:cubicBezTo>
                <a:cubicBezTo>
                  <a:pt x="130" y="8"/>
                  <a:pt x="130" y="8"/>
                  <a:pt x="130" y="8"/>
                </a:cubicBezTo>
                <a:cubicBezTo>
                  <a:pt x="44" y="25"/>
                  <a:pt x="44" y="25"/>
                  <a:pt x="44" y="25"/>
                </a:cubicBezTo>
                <a:cubicBezTo>
                  <a:pt x="43" y="20"/>
                  <a:pt x="39" y="16"/>
                  <a:pt x="34" y="16"/>
                </a:cubicBezTo>
                <a:cubicBezTo>
                  <a:pt x="28" y="16"/>
                  <a:pt x="24" y="21"/>
                  <a:pt x="24" y="26"/>
                </a:cubicBezTo>
                <a:cubicBezTo>
                  <a:pt x="24" y="30"/>
                  <a:pt x="26" y="33"/>
                  <a:pt x="29" y="35"/>
                </a:cubicBezTo>
                <a:cubicBezTo>
                  <a:pt x="16" y="54"/>
                  <a:pt x="16" y="54"/>
                  <a:pt x="16" y="54"/>
                </a:cubicBezTo>
                <a:cubicBezTo>
                  <a:pt x="14" y="53"/>
                  <a:pt x="12" y="52"/>
                  <a:pt x="10" y="52"/>
                </a:cubicBezTo>
                <a:cubicBezTo>
                  <a:pt x="4" y="52"/>
                  <a:pt x="0" y="57"/>
                  <a:pt x="0" y="62"/>
                </a:cubicBezTo>
                <a:cubicBezTo>
                  <a:pt x="0" y="68"/>
                  <a:pt x="4" y="72"/>
                  <a:pt x="10" y="72"/>
                </a:cubicBezTo>
                <a:cubicBezTo>
                  <a:pt x="10" y="72"/>
                  <a:pt x="11" y="72"/>
                  <a:pt x="12" y="72"/>
                </a:cubicBezTo>
                <a:cubicBezTo>
                  <a:pt x="28" y="105"/>
                  <a:pt x="28" y="105"/>
                  <a:pt x="28" y="105"/>
                </a:cubicBezTo>
                <a:cubicBezTo>
                  <a:pt x="25" y="107"/>
                  <a:pt x="24" y="110"/>
                  <a:pt x="24" y="113"/>
                </a:cubicBezTo>
                <a:cubicBezTo>
                  <a:pt x="24" y="119"/>
                  <a:pt x="28" y="123"/>
                  <a:pt x="34" y="123"/>
                </a:cubicBezTo>
                <a:cubicBezTo>
                  <a:pt x="39" y="123"/>
                  <a:pt x="44" y="119"/>
                  <a:pt x="44" y="113"/>
                </a:cubicBezTo>
                <a:cubicBezTo>
                  <a:pt x="44" y="111"/>
                  <a:pt x="43" y="108"/>
                  <a:pt x="41" y="107"/>
                </a:cubicBezTo>
                <a:cubicBezTo>
                  <a:pt x="79" y="70"/>
                  <a:pt x="79" y="70"/>
                  <a:pt x="79" y="70"/>
                </a:cubicBezTo>
                <a:cubicBezTo>
                  <a:pt x="83" y="74"/>
                  <a:pt x="89" y="76"/>
                  <a:pt x="94" y="76"/>
                </a:cubicBezTo>
                <a:cubicBezTo>
                  <a:pt x="94" y="106"/>
                  <a:pt x="94" y="106"/>
                  <a:pt x="94" y="106"/>
                </a:cubicBezTo>
                <a:cubicBezTo>
                  <a:pt x="89" y="106"/>
                  <a:pt x="85" y="111"/>
                  <a:pt x="85" y="116"/>
                </a:cubicBezTo>
                <a:cubicBezTo>
                  <a:pt x="85" y="121"/>
                  <a:pt x="89" y="126"/>
                  <a:pt x="95" y="126"/>
                </a:cubicBezTo>
                <a:cubicBezTo>
                  <a:pt x="100" y="126"/>
                  <a:pt x="105" y="121"/>
                  <a:pt x="105" y="116"/>
                </a:cubicBezTo>
                <a:cubicBezTo>
                  <a:pt x="105" y="114"/>
                  <a:pt x="104" y="113"/>
                  <a:pt x="104" y="111"/>
                </a:cubicBezTo>
                <a:cubicBezTo>
                  <a:pt x="134" y="82"/>
                  <a:pt x="134" y="82"/>
                  <a:pt x="134" y="82"/>
                </a:cubicBezTo>
                <a:cubicBezTo>
                  <a:pt x="136" y="83"/>
                  <a:pt x="138" y="84"/>
                  <a:pt x="140" y="84"/>
                </a:cubicBezTo>
                <a:cubicBezTo>
                  <a:pt x="145" y="84"/>
                  <a:pt x="150" y="79"/>
                  <a:pt x="150" y="74"/>
                </a:cubicBezTo>
                <a:cubicBezTo>
                  <a:pt x="150" y="68"/>
                  <a:pt x="145" y="64"/>
                  <a:pt x="140" y="64"/>
                </a:cubicBezTo>
                <a:close/>
                <a:moveTo>
                  <a:pt x="140" y="3"/>
                </a:moveTo>
                <a:cubicBezTo>
                  <a:pt x="144" y="3"/>
                  <a:pt x="148" y="6"/>
                  <a:pt x="148" y="10"/>
                </a:cubicBezTo>
                <a:cubicBezTo>
                  <a:pt x="148" y="14"/>
                  <a:pt x="144" y="17"/>
                  <a:pt x="140" y="17"/>
                </a:cubicBezTo>
                <a:cubicBezTo>
                  <a:pt x="136" y="17"/>
                  <a:pt x="133" y="14"/>
                  <a:pt x="133" y="10"/>
                </a:cubicBezTo>
                <a:cubicBezTo>
                  <a:pt x="133" y="6"/>
                  <a:pt x="136" y="3"/>
                  <a:pt x="140" y="3"/>
                </a:cubicBezTo>
                <a:close/>
                <a:moveTo>
                  <a:pt x="130" y="11"/>
                </a:moveTo>
                <a:cubicBezTo>
                  <a:pt x="131" y="12"/>
                  <a:pt x="131" y="13"/>
                  <a:pt x="131" y="14"/>
                </a:cubicBezTo>
                <a:cubicBezTo>
                  <a:pt x="108" y="35"/>
                  <a:pt x="108" y="35"/>
                  <a:pt x="108" y="35"/>
                </a:cubicBezTo>
                <a:cubicBezTo>
                  <a:pt x="105" y="33"/>
                  <a:pt x="100" y="31"/>
                  <a:pt x="95" y="31"/>
                </a:cubicBezTo>
                <a:cubicBezTo>
                  <a:pt x="86" y="31"/>
                  <a:pt x="78" y="36"/>
                  <a:pt x="75" y="44"/>
                </a:cubicBezTo>
                <a:cubicBezTo>
                  <a:pt x="43" y="31"/>
                  <a:pt x="43" y="31"/>
                  <a:pt x="43" y="31"/>
                </a:cubicBezTo>
                <a:cubicBezTo>
                  <a:pt x="43" y="30"/>
                  <a:pt x="43" y="29"/>
                  <a:pt x="44" y="28"/>
                </a:cubicBezTo>
                <a:lnTo>
                  <a:pt x="130" y="11"/>
                </a:lnTo>
                <a:close/>
                <a:moveTo>
                  <a:pt x="26" y="26"/>
                </a:moveTo>
                <a:cubicBezTo>
                  <a:pt x="26" y="22"/>
                  <a:pt x="30" y="19"/>
                  <a:pt x="34" y="19"/>
                </a:cubicBezTo>
                <a:cubicBezTo>
                  <a:pt x="38" y="19"/>
                  <a:pt x="41" y="22"/>
                  <a:pt x="41" y="26"/>
                </a:cubicBezTo>
                <a:cubicBezTo>
                  <a:pt x="41" y="30"/>
                  <a:pt x="38" y="34"/>
                  <a:pt x="34" y="34"/>
                </a:cubicBezTo>
                <a:cubicBezTo>
                  <a:pt x="30" y="34"/>
                  <a:pt x="26" y="30"/>
                  <a:pt x="26" y="26"/>
                </a:cubicBezTo>
                <a:close/>
                <a:moveTo>
                  <a:pt x="3" y="62"/>
                </a:moveTo>
                <a:cubicBezTo>
                  <a:pt x="3" y="58"/>
                  <a:pt x="6" y="55"/>
                  <a:pt x="10" y="55"/>
                </a:cubicBezTo>
                <a:cubicBezTo>
                  <a:pt x="14" y="55"/>
                  <a:pt x="17" y="58"/>
                  <a:pt x="17" y="62"/>
                </a:cubicBezTo>
                <a:cubicBezTo>
                  <a:pt x="17" y="66"/>
                  <a:pt x="14" y="69"/>
                  <a:pt x="10" y="69"/>
                </a:cubicBezTo>
                <a:cubicBezTo>
                  <a:pt x="6" y="69"/>
                  <a:pt x="3" y="66"/>
                  <a:pt x="3" y="62"/>
                </a:cubicBezTo>
                <a:close/>
                <a:moveTo>
                  <a:pt x="14" y="71"/>
                </a:moveTo>
                <a:cubicBezTo>
                  <a:pt x="18" y="70"/>
                  <a:pt x="20" y="66"/>
                  <a:pt x="20" y="62"/>
                </a:cubicBezTo>
                <a:cubicBezTo>
                  <a:pt x="20" y="60"/>
                  <a:pt x="19" y="58"/>
                  <a:pt x="18" y="56"/>
                </a:cubicBezTo>
                <a:cubicBezTo>
                  <a:pt x="31" y="36"/>
                  <a:pt x="31" y="36"/>
                  <a:pt x="31" y="36"/>
                </a:cubicBezTo>
                <a:cubicBezTo>
                  <a:pt x="31" y="36"/>
                  <a:pt x="31" y="36"/>
                  <a:pt x="31" y="36"/>
                </a:cubicBezTo>
                <a:cubicBezTo>
                  <a:pt x="32" y="36"/>
                  <a:pt x="33" y="36"/>
                  <a:pt x="34" y="36"/>
                </a:cubicBezTo>
                <a:cubicBezTo>
                  <a:pt x="37" y="36"/>
                  <a:pt x="39" y="35"/>
                  <a:pt x="41" y="33"/>
                </a:cubicBezTo>
                <a:cubicBezTo>
                  <a:pt x="74" y="46"/>
                  <a:pt x="74" y="46"/>
                  <a:pt x="74" y="46"/>
                </a:cubicBezTo>
                <a:cubicBezTo>
                  <a:pt x="73" y="49"/>
                  <a:pt x="72" y="51"/>
                  <a:pt x="72" y="54"/>
                </a:cubicBezTo>
                <a:cubicBezTo>
                  <a:pt x="72" y="59"/>
                  <a:pt x="74" y="64"/>
                  <a:pt x="78" y="68"/>
                </a:cubicBezTo>
                <a:cubicBezTo>
                  <a:pt x="39" y="105"/>
                  <a:pt x="39" y="105"/>
                  <a:pt x="39" y="105"/>
                </a:cubicBezTo>
                <a:cubicBezTo>
                  <a:pt x="38" y="104"/>
                  <a:pt x="36" y="103"/>
                  <a:pt x="34" y="103"/>
                </a:cubicBezTo>
                <a:cubicBezTo>
                  <a:pt x="32" y="103"/>
                  <a:pt x="31" y="103"/>
                  <a:pt x="30" y="104"/>
                </a:cubicBezTo>
                <a:lnTo>
                  <a:pt x="14" y="71"/>
                </a:lnTo>
                <a:close/>
                <a:moveTo>
                  <a:pt x="34" y="120"/>
                </a:moveTo>
                <a:cubicBezTo>
                  <a:pt x="30" y="120"/>
                  <a:pt x="26" y="117"/>
                  <a:pt x="26" y="113"/>
                </a:cubicBezTo>
                <a:cubicBezTo>
                  <a:pt x="26" y="109"/>
                  <a:pt x="30" y="106"/>
                  <a:pt x="34" y="106"/>
                </a:cubicBezTo>
                <a:cubicBezTo>
                  <a:pt x="38" y="106"/>
                  <a:pt x="41" y="109"/>
                  <a:pt x="41" y="113"/>
                </a:cubicBezTo>
                <a:cubicBezTo>
                  <a:pt x="41" y="117"/>
                  <a:pt x="38" y="120"/>
                  <a:pt x="34" y="120"/>
                </a:cubicBezTo>
                <a:close/>
                <a:moveTo>
                  <a:pt x="78" y="54"/>
                </a:moveTo>
                <a:cubicBezTo>
                  <a:pt x="78" y="44"/>
                  <a:pt x="85" y="36"/>
                  <a:pt x="95" y="36"/>
                </a:cubicBezTo>
                <a:cubicBezTo>
                  <a:pt x="105" y="36"/>
                  <a:pt x="112" y="44"/>
                  <a:pt x="112" y="54"/>
                </a:cubicBezTo>
                <a:cubicBezTo>
                  <a:pt x="112" y="63"/>
                  <a:pt x="105" y="71"/>
                  <a:pt x="95" y="71"/>
                </a:cubicBezTo>
                <a:cubicBezTo>
                  <a:pt x="85" y="71"/>
                  <a:pt x="78" y="63"/>
                  <a:pt x="78" y="54"/>
                </a:cubicBezTo>
                <a:close/>
                <a:moveTo>
                  <a:pt x="95" y="123"/>
                </a:moveTo>
                <a:cubicBezTo>
                  <a:pt x="91" y="123"/>
                  <a:pt x="88" y="120"/>
                  <a:pt x="88" y="116"/>
                </a:cubicBezTo>
                <a:cubicBezTo>
                  <a:pt x="88" y="112"/>
                  <a:pt x="91" y="109"/>
                  <a:pt x="95" y="109"/>
                </a:cubicBezTo>
                <a:cubicBezTo>
                  <a:pt x="99" y="109"/>
                  <a:pt x="102" y="112"/>
                  <a:pt x="102" y="116"/>
                </a:cubicBezTo>
                <a:cubicBezTo>
                  <a:pt x="102" y="120"/>
                  <a:pt x="99" y="123"/>
                  <a:pt x="95" y="123"/>
                </a:cubicBezTo>
                <a:close/>
                <a:moveTo>
                  <a:pt x="97" y="106"/>
                </a:moveTo>
                <a:cubicBezTo>
                  <a:pt x="97" y="76"/>
                  <a:pt x="97" y="76"/>
                  <a:pt x="97" y="76"/>
                </a:cubicBezTo>
                <a:cubicBezTo>
                  <a:pt x="105" y="76"/>
                  <a:pt x="112" y="71"/>
                  <a:pt x="115" y="64"/>
                </a:cubicBezTo>
                <a:cubicBezTo>
                  <a:pt x="130" y="72"/>
                  <a:pt x="130" y="72"/>
                  <a:pt x="130" y="72"/>
                </a:cubicBezTo>
                <a:cubicBezTo>
                  <a:pt x="130" y="73"/>
                  <a:pt x="130" y="73"/>
                  <a:pt x="130" y="74"/>
                </a:cubicBezTo>
                <a:cubicBezTo>
                  <a:pt x="130" y="76"/>
                  <a:pt x="131" y="78"/>
                  <a:pt x="132" y="80"/>
                </a:cubicBezTo>
                <a:cubicBezTo>
                  <a:pt x="102" y="109"/>
                  <a:pt x="102" y="109"/>
                  <a:pt x="102" y="109"/>
                </a:cubicBezTo>
                <a:cubicBezTo>
                  <a:pt x="101" y="108"/>
                  <a:pt x="99" y="107"/>
                  <a:pt x="97" y="106"/>
                </a:cubicBezTo>
                <a:close/>
                <a:moveTo>
                  <a:pt x="140" y="81"/>
                </a:moveTo>
                <a:cubicBezTo>
                  <a:pt x="136" y="81"/>
                  <a:pt x="133" y="78"/>
                  <a:pt x="133" y="74"/>
                </a:cubicBezTo>
                <a:cubicBezTo>
                  <a:pt x="133" y="70"/>
                  <a:pt x="136" y="67"/>
                  <a:pt x="140" y="67"/>
                </a:cubicBezTo>
                <a:cubicBezTo>
                  <a:pt x="144" y="67"/>
                  <a:pt x="147" y="70"/>
                  <a:pt x="147" y="74"/>
                </a:cubicBezTo>
                <a:cubicBezTo>
                  <a:pt x="147" y="78"/>
                  <a:pt x="144" y="81"/>
                  <a:pt x="140" y="81"/>
                </a:cubicBezTo>
                <a:close/>
              </a:path>
            </a:pathLst>
          </a:custGeom>
          <a:solidFill>
            <a:srgbClr val="348B26"/>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2800">
              <a:solidFill>
                <a:srgbClr val="4B4B4B"/>
              </a:solidFill>
              <a:latin typeface="微软雅黑" panose="020B0503020204020204" pitchFamily="34" charset="-122"/>
              <a:ea typeface="微软雅黑" panose="020B0503020204020204" pitchFamily="34" charset="-122"/>
            </a:endParaRPr>
          </a:p>
        </p:txBody>
      </p:sp>
      <p:grpSp>
        <p:nvGrpSpPr>
          <p:cNvPr id="273" name="Group 272"/>
          <p:cNvGrpSpPr/>
          <p:nvPr/>
        </p:nvGrpSpPr>
        <p:grpSpPr>
          <a:xfrm>
            <a:off x="7351223" y="3528679"/>
            <a:ext cx="193796" cy="164574"/>
            <a:chOff x="2495550" y="7083425"/>
            <a:chExt cx="900113" cy="754062"/>
          </a:xfrm>
          <a:solidFill>
            <a:srgbClr val="348B26"/>
          </a:solidFill>
        </p:grpSpPr>
        <p:sp>
          <p:nvSpPr>
            <p:cNvPr id="274" name="Freeform 88"/>
            <p:cNvSpPr>
              <a:spLocks noEditPoints="1"/>
            </p:cNvSpPr>
            <p:nvPr/>
          </p:nvSpPr>
          <p:spPr bwMode="auto">
            <a:xfrm>
              <a:off x="2495550" y="7108826"/>
              <a:ext cx="225424" cy="728661"/>
            </a:xfrm>
            <a:custGeom>
              <a:avLst/>
              <a:gdLst>
                <a:gd name="T0" fmla="*/ 42 w 44"/>
                <a:gd name="T1" fmla="*/ 0 h 141"/>
                <a:gd name="T2" fmla="*/ 2 w 44"/>
                <a:gd name="T3" fmla="*/ 0 h 141"/>
                <a:gd name="T4" fmla="*/ 0 w 44"/>
                <a:gd name="T5" fmla="*/ 3 h 141"/>
                <a:gd name="T6" fmla="*/ 0 w 44"/>
                <a:gd name="T7" fmla="*/ 138 h 141"/>
                <a:gd name="T8" fmla="*/ 2 w 44"/>
                <a:gd name="T9" fmla="*/ 141 h 141"/>
                <a:gd name="T10" fmla="*/ 42 w 44"/>
                <a:gd name="T11" fmla="*/ 141 h 141"/>
                <a:gd name="T12" fmla="*/ 44 w 44"/>
                <a:gd name="T13" fmla="*/ 138 h 141"/>
                <a:gd name="T14" fmla="*/ 44 w 44"/>
                <a:gd name="T15" fmla="*/ 3 h 141"/>
                <a:gd name="T16" fmla="*/ 42 w 44"/>
                <a:gd name="T17" fmla="*/ 0 h 141"/>
                <a:gd name="T18" fmla="*/ 17 w 44"/>
                <a:gd name="T19" fmla="*/ 36 h 141"/>
                <a:gd name="T20" fmla="*/ 21 w 44"/>
                <a:gd name="T21" fmla="*/ 36 h 141"/>
                <a:gd name="T22" fmla="*/ 21 w 44"/>
                <a:gd name="T23" fmla="*/ 22 h 141"/>
                <a:gd name="T24" fmla="*/ 17 w 44"/>
                <a:gd name="T25" fmla="*/ 22 h 141"/>
                <a:gd name="T26" fmla="*/ 17 w 44"/>
                <a:gd name="T27" fmla="*/ 20 h 141"/>
                <a:gd name="T28" fmla="*/ 27 w 44"/>
                <a:gd name="T29" fmla="*/ 20 h 141"/>
                <a:gd name="T30" fmla="*/ 27 w 44"/>
                <a:gd name="T31" fmla="*/ 22 h 141"/>
                <a:gd name="T32" fmla="*/ 23 w 44"/>
                <a:gd name="T33" fmla="*/ 22 h 141"/>
                <a:gd name="T34" fmla="*/ 23 w 44"/>
                <a:gd name="T35" fmla="*/ 36 h 141"/>
                <a:gd name="T36" fmla="*/ 27 w 44"/>
                <a:gd name="T37" fmla="*/ 36 h 141"/>
                <a:gd name="T38" fmla="*/ 27 w 44"/>
                <a:gd name="T39" fmla="*/ 38 h 141"/>
                <a:gd name="T40" fmla="*/ 17 w 44"/>
                <a:gd name="T41" fmla="*/ 38 h 141"/>
                <a:gd name="T42" fmla="*/ 17 w 44"/>
                <a:gd name="T43" fmla="*/ 36 h 141"/>
                <a:gd name="T44" fmla="*/ 37 w 44"/>
                <a:gd name="T45" fmla="*/ 123 h 141"/>
                <a:gd name="T46" fmla="*/ 7 w 44"/>
                <a:gd name="T47" fmla="*/ 123 h 141"/>
                <a:gd name="T48" fmla="*/ 7 w 44"/>
                <a:gd name="T49" fmla="*/ 117 h 141"/>
                <a:gd name="T50" fmla="*/ 37 w 44"/>
                <a:gd name="T51" fmla="*/ 117 h 141"/>
                <a:gd name="T52" fmla="*/ 37 w 44"/>
                <a:gd name="T53" fmla="*/ 123 h 141"/>
                <a:gd name="T54" fmla="*/ 37 w 44"/>
                <a:gd name="T55" fmla="*/ 105 h 141"/>
                <a:gd name="T56" fmla="*/ 7 w 44"/>
                <a:gd name="T57" fmla="*/ 105 h 141"/>
                <a:gd name="T58" fmla="*/ 7 w 44"/>
                <a:gd name="T59" fmla="*/ 99 h 141"/>
                <a:gd name="T60" fmla="*/ 37 w 44"/>
                <a:gd name="T61" fmla="*/ 99 h 141"/>
                <a:gd name="T62" fmla="*/ 37 w 44"/>
                <a:gd name="T63" fmla="*/ 105 h 141"/>
                <a:gd name="T64" fmla="*/ 37 w 44"/>
                <a:gd name="T65" fmla="*/ 88 h 141"/>
                <a:gd name="T66" fmla="*/ 7 w 44"/>
                <a:gd name="T67" fmla="*/ 88 h 141"/>
                <a:gd name="T68" fmla="*/ 7 w 44"/>
                <a:gd name="T69" fmla="*/ 82 h 141"/>
                <a:gd name="T70" fmla="*/ 37 w 44"/>
                <a:gd name="T71" fmla="*/ 82 h 141"/>
                <a:gd name="T72" fmla="*/ 37 w 44"/>
                <a:gd name="T73"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41">
                  <a:moveTo>
                    <a:pt x="42" y="0"/>
                  </a:moveTo>
                  <a:cubicBezTo>
                    <a:pt x="2" y="0"/>
                    <a:pt x="2" y="0"/>
                    <a:pt x="2" y="0"/>
                  </a:cubicBezTo>
                  <a:cubicBezTo>
                    <a:pt x="1" y="0"/>
                    <a:pt x="0" y="1"/>
                    <a:pt x="0" y="3"/>
                  </a:cubicBezTo>
                  <a:cubicBezTo>
                    <a:pt x="0" y="138"/>
                    <a:pt x="0" y="138"/>
                    <a:pt x="0" y="138"/>
                  </a:cubicBezTo>
                  <a:cubicBezTo>
                    <a:pt x="0" y="140"/>
                    <a:pt x="1" y="141"/>
                    <a:pt x="2" y="141"/>
                  </a:cubicBezTo>
                  <a:cubicBezTo>
                    <a:pt x="42" y="141"/>
                    <a:pt x="42" y="141"/>
                    <a:pt x="42" y="141"/>
                  </a:cubicBezTo>
                  <a:cubicBezTo>
                    <a:pt x="43" y="141"/>
                    <a:pt x="44" y="140"/>
                    <a:pt x="44" y="138"/>
                  </a:cubicBezTo>
                  <a:cubicBezTo>
                    <a:pt x="44" y="3"/>
                    <a:pt x="44" y="3"/>
                    <a:pt x="44" y="3"/>
                  </a:cubicBezTo>
                  <a:cubicBezTo>
                    <a:pt x="44" y="1"/>
                    <a:pt x="43" y="0"/>
                    <a:pt x="42" y="0"/>
                  </a:cubicBezTo>
                  <a:close/>
                  <a:moveTo>
                    <a:pt x="17" y="36"/>
                  </a:moveTo>
                  <a:cubicBezTo>
                    <a:pt x="21" y="36"/>
                    <a:pt x="21" y="36"/>
                    <a:pt x="21" y="36"/>
                  </a:cubicBezTo>
                  <a:cubicBezTo>
                    <a:pt x="21" y="22"/>
                    <a:pt x="21" y="22"/>
                    <a:pt x="21" y="22"/>
                  </a:cubicBezTo>
                  <a:cubicBezTo>
                    <a:pt x="17" y="22"/>
                    <a:pt x="17" y="22"/>
                    <a:pt x="17" y="22"/>
                  </a:cubicBezTo>
                  <a:cubicBezTo>
                    <a:pt x="17" y="20"/>
                    <a:pt x="17" y="20"/>
                    <a:pt x="17" y="20"/>
                  </a:cubicBezTo>
                  <a:cubicBezTo>
                    <a:pt x="27" y="20"/>
                    <a:pt x="27" y="20"/>
                    <a:pt x="27" y="20"/>
                  </a:cubicBezTo>
                  <a:cubicBezTo>
                    <a:pt x="27" y="22"/>
                    <a:pt x="27" y="22"/>
                    <a:pt x="27" y="22"/>
                  </a:cubicBezTo>
                  <a:cubicBezTo>
                    <a:pt x="23" y="22"/>
                    <a:pt x="23" y="22"/>
                    <a:pt x="23" y="22"/>
                  </a:cubicBezTo>
                  <a:cubicBezTo>
                    <a:pt x="23" y="36"/>
                    <a:pt x="23" y="36"/>
                    <a:pt x="23" y="36"/>
                  </a:cubicBezTo>
                  <a:cubicBezTo>
                    <a:pt x="27" y="36"/>
                    <a:pt x="27" y="36"/>
                    <a:pt x="27" y="36"/>
                  </a:cubicBezTo>
                  <a:cubicBezTo>
                    <a:pt x="27" y="38"/>
                    <a:pt x="27" y="38"/>
                    <a:pt x="27" y="38"/>
                  </a:cubicBezTo>
                  <a:cubicBezTo>
                    <a:pt x="17" y="38"/>
                    <a:pt x="17" y="38"/>
                    <a:pt x="17" y="38"/>
                  </a:cubicBezTo>
                  <a:lnTo>
                    <a:pt x="17" y="36"/>
                  </a:lnTo>
                  <a:close/>
                  <a:moveTo>
                    <a:pt x="37" y="123"/>
                  </a:moveTo>
                  <a:cubicBezTo>
                    <a:pt x="7" y="123"/>
                    <a:pt x="7" y="123"/>
                    <a:pt x="7" y="123"/>
                  </a:cubicBezTo>
                  <a:cubicBezTo>
                    <a:pt x="7" y="117"/>
                    <a:pt x="7" y="117"/>
                    <a:pt x="7" y="117"/>
                  </a:cubicBezTo>
                  <a:cubicBezTo>
                    <a:pt x="37" y="117"/>
                    <a:pt x="37" y="117"/>
                    <a:pt x="37" y="117"/>
                  </a:cubicBezTo>
                  <a:lnTo>
                    <a:pt x="37" y="123"/>
                  </a:lnTo>
                  <a:close/>
                  <a:moveTo>
                    <a:pt x="37" y="105"/>
                  </a:moveTo>
                  <a:cubicBezTo>
                    <a:pt x="7" y="105"/>
                    <a:pt x="7" y="105"/>
                    <a:pt x="7" y="105"/>
                  </a:cubicBezTo>
                  <a:cubicBezTo>
                    <a:pt x="7" y="99"/>
                    <a:pt x="7" y="99"/>
                    <a:pt x="7" y="99"/>
                  </a:cubicBezTo>
                  <a:cubicBezTo>
                    <a:pt x="37" y="99"/>
                    <a:pt x="37" y="99"/>
                    <a:pt x="37" y="99"/>
                  </a:cubicBezTo>
                  <a:lnTo>
                    <a:pt x="37" y="105"/>
                  </a:lnTo>
                  <a:close/>
                  <a:moveTo>
                    <a:pt x="37" y="88"/>
                  </a:moveTo>
                  <a:cubicBezTo>
                    <a:pt x="7" y="88"/>
                    <a:pt x="7" y="88"/>
                    <a:pt x="7" y="88"/>
                  </a:cubicBezTo>
                  <a:cubicBezTo>
                    <a:pt x="7" y="82"/>
                    <a:pt x="7" y="82"/>
                    <a:pt x="7" y="82"/>
                  </a:cubicBezTo>
                  <a:cubicBezTo>
                    <a:pt x="37" y="82"/>
                    <a:pt x="37" y="82"/>
                    <a:pt x="37" y="82"/>
                  </a:cubicBezTo>
                  <a:lnTo>
                    <a:pt x="3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5" name="Freeform 89"/>
            <p:cNvSpPr>
              <a:spLocks noEditPoints="1"/>
            </p:cNvSpPr>
            <p:nvPr/>
          </p:nvSpPr>
          <p:spPr bwMode="auto">
            <a:xfrm>
              <a:off x="2778125" y="7108826"/>
              <a:ext cx="227014" cy="728661"/>
            </a:xfrm>
            <a:custGeom>
              <a:avLst/>
              <a:gdLst>
                <a:gd name="T0" fmla="*/ 42 w 44"/>
                <a:gd name="T1" fmla="*/ 0 h 141"/>
                <a:gd name="T2" fmla="*/ 2 w 44"/>
                <a:gd name="T3" fmla="*/ 0 h 141"/>
                <a:gd name="T4" fmla="*/ 0 w 44"/>
                <a:gd name="T5" fmla="*/ 3 h 141"/>
                <a:gd name="T6" fmla="*/ 0 w 44"/>
                <a:gd name="T7" fmla="*/ 138 h 141"/>
                <a:gd name="T8" fmla="*/ 2 w 44"/>
                <a:gd name="T9" fmla="*/ 141 h 141"/>
                <a:gd name="T10" fmla="*/ 42 w 44"/>
                <a:gd name="T11" fmla="*/ 141 h 141"/>
                <a:gd name="T12" fmla="*/ 44 w 44"/>
                <a:gd name="T13" fmla="*/ 138 h 141"/>
                <a:gd name="T14" fmla="*/ 44 w 44"/>
                <a:gd name="T15" fmla="*/ 3 h 141"/>
                <a:gd name="T16" fmla="*/ 42 w 44"/>
                <a:gd name="T17" fmla="*/ 0 h 141"/>
                <a:gd name="T18" fmla="*/ 14 w 44"/>
                <a:gd name="T19" fmla="*/ 36 h 141"/>
                <a:gd name="T20" fmla="*/ 18 w 44"/>
                <a:gd name="T21" fmla="*/ 36 h 141"/>
                <a:gd name="T22" fmla="*/ 18 w 44"/>
                <a:gd name="T23" fmla="*/ 22 h 141"/>
                <a:gd name="T24" fmla="*/ 14 w 44"/>
                <a:gd name="T25" fmla="*/ 22 h 141"/>
                <a:gd name="T26" fmla="*/ 14 w 44"/>
                <a:gd name="T27" fmla="*/ 20 h 141"/>
                <a:gd name="T28" fmla="*/ 20 w 44"/>
                <a:gd name="T29" fmla="*/ 20 h 141"/>
                <a:gd name="T30" fmla="*/ 24 w 44"/>
                <a:gd name="T31" fmla="*/ 20 h 141"/>
                <a:gd name="T32" fmla="*/ 30 w 44"/>
                <a:gd name="T33" fmla="*/ 20 h 141"/>
                <a:gd name="T34" fmla="*/ 30 w 44"/>
                <a:gd name="T35" fmla="*/ 22 h 141"/>
                <a:gd name="T36" fmla="*/ 26 w 44"/>
                <a:gd name="T37" fmla="*/ 22 h 141"/>
                <a:gd name="T38" fmla="*/ 26 w 44"/>
                <a:gd name="T39" fmla="*/ 36 h 141"/>
                <a:gd name="T40" fmla="*/ 30 w 44"/>
                <a:gd name="T41" fmla="*/ 36 h 141"/>
                <a:gd name="T42" fmla="*/ 30 w 44"/>
                <a:gd name="T43" fmla="*/ 38 h 141"/>
                <a:gd name="T44" fmla="*/ 24 w 44"/>
                <a:gd name="T45" fmla="*/ 38 h 141"/>
                <a:gd name="T46" fmla="*/ 20 w 44"/>
                <a:gd name="T47" fmla="*/ 38 h 141"/>
                <a:gd name="T48" fmla="*/ 14 w 44"/>
                <a:gd name="T49" fmla="*/ 38 h 141"/>
                <a:gd name="T50" fmla="*/ 14 w 44"/>
                <a:gd name="T51" fmla="*/ 36 h 141"/>
                <a:gd name="T52" fmla="*/ 37 w 44"/>
                <a:gd name="T53" fmla="*/ 123 h 141"/>
                <a:gd name="T54" fmla="*/ 7 w 44"/>
                <a:gd name="T55" fmla="*/ 123 h 141"/>
                <a:gd name="T56" fmla="*/ 7 w 44"/>
                <a:gd name="T57" fmla="*/ 117 h 141"/>
                <a:gd name="T58" fmla="*/ 37 w 44"/>
                <a:gd name="T59" fmla="*/ 117 h 141"/>
                <a:gd name="T60" fmla="*/ 37 w 44"/>
                <a:gd name="T61" fmla="*/ 123 h 141"/>
                <a:gd name="T62" fmla="*/ 37 w 44"/>
                <a:gd name="T63" fmla="*/ 105 h 141"/>
                <a:gd name="T64" fmla="*/ 7 w 44"/>
                <a:gd name="T65" fmla="*/ 105 h 141"/>
                <a:gd name="T66" fmla="*/ 7 w 44"/>
                <a:gd name="T67" fmla="*/ 99 h 141"/>
                <a:gd name="T68" fmla="*/ 37 w 44"/>
                <a:gd name="T69" fmla="*/ 99 h 141"/>
                <a:gd name="T70" fmla="*/ 37 w 44"/>
                <a:gd name="T71" fmla="*/ 105 h 141"/>
                <a:gd name="T72" fmla="*/ 37 w 44"/>
                <a:gd name="T73" fmla="*/ 88 h 141"/>
                <a:gd name="T74" fmla="*/ 7 w 44"/>
                <a:gd name="T75" fmla="*/ 88 h 141"/>
                <a:gd name="T76" fmla="*/ 7 w 44"/>
                <a:gd name="T77" fmla="*/ 82 h 141"/>
                <a:gd name="T78" fmla="*/ 37 w 44"/>
                <a:gd name="T79" fmla="*/ 82 h 141"/>
                <a:gd name="T80" fmla="*/ 37 w 44"/>
                <a:gd name="T81"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141">
                  <a:moveTo>
                    <a:pt x="42" y="0"/>
                  </a:moveTo>
                  <a:cubicBezTo>
                    <a:pt x="2" y="0"/>
                    <a:pt x="2" y="0"/>
                    <a:pt x="2" y="0"/>
                  </a:cubicBezTo>
                  <a:cubicBezTo>
                    <a:pt x="1" y="0"/>
                    <a:pt x="0" y="1"/>
                    <a:pt x="0" y="3"/>
                  </a:cubicBezTo>
                  <a:cubicBezTo>
                    <a:pt x="0" y="138"/>
                    <a:pt x="0" y="138"/>
                    <a:pt x="0" y="138"/>
                  </a:cubicBezTo>
                  <a:cubicBezTo>
                    <a:pt x="0" y="140"/>
                    <a:pt x="1" y="141"/>
                    <a:pt x="2" y="141"/>
                  </a:cubicBezTo>
                  <a:cubicBezTo>
                    <a:pt x="42" y="141"/>
                    <a:pt x="42" y="141"/>
                    <a:pt x="42" y="141"/>
                  </a:cubicBezTo>
                  <a:cubicBezTo>
                    <a:pt x="43" y="141"/>
                    <a:pt x="44" y="140"/>
                    <a:pt x="44" y="138"/>
                  </a:cubicBezTo>
                  <a:cubicBezTo>
                    <a:pt x="44" y="3"/>
                    <a:pt x="44" y="3"/>
                    <a:pt x="44" y="3"/>
                  </a:cubicBezTo>
                  <a:cubicBezTo>
                    <a:pt x="44" y="1"/>
                    <a:pt x="43" y="0"/>
                    <a:pt x="42" y="0"/>
                  </a:cubicBezTo>
                  <a:close/>
                  <a:moveTo>
                    <a:pt x="14" y="36"/>
                  </a:moveTo>
                  <a:cubicBezTo>
                    <a:pt x="18" y="36"/>
                    <a:pt x="18" y="36"/>
                    <a:pt x="18" y="36"/>
                  </a:cubicBezTo>
                  <a:cubicBezTo>
                    <a:pt x="18" y="22"/>
                    <a:pt x="18" y="22"/>
                    <a:pt x="18" y="22"/>
                  </a:cubicBezTo>
                  <a:cubicBezTo>
                    <a:pt x="14" y="22"/>
                    <a:pt x="14" y="22"/>
                    <a:pt x="14" y="22"/>
                  </a:cubicBezTo>
                  <a:cubicBezTo>
                    <a:pt x="14" y="20"/>
                    <a:pt x="14" y="20"/>
                    <a:pt x="14" y="20"/>
                  </a:cubicBezTo>
                  <a:cubicBezTo>
                    <a:pt x="20" y="20"/>
                    <a:pt x="20" y="20"/>
                    <a:pt x="20" y="20"/>
                  </a:cubicBezTo>
                  <a:cubicBezTo>
                    <a:pt x="24" y="20"/>
                    <a:pt x="24" y="20"/>
                    <a:pt x="24" y="20"/>
                  </a:cubicBezTo>
                  <a:cubicBezTo>
                    <a:pt x="30" y="20"/>
                    <a:pt x="30" y="20"/>
                    <a:pt x="30" y="20"/>
                  </a:cubicBezTo>
                  <a:cubicBezTo>
                    <a:pt x="30" y="22"/>
                    <a:pt x="30" y="22"/>
                    <a:pt x="30" y="22"/>
                  </a:cubicBezTo>
                  <a:cubicBezTo>
                    <a:pt x="26" y="22"/>
                    <a:pt x="26" y="22"/>
                    <a:pt x="26" y="22"/>
                  </a:cubicBezTo>
                  <a:cubicBezTo>
                    <a:pt x="26" y="36"/>
                    <a:pt x="26" y="36"/>
                    <a:pt x="26" y="36"/>
                  </a:cubicBezTo>
                  <a:cubicBezTo>
                    <a:pt x="30" y="36"/>
                    <a:pt x="30" y="36"/>
                    <a:pt x="30" y="36"/>
                  </a:cubicBezTo>
                  <a:cubicBezTo>
                    <a:pt x="30" y="38"/>
                    <a:pt x="30" y="38"/>
                    <a:pt x="30" y="38"/>
                  </a:cubicBezTo>
                  <a:cubicBezTo>
                    <a:pt x="24" y="38"/>
                    <a:pt x="24" y="38"/>
                    <a:pt x="24" y="38"/>
                  </a:cubicBezTo>
                  <a:cubicBezTo>
                    <a:pt x="20" y="38"/>
                    <a:pt x="20" y="38"/>
                    <a:pt x="20" y="38"/>
                  </a:cubicBezTo>
                  <a:cubicBezTo>
                    <a:pt x="14" y="38"/>
                    <a:pt x="14" y="38"/>
                    <a:pt x="14" y="38"/>
                  </a:cubicBezTo>
                  <a:lnTo>
                    <a:pt x="14" y="36"/>
                  </a:lnTo>
                  <a:close/>
                  <a:moveTo>
                    <a:pt x="37" y="123"/>
                  </a:moveTo>
                  <a:cubicBezTo>
                    <a:pt x="7" y="123"/>
                    <a:pt x="7" y="123"/>
                    <a:pt x="7" y="123"/>
                  </a:cubicBezTo>
                  <a:cubicBezTo>
                    <a:pt x="7" y="117"/>
                    <a:pt x="7" y="117"/>
                    <a:pt x="7" y="117"/>
                  </a:cubicBezTo>
                  <a:cubicBezTo>
                    <a:pt x="37" y="117"/>
                    <a:pt x="37" y="117"/>
                    <a:pt x="37" y="117"/>
                  </a:cubicBezTo>
                  <a:lnTo>
                    <a:pt x="37" y="123"/>
                  </a:lnTo>
                  <a:close/>
                  <a:moveTo>
                    <a:pt x="37" y="105"/>
                  </a:moveTo>
                  <a:cubicBezTo>
                    <a:pt x="7" y="105"/>
                    <a:pt x="7" y="105"/>
                    <a:pt x="7" y="105"/>
                  </a:cubicBezTo>
                  <a:cubicBezTo>
                    <a:pt x="7" y="99"/>
                    <a:pt x="7" y="99"/>
                    <a:pt x="7" y="99"/>
                  </a:cubicBezTo>
                  <a:cubicBezTo>
                    <a:pt x="37" y="99"/>
                    <a:pt x="37" y="99"/>
                    <a:pt x="37" y="99"/>
                  </a:cubicBezTo>
                  <a:lnTo>
                    <a:pt x="37" y="105"/>
                  </a:lnTo>
                  <a:close/>
                  <a:moveTo>
                    <a:pt x="37" y="88"/>
                  </a:moveTo>
                  <a:cubicBezTo>
                    <a:pt x="7" y="88"/>
                    <a:pt x="7" y="88"/>
                    <a:pt x="7" y="88"/>
                  </a:cubicBezTo>
                  <a:cubicBezTo>
                    <a:pt x="7" y="82"/>
                    <a:pt x="7" y="82"/>
                    <a:pt x="7" y="82"/>
                  </a:cubicBezTo>
                  <a:cubicBezTo>
                    <a:pt x="37" y="82"/>
                    <a:pt x="37" y="82"/>
                    <a:pt x="37" y="82"/>
                  </a:cubicBezTo>
                  <a:lnTo>
                    <a:pt x="3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6" name="Rectangle 90"/>
            <p:cNvSpPr>
              <a:spLocks noChangeArrowheads="1"/>
            </p:cNvSpPr>
            <p:nvPr/>
          </p:nvSpPr>
          <p:spPr bwMode="auto">
            <a:xfrm>
              <a:off x="2881311" y="7223123"/>
              <a:ext cx="20638" cy="714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7" name="Freeform 91"/>
            <p:cNvSpPr>
              <a:spLocks/>
            </p:cNvSpPr>
            <p:nvPr/>
          </p:nvSpPr>
          <p:spPr bwMode="auto">
            <a:xfrm>
              <a:off x="3154364" y="7212012"/>
              <a:ext cx="30165" cy="77789"/>
            </a:xfrm>
            <a:custGeom>
              <a:avLst/>
              <a:gdLst>
                <a:gd name="T0" fmla="*/ 19 w 19"/>
                <a:gd name="T1" fmla="*/ 46 h 49"/>
                <a:gd name="T2" fmla="*/ 13 w 19"/>
                <a:gd name="T3" fmla="*/ 0 h 49"/>
                <a:gd name="T4" fmla="*/ 0 w 19"/>
                <a:gd name="T5" fmla="*/ 3 h 49"/>
                <a:gd name="T6" fmla="*/ 10 w 19"/>
                <a:gd name="T7" fmla="*/ 49 h 49"/>
                <a:gd name="T8" fmla="*/ 19 w 19"/>
                <a:gd name="T9" fmla="*/ 46 h 49"/>
              </a:gdLst>
              <a:ahLst/>
              <a:cxnLst>
                <a:cxn ang="0">
                  <a:pos x="T0" y="T1"/>
                </a:cxn>
                <a:cxn ang="0">
                  <a:pos x="T2" y="T3"/>
                </a:cxn>
                <a:cxn ang="0">
                  <a:pos x="T4" y="T5"/>
                </a:cxn>
                <a:cxn ang="0">
                  <a:pos x="T6" y="T7"/>
                </a:cxn>
                <a:cxn ang="0">
                  <a:pos x="T8" y="T9"/>
                </a:cxn>
              </a:cxnLst>
              <a:rect l="0" t="0" r="r" b="b"/>
              <a:pathLst>
                <a:path w="19" h="49">
                  <a:moveTo>
                    <a:pt x="19" y="46"/>
                  </a:moveTo>
                  <a:lnTo>
                    <a:pt x="13" y="0"/>
                  </a:lnTo>
                  <a:lnTo>
                    <a:pt x="0" y="3"/>
                  </a:lnTo>
                  <a:lnTo>
                    <a:pt x="10" y="49"/>
                  </a:lnTo>
                  <a:lnTo>
                    <a:pt x="1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8" name="Freeform 92"/>
            <p:cNvSpPr>
              <a:spLocks/>
            </p:cNvSpPr>
            <p:nvPr/>
          </p:nvSpPr>
          <p:spPr bwMode="auto">
            <a:xfrm>
              <a:off x="3184524" y="7207249"/>
              <a:ext cx="31749" cy="77789"/>
            </a:xfrm>
            <a:custGeom>
              <a:avLst/>
              <a:gdLst>
                <a:gd name="T0" fmla="*/ 20 w 20"/>
                <a:gd name="T1" fmla="*/ 45 h 49"/>
                <a:gd name="T2" fmla="*/ 13 w 20"/>
                <a:gd name="T3" fmla="*/ 0 h 49"/>
                <a:gd name="T4" fmla="*/ 0 w 20"/>
                <a:gd name="T5" fmla="*/ 3 h 49"/>
                <a:gd name="T6" fmla="*/ 10 w 20"/>
                <a:gd name="T7" fmla="*/ 49 h 49"/>
                <a:gd name="T8" fmla="*/ 20 w 20"/>
                <a:gd name="T9" fmla="*/ 45 h 49"/>
              </a:gdLst>
              <a:ahLst/>
              <a:cxnLst>
                <a:cxn ang="0">
                  <a:pos x="T0" y="T1"/>
                </a:cxn>
                <a:cxn ang="0">
                  <a:pos x="T2" y="T3"/>
                </a:cxn>
                <a:cxn ang="0">
                  <a:pos x="T4" y="T5"/>
                </a:cxn>
                <a:cxn ang="0">
                  <a:pos x="T6" y="T7"/>
                </a:cxn>
                <a:cxn ang="0">
                  <a:pos x="T8" y="T9"/>
                </a:cxn>
              </a:cxnLst>
              <a:rect l="0" t="0" r="r" b="b"/>
              <a:pathLst>
                <a:path w="20" h="49">
                  <a:moveTo>
                    <a:pt x="20" y="45"/>
                  </a:moveTo>
                  <a:lnTo>
                    <a:pt x="13" y="0"/>
                  </a:lnTo>
                  <a:lnTo>
                    <a:pt x="0" y="3"/>
                  </a:lnTo>
                  <a:lnTo>
                    <a:pt x="10" y="49"/>
                  </a:ln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79" name="Freeform 93"/>
            <p:cNvSpPr>
              <a:spLocks noEditPoints="1"/>
            </p:cNvSpPr>
            <p:nvPr/>
          </p:nvSpPr>
          <p:spPr bwMode="auto">
            <a:xfrm>
              <a:off x="3051174" y="7083425"/>
              <a:ext cx="344489" cy="754062"/>
            </a:xfrm>
            <a:custGeom>
              <a:avLst/>
              <a:gdLst>
                <a:gd name="T0" fmla="*/ 41 w 67"/>
                <a:gd name="T1" fmla="*/ 0 h 146"/>
                <a:gd name="T2" fmla="*/ 2 w 67"/>
                <a:gd name="T3" fmla="*/ 7 h 146"/>
                <a:gd name="T4" fmla="*/ 0 w 67"/>
                <a:gd name="T5" fmla="*/ 10 h 146"/>
                <a:gd name="T6" fmla="*/ 23 w 67"/>
                <a:gd name="T7" fmla="*/ 144 h 146"/>
                <a:gd name="T8" fmla="*/ 26 w 67"/>
                <a:gd name="T9" fmla="*/ 146 h 146"/>
                <a:gd name="T10" fmla="*/ 65 w 67"/>
                <a:gd name="T11" fmla="*/ 139 h 146"/>
                <a:gd name="T12" fmla="*/ 67 w 67"/>
                <a:gd name="T13" fmla="*/ 136 h 146"/>
                <a:gd name="T14" fmla="*/ 44 w 67"/>
                <a:gd name="T15" fmla="*/ 2 h 146"/>
                <a:gd name="T16" fmla="*/ 41 w 67"/>
                <a:gd name="T17" fmla="*/ 0 h 146"/>
                <a:gd name="T18" fmla="*/ 17 w 67"/>
                <a:gd name="T19" fmla="*/ 41 h 146"/>
                <a:gd name="T20" fmla="*/ 21 w 67"/>
                <a:gd name="T21" fmla="*/ 40 h 146"/>
                <a:gd name="T22" fmla="*/ 18 w 67"/>
                <a:gd name="T23" fmla="*/ 26 h 146"/>
                <a:gd name="T24" fmla="*/ 14 w 67"/>
                <a:gd name="T25" fmla="*/ 27 h 146"/>
                <a:gd name="T26" fmla="*/ 14 w 67"/>
                <a:gd name="T27" fmla="*/ 25 h 146"/>
                <a:gd name="T28" fmla="*/ 20 w 67"/>
                <a:gd name="T29" fmla="*/ 24 h 146"/>
                <a:gd name="T30" fmla="*/ 24 w 67"/>
                <a:gd name="T31" fmla="*/ 23 h 146"/>
                <a:gd name="T32" fmla="*/ 26 w 67"/>
                <a:gd name="T33" fmla="*/ 23 h 146"/>
                <a:gd name="T34" fmla="*/ 30 w 67"/>
                <a:gd name="T35" fmla="*/ 22 h 146"/>
                <a:gd name="T36" fmla="*/ 36 w 67"/>
                <a:gd name="T37" fmla="*/ 21 h 146"/>
                <a:gd name="T38" fmla="*/ 36 w 67"/>
                <a:gd name="T39" fmla="*/ 23 h 146"/>
                <a:gd name="T40" fmla="*/ 32 w 67"/>
                <a:gd name="T41" fmla="*/ 24 h 146"/>
                <a:gd name="T42" fmla="*/ 34 w 67"/>
                <a:gd name="T43" fmla="*/ 38 h 146"/>
                <a:gd name="T44" fmla="*/ 38 w 67"/>
                <a:gd name="T45" fmla="*/ 37 h 146"/>
                <a:gd name="T46" fmla="*/ 39 w 67"/>
                <a:gd name="T47" fmla="*/ 39 h 146"/>
                <a:gd name="T48" fmla="*/ 33 w 67"/>
                <a:gd name="T49" fmla="*/ 40 h 146"/>
                <a:gd name="T50" fmla="*/ 29 w 67"/>
                <a:gd name="T51" fmla="*/ 40 h 146"/>
                <a:gd name="T52" fmla="*/ 27 w 67"/>
                <a:gd name="T53" fmla="*/ 41 h 146"/>
                <a:gd name="T54" fmla="*/ 23 w 67"/>
                <a:gd name="T55" fmla="*/ 41 h 146"/>
                <a:gd name="T56" fmla="*/ 17 w 67"/>
                <a:gd name="T57" fmla="*/ 42 h 146"/>
                <a:gd name="T58" fmla="*/ 17 w 67"/>
                <a:gd name="T59" fmla="*/ 41 h 146"/>
                <a:gd name="T60" fmla="*/ 57 w 67"/>
                <a:gd name="T61" fmla="*/ 122 h 146"/>
                <a:gd name="T62" fmla="*/ 28 w 67"/>
                <a:gd name="T63" fmla="*/ 127 h 146"/>
                <a:gd name="T64" fmla="*/ 27 w 67"/>
                <a:gd name="T65" fmla="*/ 121 h 146"/>
                <a:gd name="T66" fmla="*/ 56 w 67"/>
                <a:gd name="T67" fmla="*/ 116 h 146"/>
                <a:gd name="T68" fmla="*/ 57 w 67"/>
                <a:gd name="T69" fmla="*/ 122 h 146"/>
                <a:gd name="T70" fmla="*/ 54 w 67"/>
                <a:gd name="T71" fmla="*/ 105 h 146"/>
                <a:gd name="T72" fmla="*/ 25 w 67"/>
                <a:gd name="T73" fmla="*/ 110 h 146"/>
                <a:gd name="T74" fmla="*/ 24 w 67"/>
                <a:gd name="T75" fmla="*/ 104 h 146"/>
                <a:gd name="T76" fmla="*/ 53 w 67"/>
                <a:gd name="T77" fmla="*/ 99 h 146"/>
                <a:gd name="T78" fmla="*/ 54 w 67"/>
                <a:gd name="T79" fmla="*/ 105 h 146"/>
                <a:gd name="T80" fmla="*/ 51 w 67"/>
                <a:gd name="T81" fmla="*/ 87 h 146"/>
                <a:gd name="T82" fmla="*/ 22 w 67"/>
                <a:gd name="T83" fmla="*/ 92 h 146"/>
                <a:gd name="T84" fmla="*/ 21 w 67"/>
                <a:gd name="T85" fmla="*/ 86 h 146"/>
                <a:gd name="T86" fmla="*/ 50 w 67"/>
                <a:gd name="T87" fmla="*/ 81 h 146"/>
                <a:gd name="T88" fmla="*/ 51 w 67"/>
                <a:gd name="T8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 h="146">
                  <a:moveTo>
                    <a:pt x="41" y="0"/>
                  </a:moveTo>
                  <a:cubicBezTo>
                    <a:pt x="2" y="7"/>
                    <a:pt x="2" y="7"/>
                    <a:pt x="2" y="7"/>
                  </a:cubicBezTo>
                  <a:cubicBezTo>
                    <a:pt x="1" y="7"/>
                    <a:pt x="0" y="9"/>
                    <a:pt x="0" y="10"/>
                  </a:cubicBezTo>
                  <a:cubicBezTo>
                    <a:pt x="23" y="144"/>
                    <a:pt x="23" y="144"/>
                    <a:pt x="23" y="144"/>
                  </a:cubicBezTo>
                  <a:cubicBezTo>
                    <a:pt x="23" y="145"/>
                    <a:pt x="25" y="146"/>
                    <a:pt x="26" y="146"/>
                  </a:cubicBezTo>
                  <a:cubicBezTo>
                    <a:pt x="65" y="139"/>
                    <a:pt x="65" y="139"/>
                    <a:pt x="65" y="139"/>
                  </a:cubicBezTo>
                  <a:cubicBezTo>
                    <a:pt x="66" y="139"/>
                    <a:pt x="67" y="137"/>
                    <a:pt x="67" y="136"/>
                  </a:cubicBezTo>
                  <a:cubicBezTo>
                    <a:pt x="44" y="2"/>
                    <a:pt x="44" y="2"/>
                    <a:pt x="44" y="2"/>
                  </a:cubicBezTo>
                  <a:cubicBezTo>
                    <a:pt x="43" y="1"/>
                    <a:pt x="42" y="0"/>
                    <a:pt x="41" y="0"/>
                  </a:cubicBezTo>
                  <a:close/>
                  <a:moveTo>
                    <a:pt x="17" y="41"/>
                  </a:moveTo>
                  <a:cubicBezTo>
                    <a:pt x="21" y="40"/>
                    <a:pt x="21" y="40"/>
                    <a:pt x="21" y="40"/>
                  </a:cubicBezTo>
                  <a:cubicBezTo>
                    <a:pt x="18" y="26"/>
                    <a:pt x="18" y="26"/>
                    <a:pt x="18" y="26"/>
                  </a:cubicBezTo>
                  <a:cubicBezTo>
                    <a:pt x="14" y="27"/>
                    <a:pt x="14" y="27"/>
                    <a:pt x="14" y="27"/>
                  </a:cubicBezTo>
                  <a:cubicBezTo>
                    <a:pt x="14" y="25"/>
                    <a:pt x="14" y="25"/>
                    <a:pt x="14" y="25"/>
                  </a:cubicBezTo>
                  <a:cubicBezTo>
                    <a:pt x="20" y="24"/>
                    <a:pt x="20" y="24"/>
                    <a:pt x="20" y="24"/>
                  </a:cubicBezTo>
                  <a:cubicBezTo>
                    <a:pt x="24" y="23"/>
                    <a:pt x="24" y="23"/>
                    <a:pt x="24" y="23"/>
                  </a:cubicBezTo>
                  <a:cubicBezTo>
                    <a:pt x="26" y="23"/>
                    <a:pt x="26" y="23"/>
                    <a:pt x="26" y="23"/>
                  </a:cubicBezTo>
                  <a:cubicBezTo>
                    <a:pt x="30" y="22"/>
                    <a:pt x="30" y="22"/>
                    <a:pt x="30" y="22"/>
                  </a:cubicBezTo>
                  <a:cubicBezTo>
                    <a:pt x="36" y="21"/>
                    <a:pt x="36" y="21"/>
                    <a:pt x="36" y="21"/>
                  </a:cubicBezTo>
                  <a:cubicBezTo>
                    <a:pt x="36" y="23"/>
                    <a:pt x="36" y="23"/>
                    <a:pt x="36" y="23"/>
                  </a:cubicBezTo>
                  <a:cubicBezTo>
                    <a:pt x="32" y="24"/>
                    <a:pt x="32" y="24"/>
                    <a:pt x="32" y="24"/>
                  </a:cubicBezTo>
                  <a:cubicBezTo>
                    <a:pt x="34" y="38"/>
                    <a:pt x="34" y="38"/>
                    <a:pt x="34" y="38"/>
                  </a:cubicBezTo>
                  <a:cubicBezTo>
                    <a:pt x="38" y="37"/>
                    <a:pt x="38" y="37"/>
                    <a:pt x="38" y="37"/>
                  </a:cubicBezTo>
                  <a:cubicBezTo>
                    <a:pt x="39" y="39"/>
                    <a:pt x="39" y="39"/>
                    <a:pt x="39" y="39"/>
                  </a:cubicBezTo>
                  <a:cubicBezTo>
                    <a:pt x="33" y="40"/>
                    <a:pt x="33" y="40"/>
                    <a:pt x="33" y="40"/>
                  </a:cubicBezTo>
                  <a:cubicBezTo>
                    <a:pt x="29" y="40"/>
                    <a:pt x="29" y="40"/>
                    <a:pt x="29" y="40"/>
                  </a:cubicBezTo>
                  <a:cubicBezTo>
                    <a:pt x="27" y="41"/>
                    <a:pt x="27" y="41"/>
                    <a:pt x="27" y="41"/>
                  </a:cubicBezTo>
                  <a:cubicBezTo>
                    <a:pt x="23" y="41"/>
                    <a:pt x="23" y="41"/>
                    <a:pt x="23" y="41"/>
                  </a:cubicBezTo>
                  <a:cubicBezTo>
                    <a:pt x="17" y="42"/>
                    <a:pt x="17" y="42"/>
                    <a:pt x="17" y="42"/>
                  </a:cubicBezTo>
                  <a:lnTo>
                    <a:pt x="17" y="41"/>
                  </a:lnTo>
                  <a:close/>
                  <a:moveTo>
                    <a:pt x="57" y="122"/>
                  </a:moveTo>
                  <a:cubicBezTo>
                    <a:pt x="28" y="127"/>
                    <a:pt x="28" y="127"/>
                    <a:pt x="28" y="127"/>
                  </a:cubicBezTo>
                  <a:cubicBezTo>
                    <a:pt x="27" y="121"/>
                    <a:pt x="27" y="121"/>
                    <a:pt x="27" y="121"/>
                  </a:cubicBezTo>
                  <a:cubicBezTo>
                    <a:pt x="56" y="116"/>
                    <a:pt x="56" y="116"/>
                    <a:pt x="56" y="116"/>
                  </a:cubicBezTo>
                  <a:lnTo>
                    <a:pt x="57" y="122"/>
                  </a:lnTo>
                  <a:close/>
                  <a:moveTo>
                    <a:pt x="54" y="105"/>
                  </a:moveTo>
                  <a:cubicBezTo>
                    <a:pt x="25" y="110"/>
                    <a:pt x="25" y="110"/>
                    <a:pt x="25" y="110"/>
                  </a:cubicBezTo>
                  <a:cubicBezTo>
                    <a:pt x="24" y="104"/>
                    <a:pt x="24" y="104"/>
                    <a:pt x="24" y="104"/>
                  </a:cubicBezTo>
                  <a:cubicBezTo>
                    <a:pt x="53" y="99"/>
                    <a:pt x="53" y="99"/>
                    <a:pt x="53" y="99"/>
                  </a:cubicBezTo>
                  <a:lnTo>
                    <a:pt x="54" y="105"/>
                  </a:lnTo>
                  <a:close/>
                  <a:moveTo>
                    <a:pt x="51" y="87"/>
                  </a:moveTo>
                  <a:cubicBezTo>
                    <a:pt x="22" y="92"/>
                    <a:pt x="22" y="92"/>
                    <a:pt x="22" y="92"/>
                  </a:cubicBezTo>
                  <a:cubicBezTo>
                    <a:pt x="21" y="86"/>
                    <a:pt x="21" y="86"/>
                    <a:pt x="21" y="86"/>
                  </a:cubicBezTo>
                  <a:cubicBezTo>
                    <a:pt x="50" y="81"/>
                    <a:pt x="50" y="81"/>
                    <a:pt x="50" y="81"/>
                  </a:cubicBezTo>
                  <a:lnTo>
                    <a:pt x="51"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sp>
        <p:nvSpPr>
          <p:cNvPr id="280" name="Freeform 94"/>
          <p:cNvSpPr>
            <a:spLocks/>
          </p:cNvSpPr>
          <p:nvPr/>
        </p:nvSpPr>
        <p:spPr bwMode="auto">
          <a:xfrm>
            <a:off x="6515385" y="3504107"/>
            <a:ext cx="183107" cy="189147"/>
          </a:xfrm>
          <a:custGeom>
            <a:avLst/>
            <a:gdLst>
              <a:gd name="T0" fmla="*/ 169 w 178"/>
              <a:gd name="T1" fmla="*/ 91 h 181"/>
              <a:gd name="T2" fmla="*/ 159 w 178"/>
              <a:gd name="T3" fmla="*/ 100 h 181"/>
              <a:gd name="T4" fmla="*/ 159 w 178"/>
              <a:gd name="T5" fmla="*/ 104 h 181"/>
              <a:gd name="T6" fmla="*/ 117 w 178"/>
              <a:gd name="T7" fmla="*/ 121 h 181"/>
              <a:gd name="T8" fmla="*/ 165 w 178"/>
              <a:gd name="T9" fmla="*/ 19 h 181"/>
              <a:gd name="T10" fmla="*/ 168 w 178"/>
              <a:gd name="T11" fmla="*/ 20 h 181"/>
              <a:gd name="T12" fmla="*/ 178 w 178"/>
              <a:gd name="T13" fmla="*/ 10 h 181"/>
              <a:gd name="T14" fmla="*/ 168 w 178"/>
              <a:gd name="T15" fmla="*/ 0 h 181"/>
              <a:gd name="T16" fmla="*/ 158 w 178"/>
              <a:gd name="T17" fmla="*/ 10 h 181"/>
              <a:gd name="T18" fmla="*/ 162 w 178"/>
              <a:gd name="T19" fmla="*/ 18 h 181"/>
              <a:gd name="T20" fmla="*/ 113 w 178"/>
              <a:gd name="T21" fmla="*/ 123 h 181"/>
              <a:gd name="T22" fmla="*/ 100 w 178"/>
              <a:gd name="T23" fmla="*/ 128 h 181"/>
              <a:gd name="T24" fmla="*/ 92 w 178"/>
              <a:gd name="T25" fmla="*/ 125 h 181"/>
              <a:gd name="T26" fmla="*/ 88 w 178"/>
              <a:gd name="T27" fmla="*/ 125 h 181"/>
              <a:gd name="T28" fmla="*/ 49 w 178"/>
              <a:gd name="T29" fmla="*/ 54 h 181"/>
              <a:gd name="T30" fmla="*/ 53 w 178"/>
              <a:gd name="T31" fmla="*/ 46 h 181"/>
              <a:gd name="T32" fmla="*/ 44 w 178"/>
              <a:gd name="T33" fmla="*/ 36 h 181"/>
              <a:gd name="T34" fmla="*/ 34 w 178"/>
              <a:gd name="T35" fmla="*/ 46 h 181"/>
              <a:gd name="T36" fmla="*/ 34 w 178"/>
              <a:gd name="T37" fmla="*/ 49 h 181"/>
              <a:gd name="T38" fmla="*/ 16 w 178"/>
              <a:gd name="T39" fmla="*/ 58 h 181"/>
              <a:gd name="T40" fmla="*/ 9 w 178"/>
              <a:gd name="T41" fmla="*/ 55 h 181"/>
              <a:gd name="T42" fmla="*/ 0 w 178"/>
              <a:gd name="T43" fmla="*/ 65 h 181"/>
              <a:gd name="T44" fmla="*/ 9 w 178"/>
              <a:gd name="T45" fmla="*/ 74 h 181"/>
              <a:gd name="T46" fmla="*/ 19 w 178"/>
              <a:gd name="T47" fmla="*/ 65 h 181"/>
              <a:gd name="T48" fmla="*/ 18 w 178"/>
              <a:gd name="T49" fmla="*/ 60 h 181"/>
              <a:gd name="T50" fmla="*/ 36 w 178"/>
              <a:gd name="T51" fmla="*/ 51 h 181"/>
              <a:gd name="T52" fmla="*/ 44 w 178"/>
              <a:gd name="T53" fmla="*/ 55 h 181"/>
              <a:gd name="T54" fmla="*/ 46 w 178"/>
              <a:gd name="T55" fmla="*/ 55 h 181"/>
              <a:gd name="T56" fmla="*/ 86 w 178"/>
              <a:gd name="T57" fmla="*/ 126 h 181"/>
              <a:gd name="T58" fmla="*/ 82 w 178"/>
              <a:gd name="T59" fmla="*/ 134 h 181"/>
              <a:gd name="T60" fmla="*/ 92 w 178"/>
              <a:gd name="T61" fmla="*/ 144 h 181"/>
              <a:gd name="T62" fmla="*/ 102 w 178"/>
              <a:gd name="T63" fmla="*/ 134 h 181"/>
              <a:gd name="T64" fmla="*/ 101 w 178"/>
              <a:gd name="T65" fmla="*/ 131 h 181"/>
              <a:gd name="T66" fmla="*/ 111 w 178"/>
              <a:gd name="T67" fmla="*/ 126 h 181"/>
              <a:gd name="T68" fmla="*/ 94 w 178"/>
              <a:gd name="T69" fmla="*/ 162 h 181"/>
              <a:gd name="T70" fmla="*/ 92 w 178"/>
              <a:gd name="T71" fmla="*/ 162 h 181"/>
              <a:gd name="T72" fmla="*/ 86 w 178"/>
              <a:gd name="T73" fmla="*/ 164 h 181"/>
              <a:gd name="T74" fmla="*/ 49 w 178"/>
              <a:gd name="T75" fmla="*/ 91 h 181"/>
              <a:gd name="T76" fmla="*/ 53 w 178"/>
              <a:gd name="T77" fmla="*/ 83 h 181"/>
              <a:gd name="T78" fmla="*/ 43 w 178"/>
              <a:gd name="T79" fmla="*/ 73 h 181"/>
              <a:gd name="T80" fmla="*/ 33 w 178"/>
              <a:gd name="T81" fmla="*/ 83 h 181"/>
              <a:gd name="T82" fmla="*/ 36 w 178"/>
              <a:gd name="T83" fmla="*/ 89 h 181"/>
              <a:gd name="T84" fmla="*/ 13 w 178"/>
              <a:gd name="T85" fmla="*/ 126 h 181"/>
              <a:gd name="T86" fmla="*/ 10 w 178"/>
              <a:gd name="T87" fmla="*/ 125 h 181"/>
              <a:gd name="T88" fmla="*/ 0 w 178"/>
              <a:gd name="T89" fmla="*/ 135 h 181"/>
              <a:gd name="T90" fmla="*/ 10 w 178"/>
              <a:gd name="T91" fmla="*/ 145 h 181"/>
              <a:gd name="T92" fmla="*/ 20 w 178"/>
              <a:gd name="T93" fmla="*/ 135 h 181"/>
              <a:gd name="T94" fmla="*/ 15 w 178"/>
              <a:gd name="T95" fmla="*/ 127 h 181"/>
              <a:gd name="T96" fmla="*/ 38 w 178"/>
              <a:gd name="T97" fmla="*/ 91 h 181"/>
              <a:gd name="T98" fmla="*/ 43 w 178"/>
              <a:gd name="T99" fmla="*/ 93 h 181"/>
              <a:gd name="T100" fmla="*/ 47 w 178"/>
              <a:gd name="T101" fmla="*/ 92 h 181"/>
              <a:gd name="T102" fmla="*/ 84 w 178"/>
              <a:gd name="T103" fmla="*/ 165 h 181"/>
              <a:gd name="T104" fmla="*/ 82 w 178"/>
              <a:gd name="T105" fmla="*/ 171 h 181"/>
              <a:gd name="T106" fmla="*/ 92 w 178"/>
              <a:gd name="T107" fmla="*/ 181 h 181"/>
              <a:gd name="T108" fmla="*/ 102 w 178"/>
              <a:gd name="T109" fmla="*/ 171 h 181"/>
              <a:gd name="T110" fmla="*/ 97 w 178"/>
              <a:gd name="T111" fmla="*/ 163 h 181"/>
              <a:gd name="T112" fmla="*/ 115 w 178"/>
              <a:gd name="T113" fmla="*/ 125 h 181"/>
              <a:gd name="T114" fmla="*/ 160 w 178"/>
              <a:gd name="T115" fmla="*/ 106 h 181"/>
              <a:gd name="T116" fmla="*/ 169 w 178"/>
              <a:gd name="T117" fmla="*/ 110 h 181"/>
              <a:gd name="T118" fmla="*/ 178 w 178"/>
              <a:gd name="T119" fmla="*/ 100 h 181"/>
              <a:gd name="T120" fmla="*/ 169 w 178"/>
              <a:gd name="T121" fmla="*/ 9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 h="181">
                <a:moveTo>
                  <a:pt x="169" y="91"/>
                </a:moveTo>
                <a:cubicBezTo>
                  <a:pt x="163" y="91"/>
                  <a:pt x="159" y="95"/>
                  <a:pt x="159" y="100"/>
                </a:cubicBezTo>
                <a:cubicBezTo>
                  <a:pt x="159" y="102"/>
                  <a:pt x="159" y="103"/>
                  <a:pt x="159" y="104"/>
                </a:cubicBezTo>
                <a:cubicBezTo>
                  <a:pt x="117" y="121"/>
                  <a:pt x="117" y="121"/>
                  <a:pt x="117" y="121"/>
                </a:cubicBezTo>
                <a:cubicBezTo>
                  <a:pt x="165" y="19"/>
                  <a:pt x="165" y="19"/>
                  <a:pt x="165" y="19"/>
                </a:cubicBezTo>
                <a:cubicBezTo>
                  <a:pt x="166" y="20"/>
                  <a:pt x="167" y="20"/>
                  <a:pt x="168" y="20"/>
                </a:cubicBezTo>
                <a:cubicBezTo>
                  <a:pt x="174" y="20"/>
                  <a:pt x="178" y="15"/>
                  <a:pt x="178" y="10"/>
                </a:cubicBezTo>
                <a:cubicBezTo>
                  <a:pt x="178" y="5"/>
                  <a:pt x="174" y="0"/>
                  <a:pt x="168" y="0"/>
                </a:cubicBezTo>
                <a:cubicBezTo>
                  <a:pt x="163" y="0"/>
                  <a:pt x="158" y="5"/>
                  <a:pt x="158" y="10"/>
                </a:cubicBezTo>
                <a:cubicBezTo>
                  <a:pt x="158" y="13"/>
                  <a:pt x="160" y="16"/>
                  <a:pt x="162" y="18"/>
                </a:cubicBezTo>
                <a:cubicBezTo>
                  <a:pt x="113" y="123"/>
                  <a:pt x="113" y="123"/>
                  <a:pt x="113" y="123"/>
                </a:cubicBezTo>
                <a:cubicBezTo>
                  <a:pt x="100" y="128"/>
                  <a:pt x="100" y="128"/>
                  <a:pt x="100" y="128"/>
                </a:cubicBezTo>
                <a:cubicBezTo>
                  <a:pt x="98" y="126"/>
                  <a:pt x="95" y="125"/>
                  <a:pt x="92" y="125"/>
                </a:cubicBezTo>
                <a:cubicBezTo>
                  <a:pt x="91" y="125"/>
                  <a:pt x="90" y="125"/>
                  <a:pt x="88" y="125"/>
                </a:cubicBezTo>
                <a:cubicBezTo>
                  <a:pt x="49" y="54"/>
                  <a:pt x="49" y="54"/>
                  <a:pt x="49" y="54"/>
                </a:cubicBezTo>
                <a:cubicBezTo>
                  <a:pt x="51" y="52"/>
                  <a:pt x="53" y="49"/>
                  <a:pt x="53" y="46"/>
                </a:cubicBezTo>
                <a:cubicBezTo>
                  <a:pt x="53" y="40"/>
                  <a:pt x="49" y="36"/>
                  <a:pt x="44" y="36"/>
                </a:cubicBezTo>
                <a:cubicBezTo>
                  <a:pt x="38" y="36"/>
                  <a:pt x="34" y="40"/>
                  <a:pt x="34" y="46"/>
                </a:cubicBezTo>
                <a:cubicBezTo>
                  <a:pt x="34" y="47"/>
                  <a:pt x="34" y="48"/>
                  <a:pt x="34" y="49"/>
                </a:cubicBezTo>
                <a:cubicBezTo>
                  <a:pt x="16" y="58"/>
                  <a:pt x="16" y="58"/>
                  <a:pt x="16" y="58"/>
                </a:cubicBezTo>
                <a:cubicBezTo>
                  <a:pt x="15" y="56"/>
                  <a:pt x="12" y="55"/>
                  <a:pt x="9" y="55"/>
                </a:cubicBezTo>
                <a:cubicBezTo>
                  <a:pt x="4" y="55"/>
                  <a:pt x="0" y="59"/>
                  <a:pt x="0" y="65"/>
                </a:cubicBezTo>
                <a:cubicBezTo>
                  <a:pt x="0" y="70"/>
                  <a:pt x="4" y="74"/>
                  <a:pt x="9" y="74"/>
                </a:cubicBezTo>
                <a:cubicBezTo>
                  <a:pt x="15" y="74"/>
                  <a:pt x="19" y="70"/>
                  <a:pt x="19" y="65"/>
                </a:cubicBezTo>
                <a:cubicBezTo>
                  <a:pt x="19" y="63"/>
                  <a:pt x="19" y="61"/>
                  <a:pt x="18" y="60"/>
                </a:cubicBezTo>
                <a:cubicBezTo>
                  <a:pt x="36" y="51"/>
                  <a:pt x="36" y="51"/>
                  <a:pt x="36" y="51"/>
                </a:cubicBezTo>
                <a:cubicBezTo>
                  <a:pt x="37" y="54"/>
                  <a:pt x="40" y="55"/>
                  <a:pt x="44" y="55"/>
                </a:cubicBezTo>
                <a:cubicBezTo>
                  <a:pt x="44" y="55"/>
                  <a:pt x="45" y="55"/>
                  <a:pt x="46" y="55"/>
                </a:cubicBezTo>
                <a:cubicBezTo>
                  <a:pt x="86" y="126"/>
                  <a:pt x="86" y="126"/>
                  <a:pt x="86" y="126"/>
                </a:cubicBezTo>
                <a:cubicBezTo>
                  <a:pt x="84" y="128"/>
                  <a:pt x="82" y="131"/>
                  <a:pt x="82" y="134"/>
                </a:cubicBezTo>
                <a:cubicBezTo>
                  <a:pt x="82" y="140"/>
                  <a:pt x="87" y="144"/>
                  <a:pt x="92" y="144"/>
                </a:cubicBezTo>
                <a:cubicBezTo>
                  <a:pt x="97" y="144"/>
                  <a:pt x="102" y="140"/>
                  <a:pt x="102" y="134"/>
                </a:cubicBezTo>
                <a:cubicBezTo>
                  <a:pt x="102" y="133"/>
                  <a:pt x="101" y="132"/>
                  <a:pt x="101" y="131"/>
                </a:cubicBezTo>
                <a:cubicBezTo>
                  <a:pt x="111" y="126"/>
                  <a:pt x="111" y="126"/>
                  <a:pt x="111" y="126"/>
                </a:cubicBezTo>
                <a:cubicBezTo>
                  <a:pt x="94" y="162"/>
                  <a:pt x="94" y="162"/>
                  <a:pt x="94" y="162"/>
                </a:cubicBezTo>
                <a:cubicBezTo>
                  <a:pt x="94" y="162"/>
                  <a:pt x="93" y="162"/>
                  <a:pt x="92" y="162"/>
                </a:cubicBezTo>
                <a:cubicBezTo>
                  <a:pt x="90" y="162"/>
                  <a:pt x="88" y="162"/>
                  <a:pt x="86" y="164"/>
                </a:cubicBezTo>
                <a:cubicBezTo>
                  <a:pt x="49" y="91"/>
                  <a:pt x="49" y="91"/>
                  <a:pt x="49" y="91"/>
                </a:cubicBezTo>
                <a:cubicBezTo>
                  <a:pt x="52" y="89"/>
                  <a:pt x="53" y="86"/>
                  <a:pt x="53" y="83"/>
                </a:cubicBezTo>
                <a:cubicBezTo>
                  <a:pt x="53" y="78"/>
                  <a:pt x="49" y="73"/>
                  <a:pt x="43" y="73"/>
                </a:cubicBezTo>
                <a:cubicBezTo>
                  <a:pt x="38" y="73"/>
                  <a:pt x="33" y="78"/>
                  <a:pt x="33" y="83"/>
                </a:cubicBezTo>
                <a:cubicBezTo>
                  <a:pt x="33" y="86"/>
                  <a:pt x="34" y="88"/>
                  <a:pt x="36" y="89"/>
                </a:cubicBezTo>
                <a:cubicBezTo>
                  <a:pt x="13" y="126"/>
                  <a:pt x="13" y="126"/>
                  <a:pt x="13" y="126"/>
                </a:cubicBezTo>
                <a:cubicBezTo>
                  <a:pt x="12" y="126"/>
                  <a:pt x="11" y="125"/>
                  <a:pt x="10" y="125"/>
                </a:cubicBezTo>
                <a:cubicBezTo>
                  <a:pt x="4" y="125"/>
                  <a:pt x="0" y="130"/>
                  <a:pt x="0" y="135"/>
                </a:cubicBezTo>
                <a:cubicBezTo>
                  <a:pt x="0" y="141"/>
                  <a:pt x="4" y="145"/>
                  <a:pt x="10" y="145"/>
                </a:cubicBezTo>
                <a:cubicBezTo>
                  <a:pt x="15" y="145"/>
                  <a:pt x="20" y="141"/>
                  <a:pt x="20" y="135"/>
                </a:cubicBezTo>
                <a:cubicBezTo>
                  <a:pt x="20" y="132"/>
                  <a:pt x="18" y="129"/>
                  <a:pt x="15" y="127"/>
                </a:cubicBezTo>
                <a:cubicBezTo>
                  <a:pt x="38" y="91"/>
                  <a:pt x="38" y="91"/>
                  <a:pt x="38" y="91"/>
                </a:cubicBezTo>
                <a:cubicBezTo>
                  <a:pt x="39" y="92"/>
                  <a:pt x="41" y="93"/>
                  <a:pt x="43" y="93"/>
                </a:cubicBezTo>
                <a:cubicBezTo>
                  <a:pt x="45" y="93"/>
                  <a:pt x="46" y="93"/>
                  <a:pt x="47" y="92"/>
                </a:cubicBezTo>
                <a:cubicBezTo>
                  <a:pt x="84" y="165"/>
                  <a:pt x="84" y="165"/>
                  <a:pt x="84" y="165"/>
                </a:cubicBezTo>
                <a:cubicBezTo>
                  <a:pt x="83" y="167"/>
                  <a:pt x="82" y="169"/>
                  <a:pt x="82" y="171"/>
                </a:cubicBezTo>
                <a:cubicBezTo>
                  <a:pt x="82" y="177"/>
                  <a:pt x="87" y="181"/>
                  <a:pt x="92" y="181"/>
                </a:cubicBezTo>
                <a:cubicBezTo>
                  <a:pt x="97" y="181"/>
                  <a:pt x="102" y="177"/>
                  <a:pt x="102" y="171"/>
                </a:cubicBezTo>
                <a:cubicBezTo>
                  <a:pt x="102" y="168"/>
                  <a:pt x="100" y="165"/>
                  <a:pt x="97" y="163"/>
                </a:cubicBezTo>
                <a:cubicBezTo>
                  <a:pt x="115" y="125"/>
                  <a:pt x="115" y="125"/>
                  <a:pt x="115" y="125"/>
                </a:cubicBezTo>
                <a:cubicBezTo>
                  <a:pt x="160" y="106"/>
                  <a:pt x="160" y="106"/>
                  <a:pt x="160" y="106"/>
                </a:cubicBezTo>
                <a:cubicBezTo>
                  <a:pt x="162" y="108"/>
                  <a:pt x="165" y="110"/>
                  <a:pt x="169" y="110"/>
                </a:cubicBezTo>
                <a:cubicBezTo>
                  <a:pt x="174" y="110"/>
                  <a:pt x="178" y="106"/>
                  <a:pt x="178" y="100"/>
                </a:cubicBezTo>
                <a:cubicBezTo>
                  <a:pt x="178" y="95"/>
                  <a:pt x="174" y="91"/>
                  <a:pt x="169" y="91"/>
                </a:cubicBezTo>
                <a:close/>
              </a:path>
            </a:pathLst>
          </a:custGeom>
          <a:solidFill>
            <a:srgbClr val="348B26"/>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nvGrpSpPr>
          <p:cNvPr id="281" name="Group 280"/>
          <p:cNvGrpSpPr/>
          <p:nvPr/>
        </p:nvGrpSpPr>
        <p:grpSpPr>
          <a:xfrm>
            <a:off x="5562424" y="3565415"/>
            <a:ext cx="226581" cy="127839"/>
            <a:chOff x="1017587" y="7092950"/>
            <a:chExt cx="1177926" cy="655637"/>
          </a:xfrm>
          <a:solidFill>
            <a:srgbClr val="348B26"/>
          </a:solidFill>
        </p:grpSpPr>
        <p:sp>
          <p:nvSpPr>
            <p:cNvPr id="282" name="Freeform 95"/>
            <p:cNvSpPr>
              <a:spLocks/>
            </p:cNvSpPr>
            <p:nvPr/>
          </p:nvSpPr>
          <p:spPr bwMode="auto">
            <a:xfrm>
              <a:off x="1279527" y="7196137"/>
              <a:ext cx="638177" cy="88900"/>
            </a:xfrm>
            <a:custGeom>
              <a:avLst/>
              <a:gdLst>
                <a:gd name="T0" fmla="*/ 116 w 124"/>
                <a:gd name="T1" fmla="*/ 0 h 17"/>
                <a:gd name="T2" fmla="*/ 8 w 124"/>
                <a:gd name="T3" fmla="*/ 0 h 17"/>
                <a:gd name="T4" fmla="*/ 0 w 124"/>
                <a:gd name="T5" fmla="*/ 8 h 17"/>
                <a:gd name="T6" fmla="*/ 8 w 124"/>
                <a:gd name="T7" fmla="*/ 17 h 17"/>
                <a:gd name="T8" fmla="*/ 116 w 124"/>
                <a:gd name="T9" fmla="*/ 17 h 17"/>
                <a:gd name="T10" fmla="*/ 124 w 124"/>
                <a:gd name="T11" fmla="*/ 8 h 17"/>
                <a:gd name="T12" fmla="*/ 116 w 12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4" h="17">
                  <a:moveTo>
                    <a:pt x="116" y="0"/>
                  </a:moveTo>
                  <a:cubicBezTo>
                    <a:pt x="8" y="0"/>
                    <a:pt x="8" y="0"/>
                    <a:pt x="8" y="0"/>
                  </a:cubicBezTo>
                  <a:cubicBezTo>
                    <a:pt x="3" y="0"/>
                    <a:pt x="0" y="4"/>
                    <a:pt x="0" y="8"/>
                  </a:cubicBezTo>
                  <a:cubicBezTo>
                    <a:pt x="0" y="13"/>
                    <a:pt x="3" y="17"/>
                    <a:pt x="8" y="17"/>
                  </a:cubicBezTo>
                  <a:cubicBezTo>
                    <a:pt x="116" y="17"/>
                    <a:pt x="116" y="17"/>
                    <a:pt x="116" y="17"/>
                  </a:cubicBezTo>
                  <a:cubicBezTo>
                    <a:pt x="121" y="17"/>
                    <a:pt x="124" y="13"/>
                    <a:pt x="124" y="8"/>
                  </a:cubicBezTo>
                  <a:cubicBezTo>
                    <a:pt x="124" y="4"/>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83" name="Freeform 96"/>
            <p:cNvSpPr>
              <a:spLocks/>
            </p:cNvSpPr>
            <p:nvPr/>
          </p:nvSpPr>
          <p:spPr bwMode="auto">
            <a:xfrm>
              <a:off x="1279527" y="7377114"/>
              <a:ext cx="638177" cy="88900"/>
            </a:xfrm>
            <a:custGeom>
              <a:avLst/>
              <a:gdLst>
                <a:gd name="T0" fmla="*/ 116 w 124"/>
                <a:gd name="T1" fmla="*/ 0 h 17"/>
                <a:gd name="T2" fmla="*/ 8 w 124"/>
                <a:gd name="T3" fmla="*/ 0 h 17"/>
                <a:gd name="T4" fmla="*/ 0 w 124"/>
                <a:gd name="T5" fmla="*/ 9 h 17"/>
                <a:gd name="T6" fmla="*/ 8 w 124"/>
                <a:gd name="T7" fmla="*/ 17 h 17"/>
                <a:gd name="T8" fmla="*/ 116 w 124"/>
                <a:gd name="T9" fmla="*/ 17 h 17"/>
                <a:gd name="T10" fmla="*/ 124 w 124"/>
                <a:gd name="T11" fmla="*/ 9 h 17"/>
                <a:gd name="T12" fmla="*/ 116 w 12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4" h="17">
                  <a:moveTo>
                    <a:pt x="116" y="0"/>
                  </a:moveTo>
                  <a:cubicBezTo>
                    <a:pt x="8" y="0"/>
                    <a:pt x="8" y="0"/>
                    <a:pt x="8" y="0"/>
                  </a:cubicBezTo>
                  <a:cubicBezTo>
                    <a:pt x="3" y="0"/>
                    <a:pt x="0" y="4"/>
                    <a:pt x="0" y="9"/>
                  </a:cubicBezTo>
                  <a:cubicBezTo>
                    <a:pt x="0" y="13"/>
                    <a:pt x="3" y="17"/>
                    <a:pt x="8" y="17"/>
                  </a:cubicBezTo>
                  <a:cubicBezTo>
                    <a:pt x="116" y="17"/>
                    <a:pt x="116" y="17"/>
                    <a:pt x="116" y="17"/>
                  </a:cubicBezTo>
                  <a:cubicBezTo>
                    <a:pt x="121" y="17"/>
                    <a:pt x="124" y="13"/>
                    <a:pt x="124" y="9"/>
                  </a:cubicBezTo>
                  <a:cubicBezTo>
                    <a:pt x="124" y="4"/>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84" name="Freeform 97"/>
            <p:cNvSpPr>
              <a:spLocks/>
            </p:cNvSpPr>
            <p:nvPr/>
          </p:nvSpPr>
          <p:spPr bwMode="auto">
            <a:xfrm>
              <a:off x="1279527" y="7569201"/>
              <a:ext cx="638177" cy="82550"/>
            </a:xfrm>
            <a:custGeom>
              <a:avLst/>
              <a:gdLst>
                <a:gd name="T0" fmla="*/ 116 w 124"/>
                <a:gd name="T1" fmla="*/ 0 h 16"/>
                <a:gd name="T2" fmla="*/ 8 w 124"/>
                <a:gd name="T3" fmla="*/ 0 h 16"/>
                <a:gd name="T4" fmla="*/ 0 w 124"/>
                <a:gd name="T5" fmla="*/ 8 h 16"/>
                <a:gd name="T6" fmla="*/ 8 w 124"/>
                <a:gd name="T7" fmla="*/ 16 h 16"/>
                <a:gd name="T8" fmla="*/ 116 w 124"/>
                <a:gd name="T9" fmla="*/ 16 h 16"/>
                <a:gd name="T10" fmla="*/ 124 w 124"/>
                <a:gd name="T11" fmla="*/ 8 h 16"/>
                <a:gd name="T12" fmla="*/ 116 w 124"/>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0"/>
                  </a:moveTo>
                  <a:cubicBezTo>
                    <a:pt x="8" y="0"/>
                    <a:pt x="8" y="0"/>
                    <a:pt x="8" y="0"/>
                  </a:cubicBezTo>
                  <a:cubicBezTo>
                    <a:pt x="3" y="0"/>
                    <a:pt x="0" y="3"/>
                    <a:pt x="0" y="8"/>
                  </a:cubicBezTo>
                  <a:cubicBezTo>
                    <a:pt x="0" y="13"/>
                    <a:pt x="3" y="16"/>
                    <a:pt x="8" y="16"/>
                  </a:cubicBezTo>
                  <a:cubicBezTo>
                    <a:pt x="116" y="16"/>
                    <a:pt x="116" y="16"/>
                    <a:pt x="116" y="16"/>
                  </a:cubicBezTo>
                  <a:cubicBezTo>
                    <a:pt x="121" y="16"/>
                    <a:pt x="124" y="13"/>
                    <a:pt x="124" y="8"/>
                  </a:cubicBezTo>
                  <a:cubicBezTo>
                    <a:pt x="124" y="3"/>
                    <a:pt x="121"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85" name="Freeform 98"/>
            <p:cNvSpPr>
              <a:spLocks/>
            </p:cNvSpPr>
            <p:nvPr/>
          </p:nvSpPr>
          <p:spPr bwMode="auto">
            <a:xfrm>
              <a:off x="1017587" y="7273927"/>
              <a:ext cx="174627" cy="474660"/>
            </a:xfrm>
            <a:custGeom>
              <a:avLst/>
              <a:gdLst>
                <a:gd name="T0" fmla="*/ 24 w 34"/>
                <a:gd name="T1" fmla="*/ 7 h 92"/>
                <a:gd name="T2" fmla="*/ 17 w 34"/>
                <a:gd name="T3" fmla="*/ 0 h 92"/>
                <a:gd name="T4" fmla="*/ 10 w 34"/>
                <a:gd name="T5" fmla="*/ 7 h 92"/>
                <a:gd name="T6" fmla="*/ 10 w 34"/>
                <a:gd name="T7" fmla="*/ 62 h 92"/>
                <a:gd name="T8" fmla="*/ 0 w 34"/>
                <a:gd name="T9" fmla="*/ 62 h 92"/>
                <a:gd name="T10" fmla="*/ 17 w 34"/>
                <a:gd name="T11" fmla="*/ 92 h 92"/>
                <a:gd name="T12" fmla="*/ 34 w 34"/>
                <a:gd name="T13" fmla="*/ 62 h 92"/>
                <a:gd name="T14" fmla="*/ 24 w 34"/>
                <a:gd name="T15" fmla="*/ 62 h 92"/>
                <a:gd name="T16" fmla="*/ 24 w 34"/>
                <a:gd name="T1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92">
                  <a:moveTo>
                    <a:pt x="24" y="7"/>
                  </a:moveTo>
                  <a:cubicBezTo>
                    <a:pt x="24" y="3"/>
                    <a:pt x="21" y="0"/>
                    <a:pt x="17" y="0"/>
                  </a:cubicBezTo>
                  <a:cubicBezTo>
                    <a:pt x="13" y="0"/>
                    <a:pt x="10" y="3"/>
                    <a:pt x="10" y="7"/>
                  </a:cubicBezTo>
                  <a:cubicBezTo>
                    <a:pt x="10" y="62"/>
                    <a:pt x="10" y="62"/>
                    <a:pt x="10" y="62"/>
                  </a:cubicBezTo>
                  <a:cubicBezTo>
                    <a:pt x="0" y="62"/>
                    <a:pt x="0" y="62"/>
                    <a:pt x="0" y="62"/>
                  </a:cubicBezTo>
                  <a:cubicBezTo>
                    <a:pt x="17" y="92"/>
                    <a:pt x="17" y="92"/>
                    <a:pt x="17" y="92"/>
                  </a:cubicBezTo>
                  <a:cubicBezTo>
                    <a:pt x="34" y="62"/>
                    <a:pt x="34" y="62"/>
                    <a:pt x="34" y="62"/>
                  </a:cubicBezTo>
                  <a:cubicBezTo>
                    <a:pt x="24" y="62"/>
                    <a:pt x="24" y="62"/>
                    <a:pt x="24" y="62"/>
                  </a:cubicBezTo>
                  <a:lnTo>
                    <a:pt x="2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286" name="Freeform 99"/>
            <p:cNvSpPr>
              <a:spLocks/>
            </p:cNvSpPr>
            <p:nvPr/>
          </p:nvSpPr>
          <p:spPr bwMode="auto">
            <a:xfrm>
              <a:off x="2016127" y="7092950"/>
              <a:ext cx="179386" cy="476251"/>
            </a:xfrm>
            <a:custGeom>
              <a:avLst/>
              <a:gdLst>
                <a:gd name="T0" fmla="*/ 35 w 35"/>
                <a:gd name="T1" fmla="*/ 30 h 92"/>
                <a:gd name="T2" fmla="*/ 18 w 35"/>
                <a:gd name="T3" fmla="*/ 0 h 92"/>
                <a:gd name="T4" fmla="*/ 0 w 35"/>
                <a:gd name="T5" fmla="*/ 30 h 92"/>
                <a:gd name="T6" fmla="*/ 11 w 35"/>
                <a:gd name="T7" fmla="*/ 30 h 92"/>
                <a:gd name="T8" fmla="*/ 11 w 35"/>
                <a:gd name="T9" fmla="*/ 85 h 92"/>
                <a:gd name="T10" fmla="*/ 18 w 35"/>
                <a:gd name="T11" fmla="*/ 92 h 92"/>
                <a:gd name="T12" fmla="*/ 25 w 35"/>
                <a:gd name="T13" fmla="*/ 85 h 92"/>
                <a:gd name="T14" fmla="*/ 25 w 35"/>
                <a:gd name="T15" fmla="*/ 30 h 92"/>
                <a:gd name="T16" fmla="*/ 35 w 35"/>
                <a:gd name="T17"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35" y="30"/>
                  </a:moveTo>
                  <a:cubicBezTo>
                    <a:pt x="18" y="0"/>
                    <a:pt x="18" y="0"/>
                    <a:pt x="18" y="0"/>
                  </a:cubicBezTo>
                  <a:cubicBezTo>
                    <a:pt x="0" y="30"/>
                    <a:pt x="0" y="30"/>
                    <a:pt x="0" y="30"/>
                  </a:cubicBezTo>
                  <a:cubicBezTo>
                    <a:pt x="11" y="30"/>
                    <a:pt x="11" y="30"/>
                    <a:pt x="11" y="30"/>
                  </a:cubicBezTo>
                  <a:cubicBezTo>
                    <a:pt x="11" y="85"/>
                    <a:pt x="11" y="85"/>
                    <a:pt x="11" y="85"/>
                  </a:cubicBezTo>
                  <a:cubicBezTo>
                    <a:pt x="11" y="88"/>
                    <a:pt x="14" y="92"/>
                    <a:pt x="18" y="92"/>
                  </a:cubicBezTo>
                  <a:cubicBezTo>
                    <a:pt x="22" y="92"/>
                    <a:pt x="25" y="88"/>
                    <a:pt x="25" y="85"/>
                  </a:cubicBezTo>
                  <a:cubicBezTo>
                    <a:pt x="25" y="30"/>
                    <a:pt x="25" y="30"/>
                    <a:pt x="25" y="30"/>
                  </a:cubicBezTo>
                  <a:lnTo>
                    <a:pt x="3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287" name="Group 286"/>
          <p:cNvGrpSpPr/>
          <p:nvPr/>
        </p:nvGrpSpPr>
        <p:grpSpPr>
          <a:xfrm>
            <a:off x="6499494" y="3033131"/>
            <a:ext cx="214888" cy="203845"/>
            <a:chOff x="11106150" y="7816850"/>
            <a:chExt cx="766763" cy="717554"/>
          </a:xfrm>
          <a:solidFill>
            <a:srgbClr val="348B26"/>
          </a:solidFill>
        </p:grpSpPr>
        <p:sp>
          <p:nvSpPr>
            <p:cNvPr id="288" name="Freeform 100"/>
            <p:cNvSpPr>
              <a:spLocks noEditPoints="1"/>
            </p:cNvSpPr>
            <p:nvPr/>
          </p:nvSpPr>
          <p:spPr bwMode="auto">
            <a:xfrm>
              <a:off x="11331573" y="7975604"/>
              <a:ext cx="541340" cy="558800"/>
            </a:xfrm>
            <a:custGeom>
              <a:avLst/>
              <a:gdLst>
                <a:gd name="T0" fmla="*/ 102 w 105"/>
                <a:gd name="T1" fmla="*/ 19 h 108"/>
                <a:gd name="T2" fmla="*/ 85 w 105"/>
                <a:gd name="T3" fmla="*/ 2 h 108"/>
                <a:gd name="T4" fmla="*/ 80 w 105"/>
                <a:gd name="T5" fmla="*/ 0 h 108"/>
                <a:gd name="T6" fmla="*/ 75 w 105"/>
                <a:gd name="T7" fmla="*/ 3 h 108"/>
                <a:gd name="T8" fmla="*/ 2 w 105"/>
                <a:gd name="T9" fmla="*/ 79 h 108"/>
                <a:gd name="T10" fmla="*/ 0 w 105"/>
                <a:gd name="T11" fmla="*/ 84 h 108"/>
                <a:gd name="T12" fmla="*/ 2 w 105"/>
                <a:gd name="T13" fmla="*/ 89 h 108"/>
                <a:gd name="T14" fmla="*/ 20 w 105"/>
                <a:gd name="T15" fmla="*/ 106 h 108"/>
                <a:gd name="T16" fmla="*/ 25 w 105"/>
                <a:gd name="T17" fmla="*/ 108 h 108"/>
                <a:gd name="T18" fmla="*/ 30 w 105"/>
                <a:gd name="T19" fmla="*/ 106 h 108"/>
                <a:gd name="T20" fmla="*/ 103 w 105"/>
                <a:gd name="T21" fmla="*/ 29 h 108"/>
                <a:gd name="T22" fmla="*/ 102 w 105"/>
                <a:gd name="T23" fmla="*/ 19 h 108"/>
                <a:gd name="T24" fmla="*/ 98 w 105"/>
                <a:gd name="T25" fmla="*/ 25 h 108"/>
                <a:gd name="T26" fmla="*/ 92 w 105"/>
                <a:gd name="T27" fmla="*/ 31 h 108"/>
                <a:gd name="T28" fmla="*/ 84 w 105"/>
                <a:gd name="T29" fmla="*/ 23 h 108"/>
                <a:gd name="T30" fmla="*/ 79 w 105"/>
                <a:gd name="T31" fmla="*/ 23 h 108"/>
                <a:gd name="T32" fmla="*/ 79 w 105"/>
                <a:gd name="T33" fmla="*/ 28 h 108"/>
                <a:gd name="T34" fmla="*/ 88 w 105"/>
                <a:gd name="T35" fmla="*/ 36 h 108"/>
                <a:gd name="T36" fmla="*/ 83 w 105"/>
                <a:gd name="T37" fmla="*/ 41 h 108"/>
                <a:gd name="T38" fmla="*/ 71 w 105"/>
                <a:gd name="T39" fmla="*/ 30 h 108"/>
                <a:gd name="T40" fmla="*/ 67 w 105"/>
                <a:gd name="T41" fmla="*/ 31 h 108"/>
                <a:gd name="T42" fmla="*/ 67 w 105"/>
                <a:gd name="T43" fmla="*/ 35 h 108"/>
                <a:gd name="T44" fmla="*/ 79 w 105"/>
                <a:gd name="T45" fmla="*/ 46 h 108"/>
                <a:gd name="T46" fmla="*/ 73 w 105"/>
                <a:gd name="T47" fmla="*/ 52 h 108"/>
                <a:gd name="T48" fmla="*/ 64 w 105"/>
                <a:gd name="T49" fmla="*/ 44 h 108"/>
                <a:gd name="T50" fmla="*/ 60 w 105"/>
                <a:gd name="T51" fmla="*/ 44 h 108"/>
                <a:gd name="T52" fmla="*/ 60 w 105"/>
                <a:gd name="T53" fmla="*/ 48 h 108"/>
                <a:gd name="T54" fmla="*/ 69 w 105"/>
                <a:gd name="T55" fmla="*/ 56 h 108"/>
                <a:gd name="T56" fmla="*/ 63 w 105"/>
                <a:gd name="T57" fmla="*/ 62 h 108"/>
                <a:gd name="T58" fmla="*/ 52 w 105"/>
                <a:gd name="T59" fmla="*/ 51 h 108"/>
                <a:gd name="T60" fmla="*/ 48 w 105"/>
                <a:gd name="T61" fmla="*/ 52 h 108"/>
                <a:gd name="T62" fmla="*/ 48 w 105"/>
                <a:gd name="T63" fmla="*/ 56 h 108"/>
                <a:gd name="T64" fmla="*/ 59 w 105"/>
                <a:gd name="T65" fmla="*/ 66 h 108"/>
                <a:gd name="T66" fmla="*/ 53 w 105"/>
                <a:gd name="T67" fmla="*/ 72 h 108"/>
                <a:gd name="T68" fmla="*/ 45 w 105"/>
                <a:gd name="T69" fmla="*/ 64 h 108"/>
                <a:gd name="T70" fmla="*/ 41 w 105"/>
                <a:gd name="T71" fmla="*/ 64 h 108"/>
                <a:gd name="T72" fmla="*/ 41 w 105"/>
                <a:gd name="T73" fmla="*/ 68 h 108"/>
                <a:gd name="T74" fmla="*/ 49 w 105"/>
                <a:gd name="T75" fmla="*/ 77 h 108"/>
                <a:gd name="T76" fmla="*/ 44 w 105"/>
                <a:gd name="T77" fmla="*/ 82 h 108"/>
                <a:gd name="T78" fmla="*/ 32 w 105"/>
                <a:gd name="T79" fmla="*/ 71 h 108"/>
                <a:gd name="T80" fmla="*/ 28 w 105"/>
                <a:gd name="T81" fmla="*/ 72 h 108"/>
                <a:gd name="T82" fmla="*/ 28 w 105"/>
                <a:gd name="T83" fmla="*/ 76 h 108"/>
                <a:gd name="T84" fmla="*/ 40 w 105"/>
                <a:gd name="T85" fmla="*/ 87 h 108"/>
                <a:gd name="T86" fmla="*/ 34 w 105"/>
                <a:gd name="T87" fmla="*/ 93 h 108"/>
                <a:gd name="T88" fmla="*/ 26 w 105"/>
                <a:gd name="T89" fmla="*/ 85 h 108"/>
                <a:gd name="T90" fmla="*/ 22 w 105"/>
                <a:gd name="T91" fmla="*/ 85 h 108"/>
                <a:gd name="T92" fmla="*/ 22 w 105"/>
                <a:gd name="T93" fmla="*/ 89 h 108"/>
                <a:gd name="T94" fmla="*/ 30 w 105"/>
                <a:gd name="T95" fmla="*/ 97 h 108"/>
                <a:gd name="T96" fmla="*/ 25 w 105"/>
                <a:gd name="T97" fmla="*/ 102 h 108"/>
                <a:gd name="T98" fmla="*/ 24 w 105"/>
                <a:gd name="T99" fmla="*/ 102 h 108"/>
                <a:gd name="T100" fmla="*/ 6 w 105"/>
                <a:gd name="T101" fmla="*/ 85 h 108"/>
                <a:gd name="T102" fmla="*/ 6 w 105"/>
                <a:gd name="T103" fmla="*/ 84 h 108"/>
                <a:gd name="T104" fmla="*/ 6 w 105"/>
                <a:gd name="T105" fmla="*/ 83 h 108"/>
                <a:gd name="T106" fmla="*/ 79 w 105"/>
                <a:gd name="T107" fmla="*/ 7 h 108"/>
                <a:gd name="T108" fmla="*/ 80 w 105"/>
                <a:gd name="T109" fmla="*/ 6 h 108"/>
                <a:gd name="T110" fmla="*/ 80 w 105"/>
                <a:gd name="T111" fmla="*/ 6 h 108"/>
                <a:gd name="T112" fmla="*/ 80 w 105"/>
                <a:gd name="T113" fmla="*/ 7 h 108"/>
                <a:gd name="T114" fmla="*/ 98 w 105"/>
                <a:gd name="T115" fmla="*/ 24 h 108"/>
                <a:gd name="T116" fmla="*/ 98 w 105"/>
                <a:gd name="T117"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 h="108">
                  <a:moveTo>
                    <a:pt x="102" y="19"/>
                  </a:moveTo>
                  <a:cubicBezTo>
                    <a:pt x="85" y="2"/>
                    <a:pt x="85" y="2"/>
                    <a:pt x="85" y="2"/>
                  </a:cubicBezTo>
                  <a:cubicBezTo>
                    <a:pt x="83" y="1"/>
                    <a:pt x="81" y="0"/>
                    <a:pt x="80" y="0"/>
                  </a:cubicBezTo>
                  <a:cubicBezTo>
                    <a:pt x="78" y="0"/>
                    <a:pt x="76" y="1"/>
                    <a:pt x="75" y="3"/>
                  </a:cubicBezTo>
                  <a:cubicBezTo>
                    <a:pt x="2" y="79"/>
                    <a:pt x="2" y="79"/>
                    <a:pt x="2" y="79"/>
                  </a:cubicBezTo>
                  <a:cubicBezTo>
                    <a:pt x="0" y="80"/>
                    <a:pt x="0" y="82"/>
                    <a:pt x="0" y="84"/>
                  </a:cubicBezTo>
                  <a:cubicBezTo>
                    <a:pt x="0" y="86"/>
                    <a:pt x="0" y="88"/>
                    <a:pt x="2" y="89"/>
                  </a:cubicBezTo>
                  <a:cubicBezTo>
                    <a:pt x="20" y="106"/>
                    <a:pt x="20" y="106"/>
                    <a:pt x="20" y="106"/>
                  </a:cubicBezTo>
                  <a:cubicBezTo>
                    <a:pt x="21" y="108"/>
                    <a:pt x="23" y="108"/>
                    <a:pt x="25" y="108"/>
                  </a:cubicBezTo>
                  <a:cubicBezTo>
                    <a:pt x="26" y="108"/>
                    <a:pt x="28" y="107"/>
                    <a:pt x="30" y="106"/>
                  </a:cubicBezTo>
                  <a:cubicBezTo>
                    <a:pt x="103" y="29"/>
                    <a:pt x="103" y="29"/>
                    <a:pt x="103" y="29"/>
                  </a:cubicBezTo>
                  <a:cubicBezTo>
                    <a:pt x="105" y="27"/>
                    <a:pt x="105" y="22"/>
                    <a:pt x="102" y="19"/>
                  </a:cubicBezTo>
                  <a:close/>
                  <a:moveTo>
                    <a:pt x="98" y="25"/>
                  </a:moveTo>
                  <a:cubicBezTo>
                    <a:pt x="92" y="31"/>
                    <a:pt x="92" y="31"/>
                    <a:pt x="92" y="31"/>
                  </a:cubicBezTo>
                  <a:cubicBezTo>
                    <a:pt x="84" y="23"/>
                    <a:pt x="84" y="23"/>
                    <a:pt x="84" y="23"/>
                  </a:cubicBezTo>
                  <a:cubicBezTo>
                    <a:pt x="82" y="22"/>
                    <a:pt x="81" y="22"/>
                    <a:pt x="79" y="23"/>
                  </a:cubicBezTo>
                  <a:cubicBezTo>
                    <a:pt x="78" y="24"/>
                    <a:pt x="78" y="26"/>
                    <a:pt x="79" y="28"/>
                  </a:cubicBezTo>
                  <a:cubicBezTo>
                    <a:pt x="88" y="36"/>
                    <a:pt x="88" y="36"/>
                    <a:pt x="88" y="36"/>
                  </a:cubicBezTo>
                  <a:cubicBezTo>
                    <a:pt x="83" y="41"/>
                    <a:pt x="83" y="41"/>
                    <a:pt x="83" y="41"/>
                  </a:cubicBezTo>
                  <a:cubicBezTo>
                    <a:pt x="71" y="30"/>
                    <a:pt x="71" y="30"/>
                    <a:pt x="71" y="30"/>
                  </a:cubicBezTo>
                  <a:cubicBezTo>
                    <a:pt x="70" y="29"/>
                    <a:pt x="68" y="29"/>
                    <a:pt x="67" y="31"/>
                  </a:cubicBezTo>
                  <a:cubicBezTo>
                    <a:pt x="66" y="32"/>
                    <a:pt x="66" y="34"/>
                    <a:pt x="67" y="35"/>
                  </a:cubicBezTo>
                  <a:cubicBezTo>
                    <a:pt x="79" y="46"/>
                    <a:pt x="79" y="46"/>
                    <a:pt x="79" y="46"/>
                  </a:cubicBezTo>
                  <a:cubicBezTo>
                    <a:pt x="73" y="52"/>
                    <a:pt x="73" y="52"/>
                    <a:pt x="73" y="52"/>
                  </a:cubicBezTo>
                  <a:cubicBezTo>
                    <a:pt x="64" y="44"/>
                    <a:pt x="64" y="44"/>
                    <a:pt x="64" y="44"/>
                  </a:cubicBezTo>
                  <a:cubicBezTo>
                    <a:pt x="63" y="42"/>
                    <a:pt x="61" y="42"/>
                    <a:pt x="60" y="44"/>
                  </a:cubicBezTo>
                  <a:cubicBezTo>
                    <a:pt x="59" y="45"/>
                    <a:pt x="59" y="47"/>
                    <a:pt x="60" y="48"/>
                  </a:cubicBezTo>
                  <a:cubicBezTo>
                    <a:pt x="69" y="56"/>
                    <a:pt x="69" y="56"/>
                    <a:pt x="69" y="56"/>
                  </a:cubicBezTo>
                  <a:cubicBezTo>
                    <a:pt x="63" y="62"/>
                    <a:pt x="63" y="62"/>
                    <a:pt x="63" y="62"/>
                  </a:cubicBezTo>
                  <a:cubicBezTo>
                    <a:pt x="52" y="51"/>
                    <a:pt x="52" y="51"/>
                    <a:pt x="52" y="51"/>
                  </a:cubicBezTo>
                  <a:cubicBezTo>
                    <a:pt x="51" y="50"/>
                    <a:pt x="49" y="50"/>
                    <a:pt x="48" y="52"/>
                  </a:cubicBezTo>
                  <a:cubicBezTo>
                    <a:pt x="47" y="53"/>
                    <a:pt x="47" y="55"/>
                    <a:pt x="48" y="56"/>
                  </a:cubicBezTo>
                  <a:cubicBezTo>
                    <a:pt x="59" y="66"/>
                    <a:pt x="59" y="66"/>
                    <a:pt x="59" y="66"/>
                  </a:cubicBezTo>
                  <a:cubicBezTo>
                    <a:pt x="53" y="72"/>
                    <a:pt x="53" y="72"/>
                    <a:pt x="53" y="72"/>
                  </a:cubicBezTo>
                  <a:cubicBezTo>
                    <a:pt x="45" y="64"/>
                    <a:pt x="45" y="64"/>
                    <a:pt x="45" y="64"/>
                  </a:cubicBezTo>
                  <a:cubicBezTo>
                    <a:pt x="44" y="63"/>
                    <a:pt x="42" y="63"/>
                    <a:pt x="41" y="64"/>
                  </a:cubicBezTo>
                  <a:cubicBezTo>
                    <a:pt x="39" y="65"/>
                    <a:pt x="39" y="67"/>
                    <a:pt x="41" y="68"/>
                  </a:cubicBezTo>
                  <a:cubicBezTo>
                    <a:pt x="49" y="77"/>
                    <a:pt x="49" y="77"/>
                    <a:pt x="49" y="77"/>
                  </a:cubicBezTo>
                  <a:cubicBezTo>
                    <a:pt x="44" y="82"/>
                    <a:pt x="44" y="82"/>
                    <a:pt x="44" y="82"/>
                  </a:cubicBezTo>
                  <a:cubicBezTo>
                    <a:pt x="32" y="71"/>
                    <a:pt x="32" y="71"/>
                    <a:pt x="32" y="71"/>
                  </a:cubicBezTo>
                  <a:cubicBezTo>
                    <a:pt x="31" y="70"/>
                    <a:pt x="29" y="70"/>
                    <a:pt x="28" y="72"/>
                  </a:cubicBezTo>
                  <a:cubicBezTo>
                    <a:pt x="27" y="73"/>
                    <a:pt x="27" y="75"/>
                    <a:pt x="28" y="76"/>
                  </a:cubicBezTo>
                  <a:cubicBezTo>
                    <a:pt x="40" y="87"/>
                    <a:pt x="40" y="87"/>
                    <a:pt x="40" y="87"/>
                  </a:cubicBezTo>
                  <a:cubicBezTo>
                    <a:pt x="34" y="93"/>
                    <a:pt x="34" y="93"/>
                    <a:pt x="34" y="93"/>
                  </a:cubicBezTo>
                  <a:cubicBezTo>
                    <a:pt x="26" y="85"/>
                    <a:pt x="26" y="85"/>
                    <a:pt x="26" y="85"/>
                  </a:cubicBezTo>
                  <a:cubicBezTo>
                    <a:pt x="25" y="84"/>
                    <a:pt x="23" y="84"/>
                    <a:pt x="22" y="85"/>
                  </a:cubicBezTo>
                  <a:cubicBezTo>
                    <a:pt x="20" y="86"/>
                    <a:pt x="20" y="88"/>
                    <a:pt x="22" y="89"/>
                  </a:cubicBezTo>
                  <a:cubicBezTo>
                    <a:pt x="30" y="97"/>
                    <a:pt x="30" y="97"/>
                    <a:pt x="30" y="97"/>
                  </a:cubicBezTo>
                  <a:cubicBezTo>
                    <a:pt x="25" y="102"/>
                    <a:pt x="25" y="102"/>
                    <a:pt x="25" y="102"/>
                  </a:cubicBezTo>
                  <a:cubicBezTo>
                    <a:pt x="25" y="102"/>
                    <a:pt x="24" y="102"/>
                    <a:pt x="24" y="102"/>
                  </a:cubicBezTo>
                  <a:cubicBezTo>
                    <a:pt x="6" y="85"/>
                    <a:pt x="6" y="85"/>
                    <a:pt x="6" y="85"/>
                  </a:cubicBezTo>
                  <a:cubicBezTo>
                    <a:pt x="6" y="84"/>
                    <a:pt x="6" y="84"/>
                    <a:pt x="6" y="84"/>
                  </a:cubicBezTo>
                  <a:cubicBezTo>
                    <a:pt x="6" y="84"/>
                    <a:pt x="6" y="84"/>
                    <a:pt x="6" y="83"/>
                  </a:cubicBezTo>
                  <a:cubicBezTo>
                    <a:pt x="79" y="7"/>
                    <a:pt x="79" y="7"/>
                    <a:pt x="79" y="7"/>
                  </a:cubicBezTo>
                  <a:cubicBezTo>
                    <a:pt x="79" y="7"/>
                    <a:pt x="80" y="6"/>
                    <a:pt x="80" y="6"/>
                  </a:cubicBezTo>
                  <a:cubicBezTo>
                    <a:pt x="80" y="6"/>
                    <a:pt x="80" y="6"/>
                    <a:pt x="80" y="6"/>
                  </a:cubicBezTo>
                  <a:cubicBezTo>
                    <a:pt x="80" y="6"/>
                    <a:pt x="80" y="6"/>
                    <a:pt x="80" y="7"/>
                  </a:cubicBezTo>
                  <a:cubicBezTo>
                    <a:pt x="98" y="24"/>
                    <a:pt x="98" y="24"/>
                    <a:pt x="98" y="24"/>
                  </a:cubicBezTo>
                  <a:cubicBezTo>
                    <a:pt x="99" y="24"/>
                    <a:pt x="99" y="25"/>
                    <a:pt x="9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800">
                <a:solidFill>
                  <a:srgbClr val="4B4B4B"/>
                </a:solidFill>
                <a:latin typeface="微软雅黑" panose="020B0503020204020204" pitchFamily="34" charset="-122"/>
                <a:ea typeface="微软雅黑" panose="020B0503020204020204" pitchFamily="34" charset="-122"/>
              </a:endParaRPr>
            </a:p>
          </p:txBody>
        </p:sp>
        <p:sp>
          <p:nvSpPr>
            <p:cNvPr id="289" name="Freeform 101"/>
            <p:cNvSpPr>
              <a:spLocks/>
            </p:cNvSpPr>
            <p:nvPr/>
          </p:nvSpPr>
          <p:spPr bwMode="auto">
            <a:xfrm>
              <a:off x="11106150" y="7816850"/>
              <a:ext cx="596899" cy="490537"/>
            </a:xfrm>
            <a:custGeom>
              <a:avLst/>
              <a:gdLst>
                <a:gd name="T0" fmla="*/ 116 w 116"/>
                <a:gd name="T1" fmla="*/ 0 h 95"/>
                <a:gd name="T2" fmla="*/ 93 w 116"/>
                <a:gd name="T3" fmla="*/ 6 h 95"/>
                <a:gd name="T4" fmla="*/ 98 w 116"/>
                <a:gd name="T5" fmla="*/ 11 h 95"/>
                <a:gd name="T6" fmla="*/ 67 w 116"/>
                <a:gd name="T7" fmla="*/ 42 h 95"/>
                <a:gd name="T8" fmla="*/ 62 w 116"/>
                <a:gd name="T9" fmla="*/ 32 h 95"/>
                <a:gd name="T10" fmla="*/ 58 w 116"/>
                <a:gd name="T11" fmla="*/ 29 h 95"/>
                <a:gd name="T12" fmla="*/ 54 w 116"/>
                <a:gd name="T13" fmla="*/ 31 h 95"/>
                <a:gd name="T14" fmla="*/ 2 w 116"/>
                <a:gd name="T15" fmla="*/ 86 h 95"/>
                <a:gd name="T16" fmla="*/ 2 w 116"/>
                <a:gd name="T17" fmla="*/ 93 h 95"/>
                <a:gd name="T18" fmla="*/ 5 w 116"/>
                <a:gd name="T19" fmla="*/ 95 h 95"/>
                <a:gd name="T20" fmla="*/ 9 w 116"/>
                <a:gd name="T21" fmla="*/ 93 h 95"/>
                <a:gd name="T22" fmla="*/ 56 w 116"/>
                <a:gd name="T23" fmla="*/ 43 h 95"/>
                <a:gd name="T24" fmla="*/ 60 w 116"/>
                <a:gd name="T25" fmla="*/ 53 h 95"/>
                <a:gd name="T26" fmla="*/ 64 w 116"/>
                <a:gd name="T27" fmla="*/ 56 h 95"/>
                <a:gd name="T28" fmla="*/ 69 w 116"/>
                <a:gd name="T29" fmla="*/ 55 h 95"/>
                <a:gd name="T30" fmla="*/ 105 w 116"/>
                <a:gd name="T31" fmla="*/ 18 h 95"/>
                <a:gd name="T32" fmla="*/ 110 w 116"/>
                <a:gd name="T33" fmla="*/ 22 h 95"/>
                <a:gd name="T34" fmla="*/ 116 w 116"/>
                <a:gd name="T3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95">
                  <a:moveTo>
                    <a:pt x="116" y="0"/>
                  </a:moveTo>
                  <a:cubicBezTo>
                    <a:pt x="93" y="6"/>
                    <a:pt x="93" y="6"/>
                    <a:pt x="93" y="6"/>
                  </a:cubicBezTo>
                  <a:cubicBezTo>
                    <a:pt x="98" y="11"/>
                    <a:pt x="98" y="11"/>
                    <a:pt x="98" y="11"/>
                  </a:cubicBezTo>
                  <a:cubicBezTo>
                    <a:pt x="67" y="42"/>
                    <a:pt x="67" y="42"/>
                    <a:pt x="67" y="42"/>
                  </a:cubicBezTo>
                  <a:cubicBezTo>
                    <a:pt x="62" y="32"/>
                    <a:pt x="62" y="32"/>
                    <a:pt x="62" y="32"/>
                  </a:cubicBezTo>
                  <a:cubicBezTo>
                    <a:pt x="62" y="31"/>
                    <a:pt x="60" y="29"/>
                    <a:pt x="58" y="29"/>
                  </a:cubicBezTo>
                  <a:cubicBezTo>
                    <a:pt x="57" y="29"/>
                    <a:pt x="55" y="29"/>
                    <a:pt x="54" y="31"/>
                  </a:cubicBezTo>
                  <a:cubicBezTo>
                    <a:pt x="2" y="86"/>
                    <a:pt x="2" y="86"/>
                    <a:pt x="2" y="86"/>
                  </a:cubicBezTo>
                  <a:cubicBezTo>
                    <a:pt x="0" y="88"/>
                    <a:pt x="0" y="91"/>
                    <a:pt x="2" y="93"/>
                  </a:cubicBezTo>
                  <a:cubicBezTo>
                    <a:pt x="3" y="94"/>
                    <a:pt x="4" y="95"/>
                    <a:pt x="5" y="95"/>
                  </a:cubicBezTo>
                  <a:cubicBezTo>
                    <a:pt x="7" y="95"/>
                    <a:pt x="8" y="94"/>
                    <a:pt x="9" y="93"/>
                  </a:cubicBezTo>
                  <a:cubicBezTo>
                    <a:pt x="56" y="43"/>
                    <a:pt x="56" y="43"/>
                    <a:pt x="56" y="43"/>
                  </a:cubicBezTo>
                  <a:cubicBezTo>
                    <a:pt x="60" y="53"/>
                    <a:pt x="60" y="53"/>
                    <a:pt x="60" y="53"/>
                  </a:cubicBezTo>
                  <a:cubicBezTo>
                    <a:pt x="61" y="55"/>
                    <a:pt x="62" y="56"/>
                    <a:pt x="64" y="56"/>
                  </a:cubicBezTo>
                  <a:cubicBezTo>
                    <a:pt x="66" y="56"/>
                    <a:pt x="67" y="56"/>
                    <a:pt x="69" y="55"/>
                  </a:cubicBezTo>
                  <a:cubicBezTo>
                    <a:pt x="105" y="18"/>
                    <a:pt x="105" y="18"/>
                    <a:pt x="105" y="18"/>
                  </a:cubicBezTo>
                  <a:cubicBezTo>
                    <a:pt x="110" y="22"/>
                    <a:pt x="110" y="22"/>
                    <a:pt x="110" y="22"/>
                  </a:cubicBez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800">
                <a:solidFill>
                  <a:srgbClr val="4B4B4B"/>
                </a:solidFill>
                <a:latin typeface="微软雅黑" panose="020B0503020204020204" pitchFamily="34" charset="-122"/>
                <a:ea typeface="微软雅黑" panose="020B0503020204020204" pitchFamily="34" charset="-122"/>
              </a:endParaRPr>
            </a:p>
          </p:txBody>
        </p:sp>
      </p:grpSp>
      <p:grpSp>
        <p:nvGrpSpPr>
          <p:cNvPr id="290" name="Group 289"/>
          <p:cNvGrpSpPr/>
          <p:nvPr/>
        </p:nvGrpSpPr>
        <p:grpSpPr>
          <a:xfrm>
            <a:off x="2133597" y="3509462"/>
            <a:ext cx="260110" cy="183790"/>
            <a:chOff x="877887" y="7851775"/>
            <a:chExt cx="1358900" cy="955676"/>
          </a:xfrm>
          <a:solidFill>
            <a:schemeClr val="accent6"/>
          </a:solidFill>
        </p:grpSpPr>
        <p:sp>
          <p:nvSpPr>
            <p:cNvPr id="291" name="Freeform 102"/>
            <p:cNvSpPr>
              <a:spLocks noEditPoints="1"/>
            </p:cNvSpPr>
            <p:nvPr/>
          </p:nvSpPr>
          <p:spPr bwMode="auto">
            <a:xfrm>
              <a:off x="2078036" y="8147047"/>
              <a:ext cx="117477" cy="119064"/>
            </a:xfrm>
            <a:custGeom>
              <a:avLst/>
              <a:gdLst>
                <a:gd name="T0" fmla="*/ 3 w 74"/>
                <a:gd name="T1" fmla="*/ 45 h 75"/>
                <a:gd name="T2" fmla="*/ 3 w 74"/>
                <a:gd name="T3" fmla="*/ 52 h 75"/>
                <a:gd name="T4" fmla="*/ 6 w 74"/>
                <a:gd name="T5" fmla="*/ 55 h 75"/>
                <a:gd name="T6" fmla="*/ 6 w 74"/>
                <a:gd name="T7" fmla="*/ 58 h 75"/>
                <a:gd name="T8" fmla="*/ 13 w 74"/>
                <a:gd name="T9" fmla="*/ 62 h 75"/>
                <a:gd name="T10" fmla="*/ 13 w 74"/>
                <a:gd name="T11" fmla="*/ 65 h 75"/>
                <a:gd name="T12" fmla="*/ 19 w 74"/>
                <a:gd name="T13" fmla="*/ 68 h 75"/>
                <a:gd name="T14" fmla="*/ 23 w 74"/>
                <a:gd name="T15" fmla="*/ 71 h 75"/>
                <a:gd name="T16" fmla="*/ 29 w 74"/>
                <a:gd name="T17" fmla="*/ 71 h 75"/>
                <a:gd name="T18" fmla="*/ 32 w 74"/>
                <a:gd name="T19" fmla="*/ 75 h 75"/>
                <a:gd name="T20" fmla="*/ 35 w 74"/>
                <a:gd name="T21" fmla="*/ 71 h 75"/>
                <a:gd name="T22" fmla="*/ 42 w 74"/>
                <a:gd name="T23" fmla="*/ 75 h 75"/>
                <a:gd name="T24" fmla="*/ 45 w 74"/>
                <a:gd name="T25" fmla="*/ 71 h 75"/>
                <a:gd name="T26" fmla="*/ 52 w 74"/>
                <a:gd name="T27" fmla="*/ 71 h 75"/>
                <a:gd name="T28" fmla="*/ 55 w 74"/>
                <a:gd name="T29" fmla="*/ 68 h 75"/>
                <a:gd name="T30" fmla="*/ 58 w 74"/>
                <a:gd name="T31" fmla="*/ 65 h 75"/>
                <a:gd name="T32" fmla="*/ 61 w 74"/>
                <a:gd name="T33" fmla="*/ 62 h 75"/>
                <a:gd name="T34" fmla="*/ 65 w 74"/>
                <a:gd name="T35" fmla="*/ 58 h 75"/>
                <a:gd name="T36" fmla="*/ 65 w 74"/>
                <a:gd name="T37" fmla="*/ 55 h 75"/>
                <a:gd name="T38" fmla="*/ 71 w 74"/>
                <a:gd name="T39" fmla="*/ 52 h 75"/>
                <a:gd name="T40" fmla="*/ 71 w 74"/>
                <a:gd name="T41" fmla="*/ 45 h 75"/>
                <a:gd name="T42" fmla="*/ 74 w 74"/>
                <a:gd name="T43" fmla="*/ 42 h 75"/>
                <a:gd name="T44" fmla="*/ 71 w 74"/>
                <a:gd name="T45" fmla="*/ 36 h 75"/>
                <a:gd name="T46" fmla="*/ 74 w 74"/>
                <a:gd name="T47" fmla="*/ 32 h 75"/>
                <a:gd name="T48" fmla="*/ 71 w 74"/>
                <a:gd name="T49" fmla="*/ 29 h 75"/>
                <a:gd name="T50" fmla="*/ 71 w 74"/>
                <a:gd name="T51" fmla="*/ 23 h 75"/>
                <a:gd name="T52" fmla="*/ 65 w 74"/>
                <a:gd name="T53" fmla="*/ 19 h 75"/>
                <a:gd name="T54" fmla="*/ 65 w 74"/>
                <a:gd name="T55" fmla="*/ 16 h 75"/>
                <a:gd name="T56" fmla="*/ 61 w 74"/>
                <a:gd name="T57" fmla="*/ 13 h 75"/>
                <a:gd name="T58" fmla="*/ 58 w 74"/>
                <a:gd name="T59" fmla="*/ 6 h 75"/>
                <a:gd name="T60" fmla="*/ 55 w 74"/>
                <a:gd name="T61" fmla="*/ 6 h 75"/>
                <a:gd name="T62" fmla="*/ 52 w 74"/>
                <a:gd name="T63" fmla="*/ 3 h 75"/>
                <a:gd name="T64" fmla="*/ 45 w 74"/>
                <a:gd name="T65" fmla="*/ 3 h 75"/>
                <a:gd name="T66" fmla="*/ 42 w 74"/>
                <a:gd name="T67" fmla="*/ 0 h 75"/>
                <a:gd name="T68" fmla="*/ 35 w 74"/>
                <a:gd name="T69" fmla="*/ 3 h 75"/>
                <a:gd name="T70" fmla="*/ 32 w 74"/>
                <a:gd name="T71" fmla="*/ 0 h 75"/>
                <a:gd name="T72" fmla="*/ 29 w 74"/>
                <a:gd name="T73" fmla="*/ 3 h 75"/>
                <a:gd name="T74" fmla="*/ 23 w 74"/>
                <a:gd name="T75" fmla="*/ 3 h 75"/>
                <a:gd name="T76" fmla="*/ 19 w 74"/>
                <a:gd name="T77" fmla="*/ 6 h 75"/>
                <a:gd name="T78" fmla="*/ 13 w 74"/>
                <a:gd name="T79" fmla="*/ 6 h 75"/>
                <a:gd name="T80" fmla="*/ 13 w 74"/>
                <a:gd name="T81" fmla="*/ 13 h 75"/>
                <a:gd name="T82" fmla="*/ 6 w 74"/>
                <a:gd name="T83" fmla="*/ 16 h 75"/>
                <a:gd name="T84" fmla="*/ 6 w 74"/>
                <a:gd name="T85" fmla="*/ 19 h 75"/>
                <a:gd name="T86" fmla="*/ 3 w 74"/>
                <a:gd name="T87" fmla="*/ 23 h 75"/>
                <a:gd name="T88" fmla="*/ 3 w 74"/>
                <a:gd name="T89" fmla="*/ 29 h 75"/>
                <a:gd name="T90" fmla="*/ 0 w 74"/>
                <a:gd name="T91" fmla="*/ 32 h 75"/>
                <a:gd name="T92" fmla="*/ 3 w 74"/>
                <a:gd name="T93" fmla="*/ 36 h 75"/>
                <a:gd name="T94" fmla="*/ 0 w 74"/>
                <a:gd name="T95" fmla="*/ 42 h 75"/>
                <a:gd name="T96" fmla="*/ 3 w 74"/>
                <a:gd name="T97" fmla="*/ 45 h 75"/>
                <a:gd name="T98" fmla="*/ 13 w 74"/>
                <a:gd name="T99" fmla="*/ 42 h 75"/>
                <a:gd name="T100" fmla="*/ 19 w 74"/>
                <a:gd name="T101" fmla="*/ 36 h 75"/>
                <a:gd name="T102" fmla="*/ 29 w 74"/>
                <a:gd name="T103" fmla="*/ 45 h 75"/>
                <a:gd name="T104" fmla="*/ 55 w 74"/>
                <a:gd name="T105" fmla="*/ 19 h 75"/>
                <a:gd name="T106" fmla="*/ 61 w 74"/>
                <a:gd name="T107" fmla="*/ 23 h 75"/>
                <a:gd name="T108" fmla="*/ 29 w 74"/>
                <a:gd name="T109" fmla="*/ 55 h 75"/>
                <a:gd name="T110" fmla="*/ 13 w 74"/>
                <a:gd name="T111" fmla="*/ 42 h 75"/>
                <a:gd name="T112" fmla="*/ 13 w 74"/>
                <a:gd name="T11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75">
                  <a:moveTo>
                    <a:pt x="3" y="45"/>
                  </a:moveTo>
                  <a:lnTo>
                    <a:pt x="3" y="52"/>
                  </a:lnTo>
                  <a:lnTo>
                    <a:pt x="6" y="55"/>
                  </a:lnTo>
                  <a:lnTo>
                    <a:pt x="6" y="58"/>
                  </a:lnTo>
                  <a:lnTo>
                    <a:pt x="13" y="62"/>
                  </a:lnTo>
                  <a:lnTo>
                    <a:pt x="13" y="65"/>
                  </a:lnTo>
                  <a:lnTo>
                    <a:pt x="19" y="68"/>
                  </a:lnTo>
                  <a:lnTo>
                    <a:pt x="23" y="71"/>
                  </a:lnTo>
                  <a:lnTo>
                    <a:pt x="29" y="71"/>
                  </a:lnTo>
                  <a:lnTo>
                    <a:pt x="32" y="75"/>
                  </a:lnTo>
                  <a:lnTo>
                    <a:pt x="35" y="71"/>
                  </a:lnTo>
                  <a:lnTo>
                    <a:pt x="42" y="75"/>
                  </a:lnTo>
                  <a:lnTo>
                    <a:pt x="45" y="71"/>
                  </a:lnTo>
                  <a:lnTo>
                    <a:pt x="52" y="71"/>
                  </a:lnTo>
                  <a:lnTo>
                    <a:pt x="55" y="68"/>
                  </a:lnTo>
                  <a:lnTo>
                    <a:pt x="58" y="65"/>
                  </a:lnTo>
                  <a:lnTo>
                    <a:pt x="61" y="62"/>
                  </a:lnTo>
                  <a:lnTo>
                    <a:pt x="65" y="58"/>
                  </a:lnTo>
                  <a:lnTo>
                    <a:pt x="65" y="55"/>
                  </a:lnTo>
                  <a:lnTo>
                    <a:pt x="71" y="52"/>
                  </a:lnTo>
                  <a:lnTo>
                    <a:pt x="71" y="45"/>
                  </a:lnTo>
                  <a:lnTo>
                    <a:pt x="74" y="42"/>
                  </a:lnTo>
                  <a:lnTo>
                    <a:pt x="71" y="36"/>
                  </a:lnTo>
                  <a:lnTo>
                    <a:pt x="74" y="32"/>
                  </a:lnTo>
                  <a:lnTo>
                    <a:pt x="71" y="29"/>
                  </a:lnTo>
                  <a:lnTo>
                    <a:pt x="71" y="23"/>
                  </a:lnTo>
                  <a:lnTo>
                    <a:pt x="65" y="19"/>
                  </a:lnTo>
                  <a:lnTo>
                    <a:pt x="65" y="16"/>
                  </a:lnTo>
                  <a:lnTo>
                    <a:pt x="61" y="13"/>
                  </a:lnTo>
                  <a:lnTo>
                    <a:pt x="58" y="6"/>
                  </a:lnTo>
                  <a:lnTo>
                    <a:pt x="55" y="6"/>
                  </a:lnTo>
                  <a:lnTo>
                    <a:pt x="52" y="3"/>
                  </a:lnTo>
                  <a:lnTo>
                    <a:pt x="45" y="3"/>
                  </a:lnTo>
                  <a:lnTo>
                    <a:pt x="42" y="0"/>
                  </a:lnTo>
                  <a:lnTo>
                    <a:pt x="35" y="3"/>
                  </a:lnTo>
                  <a:lnTo>
                    <a:pt x="32" y="0"/>
                  </a:lnTo>
                  <a:lnTo>
                    <a:pt x="29" y="3"/>
                  </a:lnTo>
                  <a:lnTo>
                    <a:pt x="23" y="3"/>
                  </a:lnTo>
                  <a:lnTo>
                    <a:pt x="19" y="6"/>
                  </a:lnTo>
                  <a:lnTo>
                    <a:pt x="13" y="6"/>
                  </a:lnTo>
                  <a:lnTo>
                    <a:pt x="13" y="13"/>
                  </a:lnTo>
                  <a:lnTo>
                    <a:pt x="6" y="16"/>
                  </a:lnTo>
                  <a:lnTo>
                    <a:pt x="6" y="19"/>
                  </a:lnTo>
                  <a:lnTo>
                    <a:pt x="3" y="23"/>
                  </a:lnTo>
                  <a:lnTo>
                    <a:pt x="3" y="29"/>
                  </a:lnTo>
                  <a:lnTo>
                    <a:pt x="0" y="32"/>
                  </a:lnTo>
                  <a:lnTo>
                    <a:pt x="3" y="36"/>
                  </a:lnTo>
                  <a:lnTo>
                    <a:pt x="0" y="42"/>
                  </a:lnTo>
                  <a:lnTo>
                    <a:pt x="3" y="45"/>
                  </a:lnTo>
                  <a:close/>
                  <a:moveTo>
                    <a:pt x="13" y="42"/>
                  </a:moveTo>
                  <a:lnTo>
                    <a:pt x="19" y="36"/>
                  </a:lnTo>
                  <a:lnTo>
                    <a:pt x="29" y="45"/>
                  </a:lnTo>
                  <a:lnTo>
                    <a:pt x="55" y="19"/>
                  </a:lnTo>
                  <a:lnTo>
                    <a:pt x="61" y="23"/>
                  </a:lnTo>
                  <a:lnTo>
                    <a:pt x="29"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2" name="Freeform 103"/>
            <p:cNvSpPr>
              <a:spLocks noEditPoints="1"/>
            </p:cNvSpPr>
            <p:nvPr/>
          </p:nvSpPr>
          <p:spPr bwMode="auto">
            <a:xfrm>
              <a:off x="2078036" y="8642356"/>
              <a:ext cx="117477" cy="112713"/>
            </a:xfrm>
            <a:custGeom>
              <a:avLst/>
              <a:gdLst>
                <a:gd name="T0" fmla="*/ 71 w 74"/>
                <a:gd name="T1" fmla="*/ 29 h 71"/>
                <a:gd name="T2" fmla="*/ 71 w 74"/>
                <a:gd name="T3" fmla="*/ 23 h 71"/>
                <a:gd name="T4" fmla="*/ 65 w 74"/>
                <a:gd name="T5" fmla="*/ 19 h 71"/>
                <a:gd name="T6" fmla="*/ 65 w 74"/>
                <a:gd name="T7" fmla="*/ 13 h 71"/>
                <a:gd name="T8" fmla="*/ 61 w 74"/>
                <a:gd name="T9" fmla="*/ 13 h 71"/>
                <a:gd name="T10" fmla="*/ 58 w 74"/>
                <a:gd name="T11" fmla="*/ 6 h 71"/>
                <a:gd name="T12" fmla="*/ 55 w 74"/>
                <a:gd name="T13" fmla="*/ 6 h 71"/>
                <a:gd name="T14" fmla="*/ 52 w 74"/>
                <a:gd name="T15" fmla="*/ 3 h 71"/>
                <a:gd name="T16" fmla="*/ 45 w 74"/>
                <a:gd name="T17" fmla="*/ 3 h 71"/>
                <a:gd name="T18" fmla="*/ 42 w 74"/>
                <a:gd name="T19" fmla="*/ 0 h 71"/>
                <a:gd name="T20" fmla="*/ 35 w 74"/>
                <a:gd name="T21" fmla="*/ 3 h 71"/>
                <a:gd name="T22" fmla="*/ 32 w 74"/>
                <a:gd name="T23" fmla="*/ 0 h 71"/>
                <a:gd name="T24" fmla="*/ 29 w 74"/>
                <a:gd name="T25" fmla="*/ 3 h 71"/>
                <a:gd name="T26" fmla="*/ 23 w 74"/>
                <a:gd name="T27" fmla="*/ 3 h 71"/>
                <a:gd name="T28" fmla="*/ 19 w 74"/>
                <a:gd name="T29" fmla="*/ 6 h 71"/>
                <a:gd name="T30" fmla="*/ 13 w 74"/>
                <a:gd name="T31" fmla="*/ 6 h 71"/>
                <a:gd name="T32" fmla="*/ 13 w 74"/>
                <a:gd name="T33" fmla="*/ 13 h 71"/>
                <a:gd name="T34" fmla="*/ 6 w 74"/>
                <a:gd name="T35" fmla="*/ 13 h 71"/>
                <a:gd name="T36" fmla="*/ 6 w 74"/>
                <a:gd name="T37" fmla="*/ 19 h 71"/>
                <a:gd name="T38" fmla="*/ 3 w 74"/>
                <a:gd name="T39" fmla="*/ 23 h 71"/>
                <a:gd name="T40" fmla="*/ 3 w 74"/>
                <a:gd name="T41" fmla="*/ 29 h 71"/>
                <a:gd name="T42" fmla="*/ 0 w 74"/>
                <a:gd name="T43" fmla="*/ 32 h 71"/>
                <a:gd name="T44" fmla="*/ 3 w 74"/>
                <a:gd name="T45" fmla="*/ 36 h 71"/>
                <a:gd name="T46" fmla="*/ 0 w 74"/>
                <a:gd name="T47" fmla="*/ 42 h 71"/>
                <a:gd name="T48" fmla="*/ 3 w 74"/>
                <a:gd name="T49" fmla="*/ 45 h 71"/>
                <a:gd name="T50" fmla="*/ 3 w 74"/>
                <a:gd name="T51" fmla="*/ 52 h 71"/>
                <a:gd name="T52" fmla="*/ 6 w 74"/>
                <a:gd name="T53" fmla="*/ 52 h 71"/>
                <a:gd name="T54" fmla="*/ 6 w 74"/>
                <a:gd name="T55" fmla="*/ 58 h 71"/>
                <a:gd name="T56" fmla="*/ 13 w 74"/>
                <a:gd name="T57" fmla="*/ 62 h 71"/>
                <a:gd name="T58" fmla="*/ 13 w 74"/>
                <a:gd name="T59" fmla="*/ 65 h 71"/>
                <a:gd name="T60" fmla="*/ 19 w 74"/>
                <a:gd name="T61" fmla="*/ 65 h 71"/>
                <a:gd name="T62" fmla="*/ 23 w 74"/>
                <a:gd name="T63" fmla="*/ 71 h 71"/>
                <a:gd name="T64" fmla="*/ 29 w 74"/>
                <a:gd name="T65" fmla="*/ 68 h 71"/>
                <a:gd name="T66" fmla="*/ 32 w 74"/>
                <a:gd name="T67" fmla="*/ 71 h 71"/>
                <a:gd name="T68" fmla="*/ 35 w 74"/>
                <a:gd name="T69" fmla="*/ 71 h 71"/>
                <a:gd name="T70" fmla="*/ 42 w 74"/>
                <a:gd name="T71" fmla="*/ 71 h 71"/>
                <a:gd name="T72" fmla="*/ 45 w 74"/>
                <a:gd name="T73" fmla="*/ 68 h 71"/>
                <a:gd name="T74" fmla="*/ 52 w 74"/>
                <a:gd name="T75" fmla="*/ 71 h 71"/>
                <a:gd name="T76" fmla="*/ 55 w 74"/>
                <a:gd name="T77" fmla="*/ 65 h 71"/>
                <a:gd name="T78" fmla="*/ 58 w 74"/>
                <a:gd name="T79" fmla="*/ 65 h 71"/>
                <a:gd name="T80" fmla="*/ 61 w 74"/>
                <a:gd name="T81" fmla="*/ 62 h 71"/>
                <a:gd name="T82" fmla="*/ 65 w 74"/>
                <a:gd name="T83" fmla="*/ 58 h 71"/>
                <a:gd name="T84" fmla="*/ 65 w 74"/>
                <a:gd name="T85" fmla="*/ 52 h 71"/>
                <a:gd name="T86" fmla="*/ 71 w 74"/>
                <a:gd name="T87" fmla="*/ 52 h 71"/>
                <a:gd name="T88" fmla="*/ 71 w 74"/>
                <a:gd name="T89" fmla="*/ 45 h 71"/>
                <a:gd name="T90" fmla="*/ 74 w 74"/>
                <a:gd name="T91" fmla="*/ 42 h 71"/>
                <a:gd name="T92" fmla="*/ 71 w 74"/>
                <a:gd name="T93" fmla="*/ 36 h 71"/>
                <a:gd name="T94" fmla="*/ 74 w 74"/>
                <a:gd name="T95" fmla="*/ 32 h 71"/>
                <a:gd name="T96" fmla="*/ 71 w 74"/>
                <a:gd name="T97" fmla="*/ 29 h 71"/>
                <a:gd name="T98" fmla="*/ 29 w 74"/>
                <a:gd name="T99" fmla="*/ 55 h 71"/>
                <a:gd name="T100" fmla="*/ 13 w 74"/>
                <a:gd name="T101" fmla="*/ 42 h 71"/>
                <a:gd name="T102" fmla="*/ 13 w 74"/>
                <a:gd name="T103" fmla="*/ 42 h 71"/>
                <a:gd name="T104" fmla="*/ 19 w 74"/>
                <a:gd name="T105" fmla="*/ 36 h 71"/>
                <a:gd name="T106" fmla="*/ 29 w 74"/>
                <a:gd name="T107" fmla="*/ 45 h 71"/>
                <a:gd name="T108" fmla="*/ 55 w 74"/>
                <a:gd name="T109" fmla="*/ 16 h 71"/>
                <a:gd name="T110" fmla="*/ 61 w 74"/>
                <a:gd name="T111" fmla="*/ 23 h 71"/>
                <a:gd name="T112" fmla="*/ 29 w 74"/>
                <a:gd name="T113"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71">
                  <a:moveTo>
                    <a:pt x="71" y="29"/>
                  </a:moveTo>
                  <a:lnTo>
                    <a:pt x="71" y="23"/>
                  </a:lnTo>
                  <a:lnTo>
                    <a:pt x="65" y="19"/>
                  </a:lnTo>
                  <a:lnTo>
                    <a:pt x="65" y="13"/>
                  </a:lnTo>
                  <a:lnTo>
                    <a:pt x="61" y="13"/>
                  </a:lnTo>
                  <a:lnTo>
                    <a:pt x="58" y="6"/>
                  </a:lnTo>
                  <a:lnTo>
                    <a:pt x="55" y="6"/>
                  </a:lnTo>
                  <a:lnTo>
                    <a:pt x="52" y="3"/>
                  </a:lnTo>
                  <a:lnTo>
                    <a:pt x="45" y="3"/>
                  </a:lnTo>
                  <a:lnTo>
                    <a:pt x="42" y="0"/>
                  </a:lnTo>
                  <a:lnTo>
                    <a:pt x="35" y="3"/>
                  </a:lnTo>
                  <a:lnTo>
                    <a:pt x="32" y="0"/>
                  </a:lnTo>
                  <a:lnTo>
                    <a:pt x="29" y="3"/>
                  </a:lnTo>
                  <a:lnTo>
                    <a:pt x="23" y="3"/>
                  </a:lnTo>
                  <a:lnTo>
                    <a:pt x="19" y="6"/>
                  </a:lnTo>
                  <a:lnTo>
                    <a:pt x="13" y="6"/>
                  </a:lnTo>
                  <a:lnTo>
                    <a:pt x="13" y="13"/>
                  </a:lnTo>
                  <a:lnTo>
                    <a:pt x="6" y="13"/>
                  </a:lnTo>
                  <a:lnTo>
                    <a:pt x="6" y="19"/>
                  </a:lnTo>
                  <a:lnTo>
                    <a:pt x="3" y="23"/>
                  </a:lnTo>
                  <a:lnTo>
                    <a:pt x="3" y="29"/>
                  </a:lnTo>
                  <a:lnTo>
                    <a:pt x="0" y="32"/>
                  </a:lnTo>
                  <a:lnTo>
                    <a:pt x="3" y="36"/>
                  </a:lnTo>
                  <a:lnTo>
                    <a:pt x="0" y="42"/>
                  </a:lnTo>
                  <a:lnTo>
                    <a:pt x="3" y="45"/>
                  </a:lnTo>
                  <a:lnTo>
                    <a:pt x="3" y="52"/>
                  </a:lnTo>
                  <a:lnTo>
                    <a:pt x="6" y="52"/>
                  </a:lnTo>
                  <a:lnTo>
                    <a:pt x="6" y="58"/>
                  </a:lnTo>
                  <a:lnTo>
                    <a:pt x="13" y="62"/>
                  </a:lnTo>
                  <a:lnTo>
                    <a:pt x="13" y="65"/>
                  </a:lnTo>
                  <a:lnTo>
                    <a:pt x="19" y="65"/>
                  </a:lnTo>
                  <a:lnTo>
                    <a:pt x="23" y="71"/>
                  </a:lnTo>
                  <a:lnTo>
                    <a:pt x="29" y="68"/>
                  </a:lnTo>
                  <a:lnTo>
                    <a:pt x="32" y="71"/>
                  </a:lnTo>
                  <a:lnTo>
                    <a:pt x="35" y="71"/>
                  </a:lnTo>
                  <a:lnTo>
                    <a:pt x="42" y="71"/>
                  </a:lnTo>
                  <a:lnTo>
                    <a:pt x="45" y="68"/>
                  </a:lnTo>
                  <a:lnTo>
                    <a:pt x="52" y="71"/>
                  </a:lnTo>
                  <a:lnTo>
                    <a:pt x="55" y="65"/>
                  </a:lnTo>
                  <a:lnTo>
                    <a:pt x="58" y="65"/>
                  </a:lnTo>
                  <a:lnTo>
                    <a:pt x="61" y="62"/>
                  </a:lnTo>
                  <a:lnTo>
                    <a:pt x="65" y="58"/>
                  </a:lnTo>
                  <a:lnTo>
                    <a:pt x="65" y="52"/>
                  </a:lnTo>
                  <a:lnTo>
                    <a:pt x="71" y="52"/>
                  </a:lnTo>
                  <a:lnTo>
                    <a:pt x="71" y="45"/>
                  </a:lnTo>
                  <a:lnTo>
                    <a:pt x="74" y="42"/>
                  </a:lnTo>
                  <a:lnTo>
                    <a:pt x="71" y="36"/>
                  </a:lnTo>
                  <a:lnTo>
                    <a:pt x="74" y="32"/>
                  </a:lnTo>
                  <a:lnTo>
                    <a:pt x="71" y="29"/>
                  </a:lnTo>
                  <a:close/>
                  <a:moveTo>
                    <a:pt x="29" y="55"/>
                  </a:moveTo>
                  <a:lnTo>
                    <a:pt x="13" y="42"/>
                  </a:lnTo>
                  <a:lnTo>
                    <a:pt x="13" y="42"/>
                  </a:lnTo>
                  <a:lnTo>
                    <a:pt x="19" y="36"/>
                  </a:lnTo>
                  <a:lnTo>
                    <a:pt x="29" y="45"/>
                  </a:lnTo>
                  <a:lnTo>
                    <a:pt x="55" y="16"/>
                  </a:lnTo>
                  <a:lnTo>
                    <a:pt x="61" y="23"/>
                  </a:lnTo>
                  <a:lnTo>
                    <a:pt x="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3" name="Freeform 104"/>
            <p:cNvSpPr>
              <a:spLocks noEditPoints="1"/>
            </p:cNvSpPr>
            <p:nvPr/>
          </p:nvSpPr>
          <p:spPr bwMode="auto">
            <a:xfrm>
              <a:off x="1598611" y="8642351"/>
              <a:ext cx="119060" cy="112713"/>
            </a:xfrm>
            <a:custGeom>
              <a:avLst/>
              <a:gdLst>
                <a:gd name="T0" fmla="*/ 3 w 75"/>
                <a:gd name="T1" fmla="*/ 45 h 71"/>
                <a:gd name="T2" fmla="*/ 3 w 75"/>
                <a:gd name="T3" fmla="*/ 52 h 71"/>
                <a:gd name="T4" fmla="*/ 7 w 75"/>
                <a:gd name="T5" fmla="*/ 52 h 71"/>
                <a:gd name="T6" fmla="*/ 7 w 75"/>
                <a:gd name="T7" fmla="*/ 58 h 71"/>
                <a:gd name="T8" fmla="*/ 13 w 75"/>
                <a:gd name="T9" fmla="*/ 62 h 71"/>
                <a:gd name="T10" fmla="*/ 16 w 75"/>
                <a:gd name="T11" fmla="*/ 65 h 71"/>
                <a:gd name="T12" fmla="*/ 20 w 75"/>
                <a:gd name="T13" fmla="*/ 65 h 71"/>
                <a:gd name="T14" fmla="*/ 23 w 75"/>
                <a:gd name="T15" fmla="*/ 71 h 71"/>
                <a:gd name="T16" fmla="*/ 29 w 75"/>
                <a:gd name="T17" fmla="*/ 68 h 71"/>
                <a:gd name="T18" fmla="*/ 33 w 75"/>
                <a:gd name="T19" fmla="*/ 71 h 71"/>
                <a:gd name="T20" fmla="*/ 36 w 75"/>
                <a:gd name="T21" fmla="*/ 71 h 71"/>
                <a:gd name="T22" fmla="*/ 42 w 75"/>
                <a:gd name="T23" fmla="*/ 71 h 71"/>
                <a:gd name="T24" fmla="*/ 46 w 75"/>
                <a:gd name="T25" fmla="*/ 68 h 71"/>
                <a:gd name="T26" fmla="*/ 52 w 75"/>
                <a:gd name="T27" fmla="*/ 71 h 71"/>
                <a:gd name="T28" fmla="*/ 55 w 75"/>
                <a:gd name="T29" fmla="*/ 65 h 71"/>
                <a:gd name="T30" fmla="*/ 59 w 75"/>
                <a:gd name="T31" fmla="*/ 65 h 71"/>
                <a:gd name="T32" fmla="*/ 62 w 75"/>
                <a:gd name="T33" fmla="*/ 62 h 71"/>
                <a:gd name="T34" fmla="*/ 65 w 75"/>
                <a:gd name="T35" fmla="*/ 58 h 71"/>
                <a:gd name="T36" fmla="*/ 68 w 75"/>
                <a:gd name="T37" fmla="*/ 52 h 71"/>
                <a:gd name="T38" fmla="*/ 71 w 75"/>
                <a:gd name="T39" fmla="*/ 52 h 71"/>
                <a:gd name="T40" fmla="*/ 71 w 75"/>
                <a:gd name="T41" fmla="*/ 45 h 71"/>
                <a:gd name="T42" fmla="*/ 75 w 75"/>
                <a:gd name="T43" fmla="*/ 42 h 71"/>
                <a:gd name="T44" fmla="*/ 71 w 75"/>
                <a:gd name="T45" fmla="*/ 36 h 71"/>
                <a:gd name="T46" fmla="*/ 75 w 75"/>
                <a:gd name="T47" fmla="*/ 32 h 71"/>
                <a:gd name="T48" fmla="*/ 71 w 75"/>
                <a:gd name="T49" fmla="*/ 29 h 71"/>
                <a:gd name="T50" fmla="*/ 71 w 75"/>
                <a:gd name="T51" fmla="*/ 23 h 71"/>
                <a:gd name="T52" fmla="*/ 68 w 75"/>
                <a:gd name="T53" fmla="*/ 19 h 71"/>
                <a:gd name="T54" fmla="*/ 65 w 75"/>
                <a:gd name="T55" fmla="*/ 13 h 71"/>
                <a:gd name="T56" fmla="*/ 62 w 75"/>
                <a:gd name="T57" fmla="*/ 13 h 71"/>
                <a:gd name="T58" fmla="*/ 59 w 75"/>
                <a:gd name="T59" fmla="*/ 6 h 71"/>
                <a:gd name="T60" fmla="*/ 55 w 75"/>
                <a:gd name="T61" fmla="*/ 6 h 71"/>
                <a:gd name="T62" fmla="*/ 52 w 75"/>
                <a:gd name="T63" fmla="*/ 3 h 71"/>
                <a:gd name="T64" fmla="*/ 46 w 75"/>
                <a:gd name="T65" fmla="*/ 3 h 71"/>
                <a:gd name="T66" fmla="*/ 42 w 75"/>
                <a:gd name="T67" fmla="*/ 0 h 71"/>
                <a:gd name="T68" fmla="*/ 36 w 75"/>
                <a:gd name="T69" fmla="*/ 3 h 71"/>
                <a:gd name="T70" fmla="*/ 33 w 75"/>
                <a:gd name="T71" fmla="*/ 0 h 71"/>
                <a:gd name="T72" fmla="*/ 29 w 75"/>
                <a:gd name="T73" fmla="*/ 3 h 71"/>
                <a:gd name="T74" fmla="*/ 23 w 75"/>
                <a:gd name="T75" fmla="*/ 3 h 71"/>
                <a:gd name="T76" fmla="*/ 20 w 75"/>
                <a:gd name="T77" fmla="*/ 6 h 71"/>
                <a:gd name="T78" fmla="*/ 16 w 75"/>
                <a:gd name="T79" fmla="*/ 6 h 71"/>
                <a:gd name="T80" fmla="*/ 13 w 75"/>
                <a:gd name="T81" fmla="*/ 13 h 71"/>
                <a:gd name="T82" fmla="*/ 7 w 75"/>
                <a:gd name="T83" fmla="*/ 13 h 71"/>
                <a:gd name="T84" fmla="*/ 7 w 75"/>
                <a:gd name="T85" fmla="*/ 19 h 71"/>
                <a:gd name="T86" fmla="*/ 3 w 75"/>
                <a:gd name="T87" fmla="*/ 23 h 71"/>
                <a:gd name="T88" fmla="*/ 3 w 75"/>
                <a:gd name="T89" fmla="*/ 29 h 71"/>
                <a:gd name="T90" fmla="*/ 0 w 75"/>
                <a:gd name="T91" fmla="*/ 32 h 71"/>
                <a:gd name="T92" fmla="*/ 3 w 75"/>
                <a:gd name="T93" fmla="*/ 36 h 71"/>
                <a:gd name="T94" fmla="*/ 0 w 75"/>
                <a:gd name="T95" fmla="*/ 42 h 71"/>
                <a:gd name="T96" fmla="*/ 3 w 75"/>
                <a:gd name="T97" fmla="*/ 45 h 71"/>
                <a:gd name="T98" fmla="*/ 13 w 75"/>
                <a:gd name="T99" fmla="*/ 42 h 71"/>
                <a:gd name="T100" fmla="*/ 20 w 75"/>
                <a:gd name="T101" fmla="*/ 36 h 71"/>
                <a:gd name="T102" fmla="*/ 29 w 75"/>
                <a:gd name="T103" fmla="*/ 45 h 71"/>
                <a:gd name="T104" fmla="*/ 55 w 75"/>
                <a:gd name="T105" fmla="*/ 16 h 71"/>
                <a:gd name="T106" fmla="*/ 62 w 75"/>
                <a:gd name="T107" fmla="*/ 23 h 71"/>
                <a:gd name="T108" fmla="*/ 29 w 75"/>
                <a:gd name="T109" fmla="*/ 55 h 71"/>
                <a:gd name="T110" fmla="*/ 13 w 75"/>
                <a:gd name="T111" fmla="*/ 42 h 71"/>
                <a:gd name="T112" fmla="*/ 13 w 75"/>
                <a:gd name="T113" fmla="*/ 4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1">
                  <a:moveTo>
                    <a:pt x="3" y="45"/>
                  </a:moveTo>
                  <a:lnTo>
                    <a:pt x="3" y="52"/>
                  </a:lnTo>
                  <a:lnTo>
                    <a:pt x="7" y="52"/>
                  </a:lnTo>
                  <a:lnTo>
                    <a:pt x="7" y="58"/>
                  </a:lnTo>
                  <a:lnTo>
                    <a:pt x="13" y="62"/>
                  </a:lnTo>
                  <a:lnTo>
                    <a:pt x="16" y="65"/>
                  </a:lnTo>
                  <a:lnTo>
                    <a:pt x="20" y="65"/>
                  </a:lnTo>
                  <a:lnTo>
                    <a:pt x="23" y="71"/>
                  </a:lnTo>
                  <a:lnTo>
                    <a:pt x="29" y="68"/>
                  </a:lnTo>
                  <a:lnTo>
                    <a:pt x="33" y="71"/>
                  </a:lnTo>
                  <a:lnTo>
                    <a:pt x="36" y="71"/>
                  </a:lnTo>
                  <a:lnTo>
                    <a:pt x="42" y="71"/>
                  </a:lnTo>
                  <a:lnTo>
                    <a:pt x="46" y="68"/>
                  </a:lnTo>
                  <a:lnTo>
                    <a:pt x="52" y="71"/>
                  </a:lnTo>
                  <a:lnTo>
                    <a:pt x="55" y="65"/>
                  </a:lnTo>
                  <a:lnTo>
                    <a:pt x="59" y="65"/>
                  </a:lnTo>
                  <a:lnTo>
                    <a:pt x="62" y="62"/>
                  </a:lnTo>
                  <a:lnTo>
                    <a:pt x="65" y="58"/>
                  </a:lnTo>
                  <a:lnTo>
                    <a:pt x="68" y="52"/>
                  </a:lnTo>
                  <a:lnTo>
                    <a:pt x="71" y="52"/>
                  </a:lnTo>
                  <a:lnTo>
                    <a:pt x="71" y="45"/>
                  </a:lnTo>
                  <a:lnTo>
                    <a:pt x="75" y="42"/>
                  </a:lnTo>
                  <a:lnTo>
                    <a:pt x="71" y="36"/>
                  </a:lnTo>
                  <a:lnTo>
                    <a:pt x="75" y="32"/>
                  </a:lnTo>
                  <a:lnTo>
                    <a:pt x="71" y="29"/>
                  </a:lnTo>
                  <a:lnTo>
                    <a:pt x="71" y="23"/>
                  </a:lnTo>
                  <a:lnTo>
                    <a:pt x="68" y="19"/>
                  </a:lnTo>
                  <a:lnTo>
                    <a:pt x="65" y="13"/>
                  </a:lnTo>
                  <a:lnTo>
                    <a:pt x="62" y="13"/>
                  </a:lnTo>
                  <a:lnTo>
                    <a:pt x="59" y="6"/>
                  </a:lnTo>
                  <a:lnTo>
                    <a:pt x="55" y="6"/>
                  </a:lnTo>
                  <a:lnTo>
                    <a:pt x="52" y="3"/>
                  </a:lnTo>
                  <a:lnTo>
                    <a:pt x="46" y="3"/>
                  </a:lnTo>
                  <a:lnTo>
                    <a:pt x="42" y="0"/>
                  </a:lnTo>
                  <a:lnTo>
                    <a:pt x="36" y="3"/>
                  </a:lnTo>
                  <a:lnTo>
                    <a:pt x="33" y="0"/>
                  </a:lnTo>
                  <a:lnTo>
                    <a:pt x="29" y="3"/>
                  </a:lnTo>
                  <a:lnTo>
                    <a:pt x="23" y="3"/>
                  </a:lnTo>
                  <a:lnTo>
                    <a:pt x="20" y="6"/>
                  </a:lnTo>
                  <a:lnTo>
                    <a:pt x="16" y="6"/>
                  </a:lnTo>
                  <a:lnTo>
                    <a:pt x="13" y="13"/>
                  </a:lnTo>
                  <a:lnTo>
                    <a:pt x="7" y="13"/>
                  </a:lnTo>
                  <a:lnTo>
                    <a:pt x="7" y="19"/>
                  </a:lnTo>
                  <a:lnTo>
                    <a:pt x="3" y="23"/>
                  </a:lnTo>
                  <a:lnTo>
                    <a:pt x="3" y="29"/>
                  </a:lnTo>
                  <a:lnTo>
                    <a:pt x="0" y="32"/>
                  </a:lnTo>
                  <a:lnTo>
                    <a:pt x="3" y="36"/>
                  </a:lnTo>
                  <a:lnTo>
                    <a:pt x="0" y="42"/>
                  </a:lnTo>
                  <a:lnTo>
                    <a:pt x="3" y="45"/>
                  </a:lnTo>
                  <a:close/>
                  <a:moveTo>
                    <a:pt x="13" y="42"/>
                  </a:moveTo>
                  <a:lnTo>
                    <a:pt x="20" y="36"/>
                  </a:lnTo>
                  <a:lnTo>
                    <a:pt x="29" y="45"/>
                  </a:lnTo>
                  <a:lnTo>
                    <a:pt x="55" y="16"/>
                  </a:lnTo>
                  <a:lnTo>
                    <a:pt x="62" y="23"/>
                  </a:lnTo>
                  <a:lnTo>
                    <a:pt x="29"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4" name="Freeform 105"/>
            <p:cNvSpPr>
              <a:spLocks noEditPoints="1"/>
            </p:cNvSpPr>
            <p:nvPr/>
          </p:nvSpPr>
          <p:spPr bwMode="auto">
            <a:xfrm>
              <a:off x="1135061" y="8245475"/>
              <a:ext cx="114298" cy="117476"/>
            </a:xfrm>
            <a:custGeom>
              <a:avLst/>
              <a:gdLst>
                <a:gd name="T0" fmla="*/ 3 w 72"/>
                <a:gd name="T1" fmla="*/ 45 h 74"/>
                <a:gd name="T2" fmla="*/ 0 w 72"/>
                <a:gd name="T3" fmla="*/ 52 h 74"/>
                <a:gd name="T4" fmla="*/ 7 w 72"/>
                <a:gd name="T5" fmla="*/ 55 h 74"/>
                <a:gd name="T6" fmla="*/ 7 w 72"/>
                <a:gd name="T7" fmla="*/ 58 h 74"/>
                <a:gd name="T8" fmla="*/ 13 w 72"/>
                <a:gd name="T9" fmla="*/ 61 h 74"/>
                <a:gd name="T10" fmla="*/ 13 w 72"/>
                <a:gd name="T11" fmla="*/ 68 h 74"/>
                <a:gd name="T12" fmla="*/ 20 w 72"/>
                <a:gd name="T13" fmla="*/ 68 h 74"/>
                <a:gd name="T14" fmla="*/ 23 w 72"/>
                <a:gd name="T15" fmla="*/ 71 h 74"/>
                <a:gd name="T16" fmla="*/ 26 w 72"/>
                <a:gd name="T17" fmla="*/ 71 h 74"/>
                <a:gd name="T18" fmla="*/ 29 w 72"/>
                <a:gd name="T19" fmla="*/ 74 h 74"/>
                <a:gd name="T20" fmla="*/ 36 w 72"/>
                <a:gd name="T21" fmla="*/ 71 h 74"/>
                <a:gd name="T22" fmla="*/ 39 w 72"/>
                <a:gd name="T23" fmla="*/ 74 h 74"/>
                <a:gd name="T24" fmla="*/ 46 w 72"/>
                <a:gd name="T25" fmla="*/ 71 h 74"/>
                <a:gd name="T26" fmla="*/ 49 w 72"/>
                <a:gd name="T27" fmla="*/ 71 h 74"/>
                <a:gd name="T28" fmla="*/ 52 w 72"/>
                <a:gd name="T29" fmla="*/ 68 h 74"/>
                <a:gd name="T30" fmla="*/ 59 w 72"/>
                <a:gd name="T31" fmla="*/ 68 h 74"/>
                <a:gd name="T32" fmla="*/ 59 w 72"/>
                <a:gd name="T33" fmla="*/ 61 h 74"/>
                <a:gd name="T34" fmla="*/ 65 w 72"/>
                <a:gd name="T35" fmla="*/ 58 h 74"/>
                <a:gd name="T36" fmla="*/ 65 w 72"/>
                <a:gd name="T37" fmla="*/ 55 h 74"/>
                <a:gd name="T38" fmla="*/ 68 w 72"/>
                <a:gd name="T39" fmla="*/ 52 h 74"/>
                <a:gd name="T40" fmla="*/ 68 w 72"/>
                <a:gd name="T41" fmla="*/ 45 h 74"/>
                <a:gd name="T42" fmla="*/ 72 w 72"/>
                <a:gd name="T43" fmla="*/ 42 h 74"/>
                <a:gd name="T44" fmla="*/ 68 w 72"/>
                <a:gd name="T45" fmla="*/ 39 h 74"/>
                <a:gd name="T46" fmla="*/ 72 w 72"/>
                <a:gd name="T47" fmla="*/ 32 h 74"/>
                <a:gd name="T48" fmla="*/ 68 w 72"/>
                <a:gd name="T49" fmla="*/ 29 h 74"/>
                <a:gd name="T50" fmla="*/ 68 w 72"/>
                <a:gd name="T51" fmla="*/ 22 h 74"/>
                <a:gd name="T52" fmla="*/ 65 w 72"/>
                <a:gd name="T53" fmla="*/ 19 h 74"/>
                <a:gd name="T54" fmla="*/ 65 w 72"/>
                <a:gd name="T55" fmla="*/ 16 h 74"/>
                <a:gd name="T56" fmla="*/ 59 w 72"/>
                <a:gd name="T57" fmla="*/ 13 h 74"/>
                <a:gd name="T58" fmla="*/ 59 w 72"/>
                <a:gd name="T59" fmla="*/ 9 h 74"/>
                <a:gd name="T60" fmla="*/ 52 w 72"/>
                <a:gd name="T61" fmla="*/ 6 h 74"/>
                <a:gd name="T62" fmla="*/ 49 w 72"/>
                <a:gd name="T63" fmla="*/ 3 h 74"/>
                <a:gd name="T64" fmla="*/ 46 w 72"/>
                <a:gd name="T65" fmla="*/ 3 h 74"/>
                <a:gd name="T66" fmla="*/ 39 w 72"/>
                <a:gd name="T67" fmla="*/ 0 h 74"/>
                <a:gd name="T68" fmla="*/ 36 w 72"/>
                <a:gd name="T69" fmla="*/ 3 h 74"/>
                <a:gd name="T70" fmla="*/ 29 w 72"/>
                <a:gd name="T71" fmla="*/ 0 h 74"/>
                <a:gd name="T72" fmla="*/ 26 w 72"/>
                <a:gd name="T73" fmla="*/ 3 h 74"/>
                <a:gd name="T74" fmla="*/ 23 w 72"/>
                <a:gd name="T75" fmla="*/ 3 h 74"/>
                <a:gd name="T76" fmla="*/ 20 w 72"/>
                <a:gd name="T77" fmla="*/ 6 h 74"/>
                <a:gd name="T78" fmla="*/ 13 w 72"/>
                <a:gd name="T79" fmla="*/ 9 h 74"/>
                <a:gd name="T80" fmla="*/ 13 w 72"/>
                <a:gd name="T81" fmla="*/ 13 h 74"/>
                <a:gd name="T82" fmla="*/ 7 w 72"/>
                <a:gd name="T83" fmla="*/ 16 h 74"/>
                <a:gd name="T84" fmla="*/ 7 w 72"/>
                <a:gd name="T85" fmla="*/ 19 h 74"/>
                <a:gd name="T86" fmla="*/ 0 w 72"/>
                <a:gd name="T87" fmla="*/ 22 h 74"/>
                <a:gd name="T88" fmla="*/ 3 w 72"/>
                <a:gd name="T89" fmla="*/ 29 h 74"/>
                <a:gd name="T90" fmla="*/ 0 w 72"/>
                <a:gd name="T91" fmla="*/ 32 h 74"/>
                <a:gd name="T92" fmla="*/ 0 w 72"/>
                <a:gd name="T93" fmla="*/ 39 h 74"/>
                <a:gd name="T94" fmla="*/ 0 w 72"/>
                <a:gd name="T95" fmla="*/ 42 h 74"/>
                <a:gd name="T96" fmla="*/ 3 w 72"/>
                <a:gd name="T97" fmla="*/ 45 h 74"/>
                <a:gd name="T98" fmla="*/ 13 w 72"/>
                <a:gd name="T99" fmla="*/ 42 h 74"/>
                <a:gd name="T100" fmla="*/ 20 w 72"/>
                <a:gd name="T101" fmla="*/ 35 h 74"/>
                <a:gd name="T102" fmla="*/ 26 w 72"/>
                <a:gd name="T103" fmla="*/ 45 h 74"/>
                <a:gd name="T104" fmla="*/ 52 w 72"/>
                <a:gd name="T105" fmla="*/ 19 h 74"/>
                <a:gd name="T106" fmla="*/ 59 w 72"/>
                <a:gd name="T107" fmla="*/ 26 h 74"/>
                <a:gd name="T108" fmla="*/ 26 w 72"/>
                <a:gd name="T109" fmla="*/ 55 h 74"/>
                <a:gd name="T110" fmla="*/ 13 w 72"/>
                <a:gd name="T111" fmla="*/ 42 h 74"/>
                <a:gd name="T112" fmla="*/ 13 w 72"/>
                <a:gd name="T113" fmla="*/ 4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 h="74">
                  <a:moveTo>
                    <a:pt x="3" y="45"/>
                  </a:moveTo>
                  <a:lnTo>
                    <a:pt x="0" y="52"/>
                  </a:lnTo>
                  <a:lnTo>
                    <a:pt x="7" y="55"/>
                  </a:lnTo>
                  <a:lnTo>
                    <a:pt x="7" y="58"/>
                  </a:lnTo>
                  <a:lnTo>
                    <a:pt x="13" y="61"/>
                  </a:lnTo>
                  <a:lnTo>
                    <a:pt x="13" y="68"/>
                  </a:lnTo>
                  <a:lnTo>
                    <a:pt x="20" y="68"/>
                  </a:lnTo>
                  <a:lnTo>
                    <a:pt x="23" y="71"/>
                  </a:lnTo>
                  <a:lnTo>
                    <a:pt x="26" y="71"/>
                  </a:lnTo>
                  <a:lnTo>
                    <a:pt x="29" y="74"/>
                  </a:lnTo>
                  <a:lnTo>
                    <a:pt x="36" y="71"/>
                  </a:lnTo>
                  <a:lnTo>
                    <a:pt x="39" y="74"/>
                  </a:lnTo>
                  <a:lnTo>
                    <a:pt x="46" y="71"/>
                  </a:lnTo>
                  <a:lnTo>
                    <a:pt x="49" y="71"/>
                  </a:lnTo>
                  <a:lnTo>
                    <a:pt x="52" y="68"/>
                  </a:lnTo>
                  <a:lnTo>
                    <a:pt x="59" y="68"/>
                  </a:lnTo>
                  <a:lnTo>
                    <a:pt x="59" y="61"/>
                  </a:lnTo>
                  <a:lnTo>
                    <a:pt x="65" y="58"/>
                  </a:lnTo>
                  <a:lnTo>
                    <a:pt x="65" y="55"/>
                  </a:lnTo>
                  <a:lnTo>
                    <a:pt x="68" y="52"/>
                  </a:lnTo>
                  <a:lnTo>
                    <a:pt x="68" y="45"/>
                  </a:lnTo>
                  <a:lnTo>
                    <a:pt x="72" y="42"/>
                  </a:lnTo>
                  <a:lnTo>
                    <a:pt x="68" y="39"/>
                  </a:lnTo>
                  <a:lnTo>
                    <a:pt x="72" y="32"/>
                  </a:lnTo>
                  <a:lnTo>
                    <a:pt x="68" y="29"/>
                  </a:lnTo>
                  <a:lnTo>
                    <a:pt x="68" y="22"/>
                  </a:lnTo>
                  <a:lnTo>
                    <a:pt x="65" y="19"/>
                  </a:lnTo>
                  <a:lnTo>
                    <a:pt x="65" y="16"/>
                  </a:lnTo>
                  <a:lnTo>
                    <a:pt x="59" y="13"/>
                  </a:lnTo>
                  <a:lnTo>
                    <a:pt x="59" y="9"/>
                  </a:lnTo>
                  <a:lnTo>
                    <a:pt x="52" y="6"/>
                  </a:lnTo>
                  <a:lnTo>
                    <a:pt x="49" y="3"/>
                  </a:lnTo>
                  <a:lnTo>
                    <a:pt x="46" y="3"/>
                  </a:lnTo>
                  <a:lnTo>
                    <a:pt x="39" y="0"/>
                  </a:lnTo>
                  <a:lnTo>
                    <a:pt x="36" y="3"/>
                  </a:lnTo>
                  <a:lnTo>
                    <a:pt x="29" y="0"/>
                  </a:lnTo>
                  <a:lnTo>
                    <a:pt x="26" y="3"/>
                  </a:lnTo>
                  <a:lnTo>
                    <a:pt x="23" y="3"/>
                  </a:lnTo>
                  <a:lnTo>
                    <a:pt x="20" y="6"/>
                  </a:lnTo>
                  <a:lnTo>
                    <a:pt x="13" y="9"/>
                  </a:lnTo>
                  <a:lnTo>
                    <a:pt x="13" y="13"/>
                  </a:lnTo>
                  <a:lnTo>
                    <a:pt x="7" y="16"/>
                  </a:lnTo>
                  <a:lnTo>
                    <a:pt x="7" y="19"/>
                  </a:lnTo>
                  <a:lnTo>
                    <a:pt x="0" y="22"/>
                  </a:lnTo>
                  <a:lnTo>
                    <a:pt x="3" y="29"/>
                  </a:lnTo>
                  <a:lnTo>
                    <a:pt x="0" y="32"/>
                  </a:lnTo>
                  <a:lnTo>
                    <a:pt x="0" y="39"/>
                  </a:lnTo>
                  <a:lnTo>
                    <a:pt x="0" y="42"/>
                  </a:lnTo>
                  <a:lnTo>
                    <a:pt x="3" y="45"/>
                  </a:lnTo>
                  <a:close/>
                  <a:moveTo>
                    <a:pt x="13" y="42"/>
                  </a:moveTo>
                  <a:lnTo>
                    <a:pt x="20" y="35"/>
                  </a:lnTo>
                  <a:lnTo>
                    <a:pt x="26" y="45"/>
                  </a:lnTo>
                  <a:lnTo>
                    <a:pt x="52" y="19"/>
                  </a:lnTo>
                  <a:lnTo>
                    <a:pt x="59" y="26"/>
                  </a:lnTo>
                  <a:lnTo>
                    <a:pt x="26" y="55"/>
                  </a:lnTo>
                  <a:lnTo>
                    <a:pt x="13" y="42"/>
                  </a:ln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5" name="Freeform 106"/>
            <p:cNvSpPr>
              <a:spLocks noEditPoints="1"/>
            </p:cNvSpPr>
            <p:nvPr/>
          </p:nvSpPr>
          <p:spPr bwMode="auto">
            <a:xfrm>
              <a:off x="1820862" y="7851775"/>
              <a:ext cx="415925" cy="449263"/>
            </a:xfrm>
            <a:custGeom>
              <a:avLst/>
              <a:gdLst>
                <a:gd name="T0" fmla="*/ 0 w 262"/>
                <a:gd name="T1" fmla="*/ 0 h 283"/>
                <a:gd name="T2" fmla="*/ 0 w 262"/>
                <a:gd name="T3" fmla="*/ 283 h 283"/>
                <a:gd name="T4" fmla="*/ 262 w 262"/>
                <a:gd name="T5" fmla="*/ 283 h 283"/>
                <a:gd name="T6" fmla="*/ 262 w 262"/>
                <a:gd name="T7" fmla="*/ 0 h 283"/>
                <a:gd name="T8" fmla="*/ 0 w 262"/>
                <a:gd name="T9" fmla="*/ 0 h 283"/>
                <a:gd name="T10" fmla="*/ 243 w 262"/>
                <a:gd name="T11" fmla="*/ 264 h 283"/>
                <a:gd name="T12" fmla="*/ 16 w 262"/>
                <a:gd name="T13" fmla="*/ 264 h 283"/>
                <a:gd name="T14" fmla="*/ 16 w 262"/>
                <a:gd name="T15" fmla="*/ 20 h 283"/>
                <a:gd name="T16" fmla="*/ 243 w 262"/>
                <a:gd name="T17" fmla="*/ 20 h 283"/>
                <a:gd name="T18" fmla="*/ 243 w 262"/>
                <a:gd name="T19" fmla="*/ 26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83">
                  <a:moveTo>
                    <a:pt x="0" y="0"/>
                  </a:moveTo>
                  <a:lnTo>
                    <a:pt x="0" y="283"/>
                  </a:lnTo>
                  <a:lnTo>
                    <a:pt x="262" y="283"/>
                  </a:lnTo>
                  <a:lnTo>
                    <a:pt x="262" y="0"/>
                  </a:lnTo>
                  <a:lnTo>
                    <a:pt x="0" y="0"/>
                  </a:lnTo>
                  <a:close/>
                  <a:moveTo>
                    <a:pt x="243" y="264"/>
                  </a:moveTo>
                  <a:lnTo>
                    <a:pt x="16" y="264"/>
                  </a:lnTo>
                  <a:lnTo>
                    <a:pt x="16" y="20"/>
                  </a:lnTo>
                  <a:lnTo>
                    <a:pt x="243" y="20"/>
                  </a:lnTo>
                  <a:lnTo>
                    <a:pt x="243"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6" name="Freeform 107"/>
            <p:cNvSpPr>
              <a:spLocks noEditPoints="1"/>
            </p:cNvSpPr>
            <p:nvPr/>
          </p:nvSpPr>
          <p:spPr bwMode="auto">
            <a:xfrm>
              <a:off x="1820862" y="8358188"/>
              <a:ext cx="415925" cy="449263"/>
            </a:xfrm>
            <a:custGeom>
              <a:avLst/>
              <a:gdLst>
                <a:gd name="T0" fmla="*/ 0 w 262"/>
                <a:gd name="T1" fmla="*/ 283 h 283"/>
                <a:gd name="T2" fmla="*/ 262 w 262"/>
                <a:gd name="T3" fmla="*/ 283 h 283"/>
                <a:gd name="T4" fmla="*/ 262 w 262"/>
                <a:gd name="T5" fmla="*/ 0 h 283"/>
                <a:gd name="T6" fmla="*/ 0 w 262"/>
                <a:gd name="T7" fmla="*/ 0 h 283"/>
                <a:gd name="T8" fmla="*/ 0 w 262"/>
                <a:gd name="T9" fmla="*/ 283 h 283"/>
                <a:gd name="T10" fmla="*/ 16 w 262"/>
                <a:gd name="T11" fmla="*/ 16 h 283"/>
                <a:gd name="T12" fmla="*/ 243 w 262"/>
                <a:gd name="T13" fmla="*/ 16 h 283"/>
                <a:gd name="T14" fmla="*/ 243 w 262"/>
                <a:gd name="T15" fmla="*/ 263 h 283"/>
                <a:gd name="T16" fmla="*/ 16 w 262"/>
                <a:gd name="T17" fmla="*/ 263 h 283"/>
                <a:gd name="T18" fmla="*/ 16 w 262"/>
                <a:gd name="T19" fmla="*/ 1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83">
                  <a:moveTo>
                    <a:pt x="0" y="283"/>
                  </a:moveTo>
                  <a:lnTo>
                    <a:pt x="262" y="283"/>
                  </a:lnTo>
                  <a:lnTo>
                    <a:pt x="262" y="0"/>
                  </a:lnTo>
                  <a:lnTo>
                    <a:pt x="0" y="0"/>
                  </a:lnTo>
                  <a:lnTo>
                    <a:pt x="0" y="283"/>
                  </a:lnTo>
                  <a:close/>
                  <a:moveTo>
                    <a:pt x="16" y="16"/>
                  </a:moveTo>
                  <a:lnTo>
                    <a:pt x="243" y="16"/>
                  </a:lnTo>
                  <a:lnTo>
                    <a:pt x="243" y="263"/>
                  </a:lnTo>
                  <a:lnTo>
                    <a:pt x="16" y="263"/>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7" name="Freeform 108"/>
            <p:cNvSpPr>
              <a:spLocks noEditPoints="1"/>
            </p:cNvSpPr>
            <p:nvPr/>
          </p:nvSpPr>
          <p:spPr bwMode="auto">
            <a:xfrm>
              <a:off x="1350961" y="7851775"/>
              <a:ext cx="463550" cy="944561"/>
            </a:xfrm>
            <a:custGeom>
              <a:avLst/>
              <a:gdLst>
                <a:gd name="T0" fmla="*/ 292 w 292"/>
                <a:gd name="T1" fmla="*/ 157 h 595"/>
                <a:gd name="T2" fmla="*/ 266 w 292"/>
                <a:gd name="T3" fmla="*/ 127 h 595"/>
                <a:gd name="T4" fmla="*/ 266 w 292"/>
                <a:gd name="T5" fmla="*/ 0 h 595"/>
                <a:gd name="T6" fmla="*/ 0 w 292"/>
                <a:gd name="T7" fmla="*/ 0 h 595"/>
                <a:gd name="T8" fmla="*/ 0 w 292"/>
                <a:gd name="T9" fmla="*/ 595 h 595"/>
                <a:gd name="T10" fmla="*/ 266 w 292"/>
                <a:gd name="T11" fmla="*/ 595 h 595"/>
                <a:gd name="T12" fmla="*/ 266 w 292"/>
                <a:gd name="T13" fmla="*/ 482 h 595"/>
                <a:gd name="T14" fmla="*/ 292 w 292"/>
                <a:gd name="T15" fmla="*/ 456 h 595"/>
                <a:gd name="T16" fmla="*/ 266 w 292"/>
                <a:gd name="T17" fmla="*/ 426 h 595"/>
                <a:gd name="T18" fmla="*/ 266 w 292"/>
                <a:gd name="T19" fmla="*/ 183 h 595"/>
                <a:gd name="T20" fmla="*/ 292 w 292"/>
                <a:gd name="T21" fmla="*/ 157 h 595"/>
                <a:gd name="T22" fmla="*/ 247 w 292"/>
                <a:gd name="T23" fmla="*/ 579 h 595"/>
                <a:gd name="T24" fmla="*/ 20 w 292"/>
                <a:gd name="T25" fmla="*/ 579 h 595"/>
                <a:gd name="T26" fmla="*/ 20 w 292"/>
                <a:gd name="T27" fmla="*/ 20 h 595"/>
                <a:gd name="T28" fmla="*/ 247 w 292"/>
                <a:gd name="T29" fmla="*/ 20 h 595"/>
                <a:gd name="T30" fmla="*/ 247 w 292"/>
                <a:gd name="T31" fmla="*/ 57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2" h="595">
                  <a:moveTo>
                    <a:pt x="292" y="157"/>
                  </a:moveTo>
                  <a:lnTo>
                    <a:pt x="266" y="127"/>
                  </a:lnTo>
                  <a:lnTo>
                    <a:pt x="266" y="0"/>
                  </a:lnTo>
                  <a:lnTo>
                    <a:pt x="0" y="0"/>
                  </a:lnTo>
                  <a:lnTo>
                    <a:pt x="0" y="595"/>
                  </a:lnTo>
                  <a:lnTo>
                    <a:pt x="266" y="595"/>
                  </a:lnTo>
                  <a:lnTo>
                    <a:pt x="266" y="482"/>
                  </a:lnTo>
                  <a:lnTo>
                    <a:pt x="292" y="456"/>
                  </a:lnTo>
                  <a:lnTo>
                    <a:pt x="266" y="426"/>
                  </a:lnTo>
                  <a:lnTo>
                    <a:pt x="266" y="183"/>
                  </a:lnTo>
                  <a:lnTo>
                    <a:pt x="292" y="157"/>
                  </a:lnTo>
                  <a:close/>
                  <a:moveTo>
                    <a:pt x="247" y="579"/>
                  </a:moveTo>
                  <a:lnTo>
                    <a:pt x="20" y="579"/>
                  </a:lnTo>
                  <a:lnTo>
                    <a:pt x="20" y="20"/>
                  </a:lnTo>
                  <a:lnTo>
                    <a:pt x="247" y="20"/>
                  </a:lnTo>
                  <a:lnTo>
                    <a:pt x="247" y="5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298" name="Freeform 109"/>
            <p:cNvSpPr>
              <a:spLocks noEditPoints="1"/>
            </p:cNvSpPr>
            <p:nvPr/>
          </p:nvSpPr>
          <p:spPr bwMode="auto">
            <a:xfrm>
              <a:off x="877887" y="7851775"/>
              <a:ext cx="463550" cy="552448"/>
            </a:xfrm>
            <a:custGeom>
              <a:avLst/>
              <a:gdLst>
                <a:gd name="T0" fmla="*/ 266 w 292"/>
                <a:gd name="T1" fmla="*/ 127 h 348"/>
                <a:gd name="T2" fmla="*/ 266 w 292"/>
                <a:gd name="T3" fmla="*/ 0 h 348"/>
                <a:gd name="T4" fmla="*/ 0 w 292"/>
                <a:gd name="T5" fmla="*/ 0 h 348"/>
                <a:gd name="T6" fmla="*/ 0 w 292"/>
                <a:gd name="T7" fmla="*/ 348 h 348"/>
                <a:gd name="T8" fmla="*/ 266 w 292"/>
                <a:gd name="T9" fmla="*/ 348 h 348"/>
                <a:gd name="T10" fmla="*/ 266 w 292"/>
                <a:gd name="T11" fmla="*/ 183 h 348"/>
                <a:gd name="T12" fmla="*/ 292 w 292"/>
                <a:gd name="T13" fmla="*/ 157 h 348"/>
                <a:gd name="T14" fmla="*/ 266 w 292"/>
                <a:gd name="T15" fmla="*/ 127 h 348"/>
                <a:gd name="T16" fmla="*/ 246 w 292"/>
                <a:gd name="T17" fmla="*/ 329 h 348"/>
                <a:gd name="T18" fmla="*/ 19 w 292"/>
                <a:gd name="T19" fmla="*/ 329 h 348"/>
                <a:gd name="T20" fmla="*/ 19 w 292"/>
                <a:gd name="T21" fmla="*/ 20 h 348"/>
                <a:gd name="T22" fmla="*/ 246 w 292"/>
                <a:gd name="T23" fmla="*/ 20 h 348"/>
                <a:gd name="T24" fmla="*/ 246 w 292"/>
                <a:gd name="T25" fmla="*/ 32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348">
                  <a:moveTo>
                    <a:pt x="266" y="127"/>
                  </a:moveTo>
                  <a:lnTo>
                    <a:pt x="266" y="0"/>
                  </a:lnTo>
                  <a:lnTo>
                    <a:pt x="0" y="0"/>
                  </a:lnTo>
                  <a:lnTo>
                    <a:pt x="0" y="348"/>
                  </a:lnTo>
                  <a:lnTo>
                    <a:pt x="266" y="348"/>
                  </a:lnTo>
                  <a:lnTo>
                    <a:pt x="266" y="183"/>
                  </a:lnTo>
                  <a:lnTo>
                    <a:pt x="292" y="157"/>
                  </a:lnTo>
                  <a:lnTo>
                    <a:pt x="266" y="127"/>
                  </a:lnTo>
                  <a:close/>
                  <a:moveTo>
                    <a:pt x="246" y="329"/>
                  </a:moveTo>
                  <a:lnTo>
                    <a:pt x="19" y="329"/>
                  </a:lnTo>
                  <a:lnTo>
                    <a:pt x="19" y="20"/>
                  </a:lnTo>
                  <a:lnTo>
                    <a:pt x="246" y="20"/>
                  </a:lnTo>
                  <a:lnTo>
                    <a:pt x="246"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grpSp>
      <p:grpSp>
        <p:nvGrpSpPr>
          <p:cNvPr id="299" name="Group 298"/>
          <p:cNvGrpSpPr>
            <a:grpSpLocks noChangeAspect="1"/>
          </p:cNvGrpSpPr>
          <p:nvPr/>
        </p:nvGrpSpPr>
        <p:grpSpPr>
          <a:xfrm>
            <a:off x="3475797" y="4559836"/>
            <a:ext cx="132659" cy="216946"/>
            <a:chOff x="6316663" y="9028113"/>
            <a:chExt cx="406400" cy="655638"/>
          </a:xfrm>
          <a:solidFill>
            <a:schemeClr val="accent1"/>
          </a:solidFill>
        </p:grpSpPr>
        <p:sp>
          <p:nvSpPr>
            <p:cNvPr id="300" name="Freeform 74"/>
            <p:cNvSpPr>
              <a:spLocks/>
            </p:cNvSpPr>
            <p:nvPr/>
          </p:nvSpPr>
          <p:spPr bwMode="auto">
            <a:xfrm>
              <a:off x="6316663" y="9193213"/>
              <a:ext cx="396874" cy="490538"/>
            </a:xfrm>
            <a:custGeom>
              <a:avLst/>
              <a:gdLst>
                <a:gd name="T0" fmla="*/ 29 w 77"/>
                <a:gd name="T1" fmla="*/ 71 h 95"/>
                <a:gd name="T2" fmla="*/ 29 w 77"/>
                <a:gd name="T3" fmla="*/ 27 h 95"/>
                <a:gd name="T4" fmla="*/ 33 w 77"/>
                <a:gd name="T5" fmla="*/ 22 h 95"/>
                <a:gd name="T6" fmla="*/ 33 w 77"/>
                <a:gd name="T7" fmla="*/ 0 h 95"/>
                <a:gd name="T8" fmla="*/ 24 w 77"/>
                <a:gd name="T9" fmla="*/ 0 h 95"/>
                <a:gd name="T10" fmla="*/ 0 w 77"/>
                <a:gd name="T11" fmla="*/ 24 h 95"/>
                <a:gd name="T12" fmla="*/ 0 w 77"/>
                <a:gd name="T13" fmla="*/ 70 h 95"/>
                <a:gd name="T14" fmla="*/ 24 w 77"/>
                <a:gd name="T15" fmla="*/ 95 h 95"/>
                <a:gd name="T16" fmla="*/ 53 w 77"/>
                <a:gd name="T17" fmla="*/ 95 h 95"/>
                <a:gd name="T18" fmla="*/ 77 w 77"/>
                <a:gd name="T19" fmla="*/ 76 h 95"/>
                <a:gd name="T20" fmla="*/ 34 w 77"/>
                <a:gd name="T21" fmla="*/ 76 h 95"/>
                <a:gd name="T22" fmla="*/ 29 w 77"/>
                <a:gd name="T23"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95">
                  <a:moveTo>
                    <a:pt x="29" y="71"/>
                  </a:moveTo>
                  <a:cubicBezTo>
                    <a:pt x="29" y="27"/>
                    <a:pt x="29" y="27"/>
                    <a:pt x="29" y="27"/>
                  </a:cubicBezTo>
                  <a:cubicBezTo>
                    <a:pt x="29" y="24"/>
                    <a:pt x="31" y="22"/>
                    <a:pt x="33" y="22"/>
                  </a:cubicBezTo>
                  <a:cubicBezTo>
                    <a:pt x="33" y="0"/>
                    <a:pt x="33" y="0"/>
                    <a:pt x="33" y="0"/>
                  </a:cubicBezTo>
                  <a:cubicBezTo>
                    <a:pt x="24" y="0"/>
                    <a:pt x="24" y="0"/>
                    <a:pt x="24" y="0"/>
                  </a:cubicBezTo>
                  <a:cubicBezTo>
                    <a:pt x="11" y="0"/>
                    <a:pt x="0" y="11"/>
                    <a:pt x="0" y="24"/>
                  </a:cubicBezTo>
                  <a:cubicBezTo>
                    <a:pt x="0" y="70"/>
                    <a:pt x="0" y="70"/>
                    <a:pt x="0" y="70"/>
                  </a:cubicBezTo>
                  <a:cubicBezTo>
                    <a:pt x="0" y="84"/>
                    <a:pt x="11" y="95"/>
                    <a:pt x="24" y="95"/>
                  </a:cubicBezTo>
                  <a:cubicBezTo>
                    <a:pt x="53" y="95"/>
                    <a:pt x="53" y="95"/>
                    <a:pt x="53" y="95"/>
                  </a:cubicBezTo>
                  <a:cubicBezTo>
                    <a:pt x="64" y="95"/>
                    <a:pt x="74" y="87"/>
                    <a:pt x="77" y="76"/>
                  </a:cubicBezTo>
                  <a:cubicBezTo>
                    <a:pt x="34" y="76"/>
                    <a:pt x="34" y="76"/>
                    <a:pt x="34" y="76"/>
                  </a:cubicBezTo>
                  <a:cubicBezTo>
                    <a:pt x="31" y="76"/>
                    <a:pt x="29" y="74"/>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301" name="Freeform 75"/>
            <p:cNvSpPr>
              <a:spLocks/>
            </p:cNvSpPr>
            <p:nvPr/>
          </p:nvSpPr>
          <p:spPr bwMode="auto">
            <a:xfrm>
              <a:off x="6615112" y="9197974"/>
              <a:ext cx="98425" cy="109538"/>
            </a:xfrm>
            <a:custGeom>
              <a:avLst/>
              <a:gdLst>
                <a:gd name="T0" fmla="*/ 0 w 19"/>
                <a:gd name="T1" fmla="*/ 21 h 21"/>
                <a:gd name="T2" fmla="*/ 19 w 19"/>
                <a:gd name="T3" fmla="*/ 21 h 21"/>
                <a:gd name="T4" fmla="*/ 0 w 19"/>
                <a:gd name="T5" fmla="*/ 0 h 21"/>
                <a:gd name="T6" fmla="*/ 0 w 19"/>
                <a:gd name="T7" fmla="*/ 21 h 21"/>
              </a:gdLst>
              <a:ahLst/>
              <a:cxnLst>
                <a:cxn ang="0">
                  <a:pos x="T0" y="T1"/>
                </a:cxn>
                <a:cxn ang="0">
                  <a:pos x="T2" y="T3"/>
                </a:cxn>
                <a:cxn ang="0">
                  <a:pos x="T4" y="T5"/>
                </a:cxn>
                <a:cxn ang="0">
                  <a:pos x="T6" y="T7"/>
                </a:cxn>
              </a:cxnLst>
              <a:rect l="0" t="0" r="r" b="b"/>
              <a:pathLst>
                <a:path w="19" h="21">
                  <a:moveTo>
                    <a:pt x="0" y="21"/>
                  </a:moveTo>
                  <a:cubicBezTo>
                    <a:pt x="19" y="21"/>
                    <a:pt x="19" y="21"/>
                    <a:pt x="19" y="21"/>
                  </a:cubicBezTo>
                  <a:cubicBezTo>
                    <a:pt x="18" y="11"/>
                    <a:pt x="10" y="2"/>
                    <a:pt x="0" y="0"/>
                  </a:cubicBez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sp>
          <p:nvSpPr>
            <p:cNvPr id="302" name="Freeform 76"/>
            <p:cNvSpPr>
              <a:spLocks/>
            </p:cNvSpPr>
            <p:nvPr/>
          </p:nvSpPr>
          <p:spPr bwMode="auto">
            <a:xfrm>
              <a:off x="6389688" y="9028113"/>
              <a:ext cx="333375" cy="495299"/>
            </a:xfrm>
            <a:custGeom>
              <a:avLst/>
              <a:gdLst>
                <a:gd name="T0" fmla="*/ 61 w 65"/>
                <a:gd name="T1" fmla="*/ 0 h 96"/>
                <a:gd name="T2" fmla="*/ 49 w 65"/>
                <a:gd name="T3" fmla="*/ 0 h 96"/>
                <a:gd name="T4" fmla="*/ 45 w 65"/>
                <a:gd name="T5" fmla="*/ 4 h 96"/>
                <a:gd name="T6" fmla="*/ 19 w 65"/>
                <a:gd name="T7" fmla="*/ 4 h 96"/>
                <a:gd name="T8" fmla="*/ 15 w 65"/>
                <a:gd name="T9" fmla="*/ 0 h 96"/>
                <a:gd name="T10" fmla="*/ 3 w 65"/>
                <a:gd name="T11" fmla="*/ 0 h 96"/>
                <a:gd name="T12" fmla="*/ 0 w 65"/>
                <a:gd name="T13" fmla="*/ 4 h 96"/>
                <a:gd name="T14" fmla="*/ 0 w 65"/>
                <a:gd name="T15" fmla="*/ 9 h 96"/>
                <a:gd name="T16" fmla="*/ 3 w 65"/>
                <a:gd name="T17" fmla="*/ 12 h 96"/>
                <a:gd name="T18" fmla="*/ 15 w 65"/>
                <a:gd name="T19" fmla="*/ 12 h 96"/>
                <a:gd name="T20" fmla="*/ 19 w 65"/>
                <a:gd name="T21" fmla="*/ 9 h 96"/>
                <a:gd name="T22" fmla="*/ 28 w 65"/>
                <a:gd name="T23" fmla="*/ 9 h 96"/>
                <a:gd name="T24" fmla="*/ 28 w 65"/>
                <a:gd name="T25" fmla="*/ 28 h 96"/>
                <a:gd name="T26" fmla="*/ 24 w 65"/>
                <a:gd name="T27" fmla="*/ 28 h 96"/>
                <a:gd name="T28" fmla="*/ 20 w 65"/>
                <a:gd name="T29" fmla="*/ 32 h 96"/>
                <a:gd name="T30" fmla="*/ 20 w 65"/>
                <a:gd name="T31" fmla="*/ 56 h 96"/>
                <a:gd name="T32" fmla="*/ 24 w 65"/>
                <a:gd name="T33" fmla="*/ 60 h 96"/>
                <a:gd name="T34" fmla="*/ 28 w 65"/>
                <a:gd name="T35" fmla="*/ 60 h 96"/>
                <a:gd name="T36" fmla="*/ 28 w 65"/>
                <a:gd name="T37" fmla="*/ 85 h 96"/>
                <a:gd name="T38" fmla="*/ 21 w 65"/>
                <a:gd name="T39" fmla="*/ 85 h 96"/>
                <a:gd name="T40" fmla="*/ 17 w 65"/>
                <a:gd name="T41" fmla="*/ 89 h 96"/>
                <a:gd name="T42" fmla="*/ 17 w 65"/>
                <a:gd name="T43" fmla="*/ 96 h 96"/>
                <a:gd name="T44" fmla="*/ 47 w 65"/>
                <a:gd name="T45" fmla="*/ 96 h 96"/>
                <a:gd name="T46" fmla="*/ 47 w 65"/>
                <a:gd name="T47" fmla="*/ 89 h 96"/>
                <a:gd name="T48" fmla="*/ 43 w 65"/>
                <a:gd name="T49" fmla="*/ 85 h 96"/>
                <a:gd name="T50" fmla="*/ 36 w 65"/>
                <a:gd name="T51" fmla="*/ 85 h 96"/>
                <a:gd name="T52" fmla="*/ 36 w 65"/>
                <a:gd name="T53" fmla="*/ 60 h 96"/>
                <a:gd name="T54" fmla="*/ 39 w 65"/>
                <a:gd name="T55" fmla="*/ 60 h 96"/>
                <a:gd name="T56" fmla="*/ 43 w 65"/>
                <a:gd name="T57" fmla="*/ 56 h 96"/>
                <a:gd name="T58" fmla="*/ 43 w 65"/>
                <a:gd name="T59" fmla="*/ 32 h 96"/>
                <a:gd name="T60" fmla="*/ 39 w 65"/>
                <a:gd name="T61" fmla="*/ 28 h 96"/>
                <a:gd name="T62" fmla="*/ 36 w 65"/>
                <a:gd name="T63" fmla="*/ 28 h 96"/>
                <a:gd name="T64" fmla="*/ 36 w 65"/>
                <a:gd name="T65" fmla="*/ 9 h 96"/>
                <a:gd name="T66" fmla="*/ 45 w 65"/>
                <a:gd name="T67" fmla="*/ 9 h 96"/>
                <a:gd name="T68" fmla="*/ 49 w 65"/>
                <a:gd name="T69" fmla="*/ 12 h 96"/>
                <a:gd name="T70" fmla="*/ 61 w 65"/>
                <a:gd name="T71" fmla="*/ 12 h 96"/>
                <a:gd name="T72" fmla="*/ 65 w 65"/>
                <a:gd name="T73" fmla="*/ 9 h 96"/>
                <a:gd name="T74" fmla="*/ 65 w 65"/>
                <a:gd name="T75" fmla="*/ 4 h 96"/>
                <a:gd name="T76" fmla="*/ 61 w 65"/>
                <a:gd name="T7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96">
                  <a:moveTo>
                    <a:pt x="61" y="0"/>
                  </a:moveTo>
                  <a:cubicBezTo>
                    <a:pt x="49" y="0"/>
                    <a:pt x="49" y="0"/>
                    <a:pt x="49" y="0"/>
                  </a:cubicBezTo>
                  <a:cubicBezTo>
                    <a:pt x="47" y="0"/>
                    <a:pt x="46" y="2"/>
                    <a:pt x="45" y="4"/>
                  </a:cubicBezTo>
                  <a:cubicBezTo>
                    <a:pt x="19" y="4"/>
                    <a:pt x="19" y="4"/>
                    <a:pt x="19" y="4"/>
                  </a:cubicBezTo>
                  <a:cubicBezTo>
                    <a:pt x="19" y="2"/>
                    <a:pt x="17" y="0"/>
                    <a:pt x="15" y="0"/>
                  </a:cubicBezTo>
                  <a:cubicBezTo>
                    <a:pt x="3" y="0"/>
                    <a:pt x="3" y="0"/>
                    <a:pt x="3" y="0"/>
                  </a:cubicBezTo>
                  <a:cubicBezTo>
                    <a:pt x="1" y="0"/>
                    <a:pt x="0" y="2"/>
                    <a:pt x="0" y="4"/>
                  </a:cubicBezTo>
                  <a:cubicBezTo>
                    <a:pt x="0" y="9"/>
                    <a:pt x="0" y="9"/>
                    <a:pt x="0" y="9"/>
                  </a:cubicBezTo>
                  <a:cubicBezTo>
                    <a:pt x="0" y="11"/>
                    <a:pt x="1" y="12"/>
                    <a:pt x="3" y="12"/>
                  </a:cubicBezTo>
                  <a:cubicBezTo>
                    <a:pt x="15" y="12"/>
                    <a:pt x="15" y="12"/>
                    <a:pt x="15" y="12"/>
                  </a:cubicBezTo>
                  <a:cubicBezTo>
                    <a:pt x="17" y="12"/>
                    <a:pt x="19" y="11"/>
                    <a:pt x="19" y="9"/>
                  </a:cubicBezTo>
                  <a:cubicBezTo>
                    <a:pt x="28" y="9"/>
                    <a:pt x="28" y="9"/>
                    <a:pt x="28" y="9"/>
                  </a:cubicBezTo>
                  <a:cubicBezTo>
                    <a:pt x="28" y="28"/>
                    <a:pt x="28" y="28"/>
                    <a:pt x="28" y="28"/>
                  </a:cubicBezTo>
                  <a:cubicBezTo>
                    <a:pt x="24" y="28"/>
                    <a:pt x="24" y="28"/>
                    <a:pt x="24" y="28"/>
                  </a:cubicBezTo>
                  <a:cubicBezTo>
                    <a:pt x="22" y="28"/>
                    <a:pt x="20" y="30"/>
                    <a:pt x="20" y="32"/>
                  </a:cubicBezTo>
                  <a:cubicBezTo>
                    <a:pt x="20" y="56"/>
                    <a:pt x="20" y="56"/>
                    <a:pt x="20" y="56"/>
                  </a:cubicBezTo>
                  <a:cubicBezTo>
                    <a:pt x="20" y="58"/>
                    <a:pt x="22" y="60"/>
                    <a:pt x="24" y="60"/>
                  </a:cubicBezTo>
                  <a:cubicBezTo>
                    <a:pt x="28" y="60"/>
                    <a:pt x="28" y="60"/>
                    <a:pt x="28" y="60"/>
                  </a:cubicBezTo>
                  <a:cubicBezTo>
                    <a:pt x="28" y="85"/>
                    <a:pt x="28" y="85"/>
                    <a:pt x="28" y="85"/>
                  </a:cubicBezTo>
                  <a:cubicBezTo>
                    <a:pt x="21" y="85"/>
                    <a:pt x="21" y="85"/>
                    <a:pt x="21" y="85"/>
                  </a:cubicBezTo>
                  <a:cubicBezTo>
                    <a:pt x="19" y="85"/>
                    <a:pt x="17" y="87"/>
                    <a:pt x="17" y="89"/>
                  </a:cubicBezTo>
                  <a:cubicBezTo>
                    <a:pt x="17" y="96"/>
                    <a:pt x="17" y="96"/>
                    <a:pt x="17" y="96"/>
                  </a:cubicBezTo>
                  <a:cubicBezTo>
                    <a:pt x="47" y="96"/>
                    <a:pt x="47" y="96"/>
                    <a:pt x="47" y="96"/>
                  </a:cubicBezTo>
                  <a:cubicBezTo>
                    <a:pt x="47" y="89"/>
                    <a:pt x="47" y="89"/>
                    <a:pt x="47" y="89"/>
                  </a:cubicBezTo>
                  <a:cubicBezTo>
                    <a:pt x="47" y="87"/>
                    <a:pt x="46" y="85"/>
                    <a:pt x="43" y="85"/>
                  </a:cubicBezTo>
                  <a:cubicBezTo>
                    <a:pt x="36" y="85"/>
                    <a:pt x="36" y="85"/>
                    <a:pt x="36" y="85"/>
                  </a:cubicBezTo>
                  <a:cubicBezTo>
                    <a:pt x="36" y="60"/>
                    <a:pt x="36" y="60"/>
                    <a:pt x="36" y="60"/>
                  </a:cubicBezTo>
                  <a:cubicBezTo>
                    <a:pt x="39" y="60"/>
                    <a:pt x="39" y="60"/>
                    <a:pt x="39" y="60"/>
                  </a:cubicBezTo>
                  <a:cubicBezTo>
                    <a:pt x="42" y="60"/>
                    <a:pt x="43" y="58"/>
                    <a:pt x="43" y="56"/>
                  </a:cubicBezTo>
                  <a:cubicBezTo>
                    <a:pt x="43" y="32"/>
                    <a:pt x="43" y="32"/>
                    <a:pt x="43" y="32"/>
                  </a:cubicBezTo>
                  <a:cubicBezTo>
                    <a:pt x="43" y="30"/>
                    <a:pt x="42" y="28"/>
                    <a:pt x="39" y="28"/>
                  </a:cubicBezTo>
                  <a:cubicBezTo>
                    <a:pt x="36" y="28"/>
                    <a:pt x="36" y="28"/>
                    <a:pt x="36" y="28"/>
                  </a:cubicBezTo>
                  <a:cubicBezTo>
                    <a:pt x="36" y="9"/>
                    <a:pt x="36" y="9"/>
                    <a:pt x="36" y="9"/>
                  </a:cubicBezTo>
                  <a:cubicBezTo>
                    <a:pt x="45" y="9"/>
                    <a:pt x="45" y="9"/>
                    <a:pt x="45" y="9"/>
                  </a:cubicBezTo>
                  <a:cubicBezTo>
                    <a:pt x="46" y="11"/>
                    <a:pt x="47" y="12"/>
                    <a:pt x="49" y="12"/>
                  </a:cubicBezTo>
                  <a:cubicBezTo>
                    <a:pt x="61" y="12"/>
                    <a:pt x="61" y="12"/>
                    <a:pt x="61" y="12"/>
                  </a:cubicBezTo>
                  <a:cubicBezTo>
                    <a:pt x="63" y="12"/>
                    <a:pt x="65" y="11"/>
                    <a:pt x="65" y="9"/>
                  </a:cubicBezTo>
                  <a:cubicBezTo>
                    <a:pt x="65" y="4"/>
                    <a:pt x="65" y="4"/>
                    <a:pt x="65" y="4"/>
                  </a:cubicBezTo>
                  <a:cubicBezTo>
                    <a:pt x="65" y="2"/>
                    <a:pt x="63"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grpSp>
        <p:nvGrpSpPr>
          <p:cNvPr id="303" name="Group 302"/>
          <p:cNvGrpSpPr/>
          <p:nvPr/>
        </p:nvGrpSpPr>
        <p:grpSpPr>
          <a:xfrm>
            <a:off x="881274" y="3503602"/>
            <a:ext cx="265698" cy="189651"/>
            <a:chOff x="-322263" y="8074025"/>
            <a:chExt cx="917575" cy="646112"/>
          </a:xfrm>
          <a:solidFill>
            <a:schemeClr val="accent6"/>
          </a:solidFill>
        </p:grpSpPr>
        <p:sp>
          <p:nvSpPr>
            <p:cNvPr id="304" name="Freeform 110"/>
            <p:cNvSpPr>
              <a:spLocks noEditPoints="1"/>
            </p:cNvSpPr>
            <p:nvPr/>
          </p:nvSpPr>
          <p:spPr bwMode="auto">
            <a:xfrm>
              <a:off x="-322263" y="8074025"/>
              <a:ext cx="917575" cy="646112"/>
            </a:xfrm>
            <a:custGeom>
              <a:avLst/>
              <a:gdLst>
                <a:gd name="T0" fmla="*/ 435 w 578"/>
                <a:gd name="T1" fmla="*/ 147 h 407"/>
                <a:gd name="T2" fmla="*/ 435 w 578"/>
                <a:gd name="T3" fmla="*/ 0 h 407"/>
                <a:gd name="T4" fmla="*/ 0 w 578"/>
                <a:gd name="T5" fmla="*/ 0 h 407"/>
                <a:gd name="T6" fmla="*/ 0 w 578"/>
                <a:gd name="T7" fmla="*/ 384 h 407"/>
                <a:gd name="T8" fmla="*/ 273 w 578"/>
                <a:gd name="T9" fmla="*/ 384 h 407"/>
                <a:gd name="T10" fmla="*/ 273 w 578"/>
                <a:gd name="T11" fmla="*/ 407 h 407"/>
                <a:gd name="T12" fmla="*/ 578 w 578"/>
                <a:gd name="T13" fmla="*/ 407 h 407"/>
                <a:gd name="T14" fmla="*/ 578 w 578"/>
                <a:gd name="T15" fmla="*/ 147 h 407"/>
                <a:gd name="T16" fmla="*/ 435 w 578"/>
                <a:gd name="T17" fmla="*/ 147 h 407"/>
                <a:gd name="T18" fmla="*/ 522 w 578"/>
                <a:gd name="T19" fmla="*/ 176 h 407"/>
                <a:gd name="T20" fmla="*/ 532 w 578"/>
                <a:gd name="T21" fmla="*/ 176 h 407"/>
                <a:gd name="T22" fmla="*/ 535 w 578"/>
                <a:gd name="T23" fmla="*/ 182 h 407"/>
                <a:gd name="T24" fmla="*/ 539 w 578"/>
                <a:gd name="T25" fmla="*/ 176 h 407"/>
                <a:gd name="T26" fmla="*/ 548 w 578"/>
                <a:gd name="T27" fmla="*/ 176 h 407"/>
                <a:gd name="T28" fmla="*/ 542 w 578"/>
                <a:gd name="T29" fmla="*/ 186 h 407"/>
                <a:gd name="T30" fmla="*/ 548 w 578"/>
                <a:gd name="T31" fmla="*/ 199 h 407"/>
                <a:gd name="T32" fmla="*/ 539 w 578"/>
                <a:gd name="T33" fmla="*/ 199 h 407"/>
                <a:gd name="T34" fmla="*/ 535 w 578"/>
                <a:gd name="T35" fmla="*/ 192 h 407"/>
                <a:gd name="T36" fmla="*/ 529 w 578"/>
                <a:gd name="T37" fmla="*/ 199 h 407"/>
                <a:gd name="T38" fmla="*/ 522 w 578"/>
                <a:gd name="T39" fmla="*/ 199 h 407"/>
                <a:gd name="T40" fmla="*/ 529 w 578"/>
                <a:gd name="T41" fmla="*/ 186 h 407"/>
                <a:gd name="T42" fmla="*/ 522 w 578"/>
                <a:gd name="T43" fmla="*/ 176 h 407"/>
                <a:gd name="T44" fmla="*/ 509 w 578"/>
                <a:gd name="T45" fmla="*/ 173 h 407"/>
                <a:gd name="T46" fmla="*/ 509 w 578"/>
                <a:gd name="T47" fmla="*/ 205 h 407"/>
                <a:gd name="T48" fmla="*/ 302 w 578"/>
                <a:gd name="T49" fmla="*/ 205 h 407"/>
                <a:gd name="T50" fmla="*/ 302 w 578"/>
                <a:gd name="T51" fmla="*/ 173 h 407"/>
                <a:gd name="T52" fmla="*/ 509 w 578"/>
                <a:gd name="T53" fmla="*/ 173 h 407"/>
                <a:gd name="T54" fmla="*/ 20 w 578"/>
                <a:gd name="T55" fmla="*/ 364 h 407"/>
                <a:gd name="T56" fmla="*/ 20 w 578"/>
                <a:gd name="T57" fmla="*/ 20 h 407"/>
                <a:gd name="T58" fmla="*/ 415 w 578"/>
                <a:gd name="T59" fmla="*/ 20 h 407"/>
                <a:gd name="T60" fmla="*/ 415 w 578"/>
                <a:gd name="T61" fmla="*/ 147 h 407"/>
                <a:gd name="T62" fmla="*/ 273 w 578"/>
                <a:gd name="T63" fmla="*/ 147 h 407"/>
                <a:gd name="T64" fmla="*/ 273 w 578"/>
                <a:gd name="T65" fmla="*/ 364 h 407"/>
                <a:gd name="T66" fmla="*/ 20 w 578"/>
                <a:gd name="T67" fmla="*/ 364 h 407"/>
                <a:gd name="T68" fmla="*/ 292 w 578"/>
                <a:gd name="T69" fmla="*/ 387 h 407"/>
                <a:gd name="T70" fmla="*/ 292 w 578"/>
                <a:gd name="T71" fmla="*/ 221 h 407"/>
                <a:gd name="T72" fmla="*/ 558 w 578"/>
                <a:gd name="T73" fmla="*/ 221 h 407"/>
                <a:gd name="T74" fmla="*/ 558 w 578"/>
                <a:gd name="T75" fmla="*/ 387 h 407"/>
                <a:gd name="T76" fmla="*/ 292 w 578"/>
                <a:gd name="T77" fmla="*/ 3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407">
                  <a:moveTo>
                    <a:pt x="435" y="147"/>
                  </a:moveTo>
                  <a:lnTo>
                    <a:pt x="435" y="0"/>
                  </a:lnTo>
                  <a:lnTo>
                    <a:pt x="0" y="0"/>
                  </a:lnTo>
                  <a:lnTo>
                    <a:pt x="0" y="384"/>
                  </a:lnTo>
                  <a:lnTo>
                    <a:pt x="273" y="384"/>
                  </a:lnTo>
                  <a:lnTo>
                    <a:pt x="273" y="407"/>
                  </a:lnTo>
                  <a:lnTo>
                    <a:pt x="578" y="407"/>
                  </a:lnTo>
                  <a:lnTo>
                    <a:pt x="578" y="147"/>
                  </a:lnTo>
                  <a:lnTo>
                    <a:pt x="435" y="147"/>
                  </a:lnTo>
                  <a:close/>
                  <a:moveTo>
                    <a:pt x="522" y="176"/>
                  </a:moveTo>
                  <a:lnTo>
                    <a:pt x="532" y="176"/>
                  </a:lnTo>
                  <a:lnTo>
                    <a:pt x="535" y="182"/>
                  </a:lnTo>
                  <a:lnTo>
                    <a:pt x="539" y="176"/>
                  </a:lnTo>
                  <a:lnTo>
                    <a:pt x="548" y="176"/>
                  </a:lnTo>
                  <a:lnTo>
                    <a:pt x="542" y="186"/>
                  </a:lnTo>
                  <a:lnTo>
                    <a:pt x="548" y="199"/>
                  </a:lnTo>
                  <a:lnTo>
                    <a:pt x="539" y="199"/>
                  </a:lnTo>
                  <a:lnTo>
                    <a:pt x="535" y="192"/>
                  </a:lnTo>
                  <a:lnTo>
                    <a:pt x="529" y="199"/>
                  </a:lnTo>
                  <a:lnTo>
                    <a:pt x="522" y="199"/>
                  </a:lnTo>
                  <a:lnTo>
                    <a:pt x="529" y="186"/>
                  </a:lnTo>
                  <a:lnTo>
                    <a:pt x="522" y="176"/>
                  </a:lnTo>
                  <a:close/>
                  <a:moveTo>
                    <a:pt x="509" y="173"/>
                  </a:moveTo>
                  <a:lnTo>
                    <a:pt x="509" y="205"/>
                  </a:lnTo>
                  <a:lnTo>
                    <a:pt x="302" y="205"/>
                  </a:lnTo>
                  <a:lnTo>
                    <a:pt x="302" y="173"/>
                  </a:lnTo>
                  <a:lnTo>
                    <a:pt x="509" y="173"/>
                  </a:lnTo>
                  <a:close/>
                  <a:moveTo>
                    <a:pt x="20" y="364"/>
                  </a:moveTo>
                  <a:lnTo>
                    <a:pt x="20" y="20"/>
                  </a:lnTo>
                  <a:lnTo>
                    <a:pt x="415" y="20"/>
                  </a:lnTo>
                  <a:lnTo>
                    <a:pt x="415" y="147"/>
                  </a:lnTo>
                  <a:lnTo>
                    <a:pt x="273" y="147"/>
                  </a:lnTo>
                  <a:lnTo>
                    <a:pt x="273" y="364"/>
                  </a:lnTo>
                  <a:lnTo>
                    <a:pt x="20" y="364"/>
                  </a:lnTo>
                  <a:close/>
                  <a:moveTo>
                    <a:pt x="292" y="387"/>
                  </a:moveTo>
                  <a:lnTo>
                    <a:pt x="292" y="221"/>
                  </a:lnTo>
                  <a:lnTo>
                    <a:pt x="558" y="221"/>
                  </a:lnTo>
                  <a:lnTo>
                    <a:pt x="558" y="387"/>
                  </a:lnTo>
                  <a:lnTo>
                    <a:pt x="292"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05" name="Freeform 111"/>
            <p:cNvSpPr>
              <a:spLocks noEditPoints="1"/>
            </p:cNvSpPr>
            <p:nvPr/>
          </p:nvSpPr>
          <p:spPr bwMode="auto">
            <a:xfrm>
              <a:off x="-285751" y="8121652"/>
              <a:ext cx="608012" cy="149226"/>
            </a:xfrm>
            <a:custGeom>
              <a:avLst/>
              <a:gdLst>
                <a:gd name="T0" fmla="*/ 0 w 383"/>
                <a:gd name="T1" fmla="*/ 0 h 94"/>
                <a:gd name="T2" fmla="*/ 383 w 383"/>
                <a:gd name="T3" fmla="*/ 94 h 94"/>
                <a:gd name="T4" fmla="*/ 61 w 383"/>
                <a:gd name="T5" fmla="*/ 78 h 94"/>
                <a:gd name="T6" fmla="*/ 45 w 383"/>
                <a:gd name="T7" fmla="*/ 39 h 94"/>
                <a:gd name="T8" fmla="*/ 45 w 383"/>
                <a:gd name="T9" fmla="*/ 32 h 94"/>
                <a:gd name="T10" fmla="*/ 39 w 383"/>
                <a:gd name="T11" fmla="*/ 78 h 94"/>
                <a:gd name="T12" fmla="*/ 23 w 383"/>
                <a:gd name="T13" fmla="*/ 19 h 94"/>
                <a:gd name="T14" fmla="*/ 35 w 383"/>
                <a:gd name="T15" fmla="*/ 55 h 94"/>
                <a:gd name="T16" fmla="*/ 35 w 383"/>
                <a:gd name="T17" fmla="*/ 61 h 94"/>
                <a:gd name="T18" fmla="*/ 42 w 383"/>
                <a:gd name="T19" fmla="*/ 19 h 94"/>
                <a:gd name="T20" fmla="*/ 55 w 383"/>
                <a:gd name="T21" fmla="*/ 58 h 94"/>
                <a:gd name="T22" fmla="*/ 58 w 383"/>
                <a:gd name="T23" fmla="*/ 61 h 94"/>
                <a:gd name="T24" fmla="*/ 61 w 383"/>
                <a:gd name="T25" fmla="*/ 19 h 94"/>
                <a:gd name="T26" fmla="*/ 61 w 383"/>
                <a:gd name="T27" fmla="*/ 78 h 94"/>
                <a:gd name="T28" fmla="*/ 100 w 383"/>
                <a:gd name="T29" fmla="*/ 78 h 94"/>
                <a:gd name="T30" fmla="*/ 91 w 383"/>
                <a:gd name="T31" fmla="*/ 32 h 94"/>
                <a:gd name="T32" fmla="*/ 91 w 383"/>
                <a:gd name="T33" fmla="*/ 39 h 94"/>
                <a:gd name="T34" fmla="*/ 78 w 383"/>
                <a:gd name="T35" fmla="*/ 78 h 94"/>
                <a:gd name="T36" fmla="*/ 78 w 383"/>
                <a:gd name="T37" fmla="*/ 19 h 94"/>
                <a:gd name="T38" fmla="*/ 81 w 383"/>
                <a:gd name="T39" fmla="*/ 61 h 94"/>
                <a:gd name="T40" fmla="*/ 84 w 383"/>
                <a:gd name="T41" fmla="*/ 55 h 94"/>
                <a:gd name="T42" fmla="*/ 97 w 383"/>
                <a:gd name="T43" fmla="*/ 19 h 94"/>
                <a:gd name="T44" fmla="*/ 104 w 383"/>
                <a:gd name="T45" fmla="*/ 61 h 94"/>
                <a:gd name="T46" fmla="*/ 104 w 383"/>
                <a:gd name="T47" fmla="*/ 58 h 94"/>
                <a:gd name="T48" fmla="*/ 113 w 383"/>
                <a:gd name="T49" fmla="*/ 19 h 94"/>
                <a:gd name="T50" fmla="*/ 152 w 383"/>
                <a:gd name="T51" fmla="*/ 78 h 94"/>
                <a:gd name="T52" fmla="*/ 139 w 383"/>
                <a:gd name="T53" fmla="*/ 39 h 94"/>
                <a:gd name="T54" fmla="*/ 139 w 383"/>
                <a:gd name="T55" fmla="*/ 32 h 94"/>
                <a:gd name="T56" fmla="*/ 130 w 383"/>
                <a:gd name="T57" fmla="*/ 78 h 94"/>
                <a:gd name="T58" fmla="*/ 117 w 383"/>
                <a:gd name="T59" fmla="*/ 19 h 94"/>
                <a:gd name="T60" fmla="*/ 126 w 383"/>
                <a:gd name="T61" fmla="*/ 55 h 94"/>
                <a:gd name="T62" fmla="*/ 130 w 383"/>
                <a:gd name="T63" fmla="*/ 61 h 94"/>
                <a:gd name="T64" fmla="*/ 136 w 383"/>
                <a:gd name="T65" fmla="*/ 19 h 94"/>
                <a:gd name="T66" fmla="*/ 149 w 383"/>
                <a:gd name="T67" fmla="*/ 58 h 94"/>
                <a:gd name="T68" fmla="*/ 149 w 383"/>
                <a:gd name="T69" fmla="*/ 61 h 94"/>
                <a:gd name="T70" fmla="*/ 156 w 383"/>
                <a:gd name="T71" fmla="*/ 19 h 94"/>
                <a:gd name="T72" fmla="*/ 152 w 383"/>
                <a:gd name="T73" fmla="*/ 78 h 94"/>
                <a:gd name="T74" fmla="*/ 292 w 383"/>
                <a:gd name="T75" fmla="*/ 84 h 94"/>
                <a:gd name="T76" fmla="*/ 366 w 383"/>
                <a:gd name="T7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 h="94">
                  <a:moveTo>
                    <a:pt x="383" y="0"/>
                  </a:moveTo>
                  <a:lnTo>
                    <a:pt x="0" y="0"/>
                  </a:lnTo>
                  <a:lnTo>
                    <a:pt x="0" y="94"/>
                  </a:lnTo>
                  <a:lnTo>
                    <a:pt x="383" y="94"/>
                  </a:lnTo>
                  <a:lnTo>
                    <a:pt x="383" y="0"/>
                  </a:lnTo>
                  <a:close/>
                  <a:moveTo>
                    <a:pt x="61" y="78"/>
                  </a:moveTo>
                  <a:lnTo>
                    <a:pt x="55" y="78"/>
                  </a:lnTo>
                  <a:lnTo>
                    <a:pt x="45" y="39"/>
                  </a:lnTo>
                  <a:lnTo>
                    <a:pt x="45" y="32"/>
                  </a:lnTo>
                  <a:lnTo>
                    <a:pt x="45" y="32"/>
                  </a:lnTo>
                  <a:lnTo>
                    <a:pt x="45" y="39"/>
                  </a:lnTo>
                  <a:lnTo>
                    <a:pt x="39" y="78"/>
                  </a:lnTo>
                  <a:lnTo>
                    <a:pt x="32" y="78"/>
                  </a:lnTo>
                  <a:lnTo>
                    <a:pt x="23" y="19"/>
                  </a:lnTo>
                  <a:lnTo>
                    <a:pt x="32" y="19"/>
                  </a:lnTo>
                  <a:lnTo>
                    <a:pt x="35" y="55"/>
                  </a:lnTo>
                  <a:lnTo>
                    <a:pt x="35" y="61"/>
                  </a:lnTo>
                  <a:lnTo>
                    <a:pt x="35" y="61"/>
                  </a:lnTo>
                  <a:lnTo>
                    <a:pt x="35" y="55"/>
                  </a:lnTo>
                  <a:lnTo>
                    <a:pt x="42" y="19"/>
                  </a:lnTo>
                  <a:lnTo>
                    <a:pt x="48" y="19"/>
                  </a:lnTo>
                  <a:lnTo>
                    <a:pt x="55" y="58"/>
                  </a:lnTo>
                  <a:lnTo>
                    <a:pt x="58" y="61"/>
                  </a:lnTo>
                  <a:lnTo>
                    <a:pt x="58" y="61"/>
                  </a:lnTo>
                  <a:lnTo>
                    <a:pt x="58" y="58"/>
                  </a:lnTo>
                  <a:lnTo>
                    <a:pt x="61" y="19"/>
                  </a:lnTo>
                  <a:lnTo>
                    <a:pt x="68" y="19"/>
                  </a:lnTo>
                  <a:lnTo>
                    <a:pt x="61" y="78"/>
                  </a:lnTo>
                  <a:close/>
                  <a:moveTo>
                    <a:pt x="107" y="78"/>
                  </a:moveTo>
                  <a:lnTo>
                    <a:pt x="100" y="78"/>
                  </a:lnTo>
                  <a:lnTo>
                    <a:pt x="94" y="39"/>
                  </a:lnTo>
                  <a:lnTo>
                    <a:pt x="91" y="32"/>
                  </a:lnTo>
                  <a:lnTo>
                    <a:pt x="91" y="32"/>
                  </a:lnTo>
                  <a:lnTo>
                    <a:pt x="91" y="39"/>
                  </a:lnTo>
                  <a:lnTo>
                    <a:pt x="84" y="78"/>
                  </a:lnTo>
                  <a:lnTo>
                    <a:pt x="78" y="78"/>
                  </a:lnTo>
                  <a:lnTo>
                    <a:pt x="71" y="19"/>
                  </a:lnTo>
                  <a:lnTo>
                    <a:pt x="78" y="19"/>
                  </a:lnTo>
                  <a:lnTo>
                    <a:pt x="81" y="55"/>
                  </a:lnTo>
                  <a:lnTo>
                    <a:pt x="81" y="61"/>
                  </a:lnTo>
                  <a:lnTo>
                    <a:pt x="81" y="61"/>
                  </a:lnTo>
                  <a:lnTo>
                    <a:pt x="84" y="55"/>
                  </a:lnTo>
                  <a:lnTo>
                    <a:pt x="87" y="19"/>
                  </a:lnTo>
                  <a:lnTo>
                    <a:pt x="97" y="19"/>
                  </a:lnTo>
                  <a:lnTo>
                    <a:pt x="104" y="58"/>
                  </a:lnTo>
                  <a:lnTo>
                    <a:pt x="104" y="61"/>
                  </a:lnTo>
                  <a:lnTo>
                    <a:pt x="104" y="61"/>
                  </a:lnTo>
                  <a:lnTo>
                    <a:pt x="104" y="58"/>
                  </a:lnTo>
                  <a:lnTo>
                    <a:pt x="110" y="19"/>
                  </a:lnTo>
                  <a:lnTo>
                    <a:pt x="113" y="19"/>
                  </a:lnTo>
                  <a:lnTo>
                    <a:pt x="107" y="78"/>
                  </a:lnTo>
                  <a:close/>
                  <a:moveTo>
                    <a:pt x="152" y="78"/>
                  </a:moveTo>
                  <a:lnTo>
                    <a:pt x="146" y="78"/>
                  </a:lnTo>
                  <a:lnTo>
                    <a:pt x="139" y="39"/>
                  </a:lnTo>
                  <a:lnTo>
                    <a:pt x="139" y="32"/>
                  </a:lnTo>
                  <a:lnTo>
                    <a:pt x="139" y="32"/>
                  </a:lnTo>
                  <a:lnTo>
                    <a:pt x="136" y="39"/>
                  </a:lnTo>
                  <a:lnTo>
                    <a:pt x="130" y="78"/>
                  </a:lnTo>
                  <a:lnTo>
                    <a:pt x="123" y="78"/>
                  </a:lnTo>
                  <a:lnTo>
                    <a:pt x="117" y="19"/>
                  </a:lnTo>
                  <a:lnTo>
                    <a:pt x="123" y="19"/>
                  </a:lnTo>
                  <a:lnTo>
                    <a:pt x="126" y="55"/>
                  </a:lnTo>
                  <a:lnTo>
                    <a:pt x="130" y="61"/>
                  </a:lnTo>
                  <a:lnTo>
                    <a:pt x="130" y="61"/>
                  </a:lnTo>
                  <a:lnTo>
                    <a:pt x="130" y="55"/>
                  </a:lnTo>
                  <a:lnTo>
                    <a:pt x="136" y="19"/>
                  </a:lnTo>
                  <a:lnTo>
                    <a:pt x="143" y="19"/>
                  </a:lnTo>
                  <a:lnTo>
                    <a:pt x="149" y="58"/>
                  </a:lnTo>
                  <a:lnTo>
                    <a:pt x="149" y="61"/>
                  </a:lnTo>
                  <a:lnTo>
                    <a:pt x="149" y="61"/>
                  </a:lnTo>
                  <a:lnTo>
                    <a:pt x="149" y="58"/>
                  </a:lnTo>
                  <a:lnTo>
                    <a:pt x="156" y="19"/>
                  </a:lnTo>
                  <a:lnTo>
                    <a:pt x="162" y="19"/>
                  </a:lnTo>
                  <a:lnTo>
                    <a:pt x="152" y="78"/>
                  </a:lnTo>
                  <a:close/>
                  <a:moveTo>
                    <a:pt x="366" y="84"/>
                  </a:moveTo>
                  <a:lnTo>
                    <a:pt x="292" y="84"/>
                  </a:lnTo>
                  <a:lnTo>
                    <a:pt x="292" y="22"/>
                  </a:lnTo>
                  <a:lnTo>
                    <a:pt x="366" y="22"/>
                  </a:lnTo>
                  <a:lnTo>
                    <a:pt x="36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06" name="Freeform 112"/>
            <p:cNvSpPr>
              <a:spLocks noEditPoints="1"/>
            </p:cNvSpPr>
            <p:nvPr/>
          </p:nvSpPr>
          <p:spPr bwMode="auto">
            <a:xfrm>
              <a:off x="192087" y="8162924"/>
              <a:ext cx="98425" cy="82550"/>
            </a:xfrm>
            <a:custGeom>
              <a:avLst/>
              <a:gdLst>
                <a:gd name="T0" fmla="*/ 6 w 19"/>
                <a:gd name="T1" fmla="*/ 13 h 16"/>
                <a:gd name="T2" fmla="*/ 9 w 19"/>
                <a:gd name="T3" fmla="*/ 12 h 16"/>
                <a:gd name="T4" fmla="*/ 15 w 19"/>
                <a:gd name="T5" fmla="*/ 16 h 16"/>
                <a:gd name="T6" fmla="*/ 16 w 19"/>
                <a:gd name="T7" fmla="*/ 16 h 16"/>
                <a:gd name="T8" fmla="*/ 18 w 19"/>
                <a:gd name="T9" fmla="*/ 16 h 16"/>
                <a:gd name="T10" fmla="*/ 18 w 19"/>
                <a:gd name="T11" fmla="*/ 13 h 16"/>
                <a:gd name="T12" fmla="*/ 12 w 19"/>
                <a:gd name="T13" fmla="*/ 9 h 16"/>
                <a:gd name="T14" fmla="*/ 12 w 19"/>
                <a:gd name="T15" fmla="*/ 6 h 16"/>
                <a:gd name="T16" fmla="*/ 6 w 19"/>
                <a:gd name="T17" fmla="*/ 0 h 16"/>
                <a:gd name="T18" fmla="*/ 0 w 19"/>
                <a:gd name="T19" fmla="*/ 6 h 16"/>
                <a:gd name="T20" fmla="*/ 6 w 19"/>
                <a:gd name="T21" fmla="*/ 13 h 16"/>
                <a:gd name="T22" fmla="*/ 6 w 19"/>
                <a:gd name="T23" fmla="*/ 4 h 16"/>
                <a:gd name="T24" fmla="*/ 9 w 19"/>
                <a:gd name="T25" fmla="*/ 6 h 16"/>
                <a:gd name="T26" fmla="*/ 6 w 19"/>
                <a:gd name="T27" fmla="*/ 9 h 16"/>
                <a:gd name="T28" fmla="*/ 4 w 19"/>
                <a:gd name="T29" fmla="*/ 6 h 16"/>
                <a:gd name="T30" fmla="*/ 6 w 19"/>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6">
                  <a:moveTo>
                    <a:pt x="6" y="13"/>
                  </a:moveTo>
                  <a:cubicBezTo>
                    <a:pt x="7" y="13"/>
                    <a:pt x="8" y="12"/>
                    <a:pt x="9" y="12"/>
                  </a:cubicBezTo>
                  <a:cubicBezTo>
                    <a:pt x="15" y="16"/>
                    <a:pt x="15" y="16"/>
                    <a:pt x="15" y="16"/>
                  </a:cubicBezTo>
                  <a:cubicBezTo>
                    <a:pt x="16" y="16"/>
                    <a:pt x="16" y="16"/>
                    <a:pt x="16" y="16"/>
                  </a:cubicBezTo>
                  <a:cubicBezTo>
                    <a:pt x="17" y="16"/>
                    <a:pt x="18" y="16"/>
                    <a:pt x="18" y="16"/>
                  </a:cubicBezTo>
                  <a:cubicBezTo>
                    <a:pt x="19" y="15"/>
                    <a:pt x="18" y="14"/>
                    <a:pt x="18" y="13"/>
                  </a:cubicBezTo>
                  <a:cubicBezTo>
                    <a:pt x="12" y="9"/>
                    <a:pt x="12" y="9"/>
                    <a:pt x="12" y="9"/>
                  </a:cubicBezTo>
                  <a:cubicBezTo>
                    <a:pt x="12" y="8"/>
                    <a:pt x="12" y="7"/>
                    <a:pt x="12" y="6"/>
                  </a:cubicBezTo>
                  <a:cubicBezTo>
                    <a:pt x="12" y="3"/>
                    <a:pt x="10" y="0"/>
                    <a:pt x="6" y="0"/>
                  </a:cubicBezTo>
                  <a:cubicBezTo>
                    <a:pt x="3" y="0"/>
                    <a:pt x="0" y="3"/>
                    <a:pt x="0" y="6"/>
                  </a:cubicBezTo>
                  <a:cubicBezTo>
                    <a:pt x="0" y="10"/>
                    <a:pt x="3" y="13"/>
                    <a:pt x="6" y="13"/>
                  </a:cubicBezTo>
                  <a:close/>
                  <a:moveTo>
                    <a:pt x="6" y="4"/>
                  </a:moveTo>
                  <a:cubicBezTo>
                    <a:pt x="8" y="4"/>
                    <a:pt x="9" y="5"/>
                    <a:pt x="9" y="6"/>
                  </a:cubicBezTo>
                  <a:cubicBezTo>
                    <a:pt x="9" y="8"/>
                    <a:pt x="8" y="9"/>
                    <a:pt x="6" y="9"/>
                  </a:cubicBezTo>
                  <a:cubicBezTo>
                    <a:pt x="5" y="9"/>
                    <a:pt x="4" y="8"/>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07" name="Rectangle 113"/>
            <p:cNvSpPr>
              <a:spLocks noChangeArrowheads="1"/>
            </p:cNvSpPr>
            <p:nvPr/>
          </p:nvSpPr>
          <p:spPr bwMode="auto">
            <a:xfrm>
              <a:off x="-280988" y="8312146"/>
              <a:ext cx="303211" cy="1333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08" name="Rectangle 114"/>
            <p:cNvSpPr>
              <a:spLocks noChangeArrowheads="1"/>
            </p:cNvSpPr>
            <p:nvPr/>
          </p:nvSpPr>
          <p:spPr bwMode="auto">
            <a:xfrm>
              <a:off x="-280988" y="8461378"/>
              <a:ext cx="160337"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09" name="Rectangle 115"/>
            <p:cNvSpPr>
              <a:spLocks noChangeArrowheads="1"/>
            </p:cNvSpPr>
            <p:nvPr/>
          </p:nvSpPr>
          <p:spPr bwMode="auto">
            <a:xfrm>
              <a:off x="-280988" y="8513765"/>
              <a:ext cx="160337" cy="34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10" name="Rectangle 116"/>
            <p:cNvSpPr>
              <a:spLocks noChangeArrowheads="1"/>
            </p:cNvSpPr>
            <p:nvPr/>
          </p:nvSpPr>
          <p:spPr bwMode="auto">
            <a:xfrm>
              <a:off x="-280988" y="8564563"/>
              <a:ext cx="160337"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grpSp>
      <p:grpSp>
        <p:nvGrpSpPr>
          <p:cNvPr id="311" name="Group 310"/>
          <p:cNvGrpSpPr/>
          <p:nvPr/>
        </p:nvGrpSpPr>
        <p:grpSpPr>
          <a:xfrm>
            <a:off x="10495657" y="3061873"/>
            <a:ext cx="257192" cy="175103"/>
            <a:chOff x="5618163" y="1881188"/>
            <a:chExt cx="531813" cy="357188"/>
          </a:xfrm>
          <a:solidFill>
            <a:schemeClr val="accent5"/>
          </a:solidFill>
        </p:grpSpPr>
        <p:sp>
          <p:nvSpPr>
            <p:cNvPr id="312" name="Freeform 21"/>
            <p:cNvSpPr>
              <a:spLocks/>
            </p:cNvSpPr>
            <p:nvPr/>
          </p:nvSpPr>
          <p:spPr bwMode="auto">
            <a:xfrm>
              <a:off x="5618163" y="1881188"/>
              <a:ext cx="230189"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800">
                <a:solidFill>
                  <a:srgbClr val="4B4B4B"/>
                </a:solidFill>
                <a:latin typeface="微软雅黑" panose="020B0503020204020204" pitchFamily="34" charset="-122"/>
                <a:ea typeface="微软雅黑" panose="020B0503020204020204" pitchFamily="34" charset="-122"/>
              </a:endParaRPr>
            </a:p>
          </p:txBody>
        </p:sp>
        <p:sp>
          <p:nvSpPr>
            <p:cNvPr id="313" name="Freeform 22"/>
            <p:cNvSpPr>
              <a:spLocks/>
            </p:cNvSpPr>
            <p:nvPr/>
          </p:nvSpPr>
          <p:spPr bwMode="auto">
            <a:xfrm>
              <a:off x="5799138" y="1941514"/>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800">
                <a:solidFill>
                  <a:srgbClr val="4B4B4B"/>
                </a:solidFill>
                <a:latin typeface="微软雅黑" panose="020B0503020204020204" pitchFamily="34" charset="-122"/>
                <a:ea typeface="微软雅黑" panose="020B0503020204020204" pitchFamily="34" charset="-122"/>
              </a:endParaRPr>
            </a:p>
          </p:txBody>
        </p:sp>
      </p:grpSp>
      <p:sp>
        <p:nvSpPr>
          <p:cNvPr id="314" name="Freeform 83"/>
          <p:cNvSpPr>
            <a:spLocks noEditPoints="1"/>
          </p:cNvSpPr>
          <p:nvPr/>
        </p:nvSpPr>
        <p:spPr bwMode="auto">
          <a:xfrm>
            <a:off x="8440086" y="3513199"/>
            <a:ext cx="175773" cy="180056"/>
          </a:xfrm>
          <a:custGeom>
            <a:avLst/>
            <a:gdLst>
              <a:gd name="T0" fmla="*/ 369 w 379"/>
              <a:gd name="T1" fmla="*/ 192 h 383"/>
              <a:gd name="T2" fmla="*/ 379 w 379"/>
              <a:gd name="T3" fmla="*/ 166 h 383"/>
              <a:gd name="T4" fmla="*/ 363 w 379"/>
              <a:gd name="T5" fmla="*/ 146 h 383"/>
              <a:gd name="T6" fmla="*/ 366 w 379"/>
              <a:gd name="T7" fmla="*/ 117 h 383"/>
              <a:gd name="T8" fmla="*/ 343 w 379"/>
              <a:gd name="T9" fmla="*/ 104 h 383"/>
              <a:gd name="T10" fmla="*/ 343 w 379"/>
              <a:gd name="T11" fmla="*/ 75 h 383"/>
              <a:gd name="T12" fmla="*/ 317 w 379"/>
              <a:gd name="T13" fmla="*/ 65 h 383"/>
              <a:gd name="T14" fmla="*/ 308 w 379"/>
              <a:gd name="T15" fmla="*/ 39 h 383"/>
              <a:gd name="T16" fmla="*/ 278 w 379"/>
              <a:gd name="T17" fmla="*/ 35 h 383"/>
              <a:gd name="T18" fmla="*/ 262 w 379"/>
              <a:gd name="T19" fmla="*/ 13 h 383"/>
              <a:gd name="T20" fmla="*/ 236 w 379"/>
              <a:gd name="T21" fmla="*/ 19 h 383"/>
              <a:gd name="T22" fmla="*/ 214 w 379"/>
              <a:gd name="T23" fmla="*/ 0 h 383"/>
              <a:gd name="T24" fmla="*/ 188 w 379"/>
              <a:gd name="T25" fmla="*/ 13 h 383"/>
              <a:gd name="T26" fmla="*/ 165 w 379"/>
              <a:gd name="T27" fmla="*/ 0 h 383"/>
              <a:gd name="T28" fmla="*/ 142 w 379"/>
              <a:gd name="T29" fmla="*/ 19 h 383"/>
              <a:gd name="T30" fmla="*/ 116 w 379"/>
              <a:gd name="T31" fmla="*/ 13 h 383"/>
              <a:gd name="T32" fmla="*/ 100 w 379"/>
              <a:gd name="T33" fmla="*/ 35 h 383"/>
              <a:gd name="T34" fmla="*/ 71 w 379"/>
              <a:gd name="T35" fmla="*/ 39 h 383"/>
              <a:gd name="T36" fmla="*/ 61 w 379"/>
              <a:gd name="T37" fmla="*/ 65 h 383"/>
              <a:gd name="T38" fmla="*/ 35 w 379"/>
              <a:gd name="T39" fmla="*/ 75 h 383"/>
              <a:gd name="T40" fmla="*/ 35 w 379"/>
              <a:gd name="T41" fmla="*/ 104 h 383"/>
              <a:gd name="T42" fmla="*/ 12 w 379"/>
              <a:gd name="T43" fmla="*/ 117 h 383"/>
              <a:gd name="T44" fmla="*/ 16 w 379"/>
              <a:gd name="T45" fmla="*/ 146 h 383"/>
              <a:gd name="T46" fmla="*/ 0 w 379"/>
              <a:gd name="T47" fmla="*/ 166 h 383"/>
              <a:gd name="T48" fmla="*/ 9 w 379"/>
              <a:gd name="T49" fmla="*/ 192 h 383"/>
              <a:gd name="T50" fmla="*/ 0 w 379"/>
              <a:gd name="T51" fmla="*/ 218 h 383"/>
              <a:gd name="T52" fmla="*/ 16 w 379"/>
              <a:gd name="T53" fmla="*/ 237 h 383"/>
              <a:gd name="T54" fmla="*/ 12 w 379"/>
              <a:gd name="T55" fmla="*/ 266 h 383"/>
              <a:gd name="T56" fmla="*/ 35 w 379"/>
              <a:gd name="T57" fmla="*/ 283 h 383"/>
              <a:gd name="T58" fmla="*/ 35 w 379"/>
              <a:gd name="T59" fmla="*/ 309 h 383"/>
              <a:gd name="T60" fmla="*/ 61 w 379"/>
              <a:gd name="T61" fmla="*/ 318 h 383"/>
              <a:gd name="T62" fmla="*/ 71 w 379"/>
              <a:gd name="T63" fmla="*/ 344 h 383"/>
              <a:gd name="T64" fmla="*/ 100 w 379"/>
              <a:gd name="T65" fmla="*/ 348 h 383"/>
              <a:gd name="T66" fmla="*/ 116 w 379"/>
              <a:gd name="T67" fmla="*/ 370 h 383"/>
              <a:gd name="T68" fmla="*/ 142 w 379"/>
              <a:gd name="T69" fmla="*/ 364 h 383"/>
              <a:gd name="T70" fmla="*/ 165 w 379"/>
              <a:gd name="T71" fmla="*/ 383 h 383"/>
              <a:gd name="T72" fmla="*/ 188 w 379"/>
              <a:gd name="T73" fmla="*/ 370 h 383"/>
              <a:gd name="T74" fmla="*/ 214 w 379"/>
              <a:gd name="T75" fmla="*/ 383 h 383"/>
              <a:gd name="T76" fmla="*/ 236 w 379"/>
              <a:gd name="T77" fmla="*/ 364 h 383"/>
              <a:gd name="T78" fmla="*/ 262 w 379"/>
              <a:gd name="T79" fmla="*/ 370 h 383"/>
              <a:gd name="T80" fmla="*/ 278 w 379"/>
              <a:gd name="T81" fmla="*/ 348 h 383"/>
              <a:gd name="T82" fmla="*/ 308 w 379"/>
              <a:gd name="T83" fmla="*/ 344 h 383"/>
              <a:gd name="T84" fmla="*/ 317 w 379"/>
              <a:gd name="T85" fmla="*/ 318 h 383"/>
              <a:gd name="T86" fmla="*/ 343 w 379"/>
              <a:gd name="T87" fmla="*/ 309 h 383"/>
              <a:gd name="T88" fmla="*/ 343 w 379"/>
              <a:gd name="T89" fmla="*/ 283 h 383"/>
              <a:gd name="T90" fmla="*/ 366 w 379"/>
              <a:gd name="T91" fmla="*/ 266 h 383"/>
              <a:gd name="T92" fmla="*/ 363 w 379"/>
              <a:gd name="T93" fmla="*/ 237 h 383"/>
              <a:gd name="T94" fmla="*/ 379 w 379"/>
              <a:gd name="T95" fmla="*/ 218 h 383"/>
              <a:gd name="T96" fmla="*/ 369 w 379"/>
              <a:gd name="T97" fmla="*/ 192 h 383"/>
              <a:gd name="T98" fmla="*/ 142 w 379"/>
              <a:gd name="T99" fmla="*/ 292 h 383"/>
              <a:gd name="T100" fmla="*/ 68 w 379"/>
              <a:gd name="T101" fmla="*/ 218 h 383"/>
              <a:gd name="T102" fmla="*/ 71 w 379"/>
              <a:gd name="T103" fmla="*/ 214 h 383"/>
              <a:gd name="T104" fmla="*/ 97 w 379"/>
              <a:gd name="T105" fmla="*/ 188 h 383"/>
              <a:gd name="T106" fmla="*/ 142 w 379"/>
              <a:gd name="T107" fmla="*/ 231 h 383"/>
              <a:gd name="T108" fmla="*/ 282 w 379"/>
              <a:gd name="T109" fmla="*/ 91 h 383"/>
              <a:gd name="T110" fmla="*/ 311 w 379"/>
              <a:gd name="T111" fmla="*/ 123 h 383"/>
              <a:gd name="T112" fmla="*/ 142 w 379"/>
              <a:gd name="T113" fmla="*/ 2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9" h="383">
                <a:moveTo>
                  <a:pt x="369" y="192"/>
                </a:moveTo>
                <a:lnTo>
                  <a:pt x="379" y="166"/>
                </a:lnTo>
                <a:lnTo>
                  <a:pt x="363" y="146"/>
                </a:lnTo>
                <a:lnTo>
                  <a:pt x="366" y="117"/>
                </a:lnTo>
                <a:lnTo>
                  <a:pt x="343" y="104"/>
                </a:lnTo>
                <a:lnTo>
                  <a:pt x="343" y="75"/>
                </a:lnTo>
                <a:lnTo>
                  <a:pt x="317" y="65"/>
                </a:lnTo>
                <a:lnTo>
                  <a:pt x="308" y="39"/>
                </a:lnTo>
                <a:lnTo>
                  <a:pt x="278" y="35"/>
                </a:lnTo>
                <a:lnTo>
                  <a:pt x="262" y="13"/>
                </a:lnTo>
                <a:lnTo>
                  <a:pt x="236" y="19"/>
                </a:lnTo>
                <a:lnTo>
                  <a:pt x="214" y="0"/>
                </a:lnTo>
                <a:lnTo>
                  <a:pt x="188" y="13"/>
                </a:lnTo>
                <a:lnTo>
                  <a:pt x="165" y="0"/>
                </a:lnTo>
                <a:lnTo>
                  <a:pt x="142" y="19"/>
                </a:lnTo>
                <a:lnTo>
                  <a:pt x="116" y="13"/>
                </a:lnTo>
                <a:lnTo>
                  <a:pt x="100" y="35"/>
                </a:lnTo>
                <a:lnTo>
                  <a:pt x="71" y="39"/>
                </a:lnTo>
                <a:lnTo>
                  <a:pt x="61" y="65"/>
                </a:lnTo>
                <a:lnTo>
                  <a:pt x="35" y="75"/>
                </a:lnTo>
                <a:lnTo>
                  <a:pt x="35" y="104"/>
                </a:lnTo>
                <a:lnTo>
                  <a:pt x="12" y="117"/>
                </a:lnTo>
                <a:lnTo>
                  <a:pt x="16" y="146"/>
                </a:lnTo>
                <a:lnTo>
                  <a:pt x="0" y="166"/>
                </a:lnTo>
                <a:lnTo>
                  <a:pt x="9" y="192"/>
                </a:lnTo>
                <a:lnTo>
                  <a:pt x="0" y="218"/>
                </a:lnTo>
                <a:lnTo>
                  <a:pt x="16" y="237"/>
                </a:lnTo>
                <a:lnTo>
                  <a:pt x="12" y="266"/>
                </a:lnTo>
                <a:lnTo>
                  <a:pt x="35" y="283"/>
                </a:lnTo>
                <a:lnTo>
                  <a:pt x="35" y="309"/>
                </a:lnTo>
                <a:lnTo>
                  <a:pt x="61" y="318"/>
                </a:lnTo>
                <a:lnTo>
                  <a:pt x="71" y="344"/>
                </a:lnTo>
                <a:lnTo>
                  <a:pt x="100" y="348"/>
                </a:lnTo>
                <a:lnTo>
                  <a:pt x="116" y="370"/>
                </a:lnTo>
                <a:lnTo>
                  <a:pt x="142" y="364"/>
                </a:lnTo>
                <a:lnTo>
                  <a:pt x="165" y="383"/>
                </a:lnTo>
                <a:lnTo>
                  <a:pt x="188" y="370"/>
                </a:lnTo>
                <a:lnTo>
                  <a:pt x="214" y="383"/>
                </a:lnTo>
                <a:lnTo>
                  <a:pt x="236" y="364"/>
                </a:lnTo>
                <a:lnTo>
                  <a:pt x="262" y="370"/>
                </a:lnTo>
                <a:lnTo>
                  <a:pt x="278" y="348"/>
                </a:lnTo>
                <a:lnTo>
                  <a:pt x="308" y="344"/>
                </a:lnTo>
                <a:lnTo>
                  <a:pt x="317" y="318"/>
                </a:lnTo>
                <a:lnTo>
                  <a:pt x="343" y="309"/>
                </a:lnTo>
                <a:lnTo>
                  <a:pt x="343" y="283"/>
                </a:lnTo>
                <a:lnTo>
                  <a:pt x="366" y="266"/>
                </a:lnTo>
                <a:lnTo>
                  <a:pt x="363" y="237"/>
                </a:lnTo>
                <a:lnTo>
                  <a:pt x="379" y="218"/>
                </a:lnTo>
                <a:lnTo>
                  <a:pt x="369" y="192"/>
                </a:lnTo>
                <a:close/>
                <a:moveTo>
                  <a:pt x="142" y="292"/>
                </a:moveTo>
                <a:lnTo>
                  <a:pt x="68" y="218"/>
                </a:lnTo>
                <a:lnTo>
                  <a:pt x="71" y="214"/>
                </a:lnTo>
                <a:lnTo>
                  <a:pt x="97" y="188"/>
                </a:lnTo>
                <a:lnTo>
                  <a:pt x="142" y="231"/>
                </a:lnTo>
                <a:lnTo>
                  <a:pt x="282" y="91"/>
                </a:lnTo>
                <a:lnTo>
                  <a:pt x="311" y="123"/>
                </a:lnTo>
                <a:lnTo>
                  <a:pt x="142" y="29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15" name="Freeform 84"/>
          <p:cNvSpPr>
            <a:spLocks noEditPoints="1"/>
          </p:cNvSpPr>
          <p:nvPr/>
        </p:nvSpPr>
        <p:spPr bwMode="auto">
          <a:xfrm>
            <a:off x="9112371" y="3047794"/>
            <a:ext cx="186101" cy="189181"/>
          </a:xfrm>
          <a:custGeom>
            <a:avLst/>
            <a:gdLst>
              <a:gd name="T0" fmla="*/ 54 w 108"/>
              <a:gd name="T1" fmla="*/ 0 h 108"/>
              <a:gd name="T2" fmla="*/ 45 w 108"/>
              <a:gd name="T3" fmla="*/ 107 h 108"/>
              <a:gd name="T4" fmla="*/ 47 w 108"/>
              <a:gd name="T5" fmla="*/ 107 h 108"/>
              <a:gd name="T6" fmla="*/ 61 w 108"/>
              <a:gd name="T7" fmla="*/ 107 h 108"/>
              <a:gd name="T8" fmla="*/ 62 w 108"/>
              <a:gd name="T9" fmla="*/ 107 h 108"/>
              <a:gd name="T10" fmla="*/ 72 w 108"/>
              <a:gd name="T11" fmla="*/ 28 h 108"/>
              <a:gd name="T12" fmla="*/ 56 w 108"/>
              <a:gd name="T13" fmla="*/ 5 h 108"/>
              <a:gd name="T14" fmla="*/ 72 w 108"/>
              <a:gd name="T15" fmla="*/ 28 h 108"/>
              <a:gd name="T16" fmla="*/ 79 w 108"/>
              <a:gd name="T17" fmla="*/ 32 h 108"/>
              <a:gd name="T18" fmla="*/ 103 w 108"/>
              <a:gd name="T19" fmla="*/ 52 h 108"/>
              <a:gd name="T20" fmla="*/ 78 w 108"/>
              <a:gd name="T21" fmla="*/ 52 h 108"/>
              <a:gd name="T22" fmla="*/ 56 w 108"/>
              <a:gd name="T23" fmla="*/ 36 h 108"/>
              <a:gd name="T24" fmla="*/ 78 w 108"/>
              <a:gd name="T25" fmla="*/ 52 h 108"/>
              <a:gd name="T26" fmla="*/ 50 w 108"/>
              <a:gd name="T27" fmla="*/ 30 h 108"/>
              <a:gd name="T28" fmla="*/ 50 w 108"/>
              <a:gd name="T29" fmla="*/ 6 h 108"/>
              <a:gd name="T30" fmla="*/ 50 w 108"/>
              <a:gd name="T31" fmla="*/ 52 h 108"/>
              <a:gd name="T32" fmla="*/ 33 w 108"/>
              <a:gd name="T33" fmla="*/ 33 h 108"/>
              <a:gd name="T34" fmla="*/ 24 w 108"/>
              <a:gd name="T35" fmla="*/ 52 h 108"/>
              <a:gd name="T36" fmla="*/ 14 w 108"/>
              <a:gd name="T37" fmla="*/ 26 h 108"/>
              <a:gd name="T38" fmla="*/ 24 w 108"/>
              <a:gd name="T39" fmla="*/ 52 h 108"/>
              <a:gd name="T40" fmla="*/ 28 w 108"/>
              <a:gd name="T41" fmla="*/ 76 h 108"/>
              <a:gd name="T42" fmla="*/ 5 w 108"/>
              <a:gd name="T43" fmla="*/ 57 h 108"/>
              <a:gd name="T44" fmla="*/ 30 w 108"/>
              <a:gd name="T45" fmla="*/ 57 h 108"/>
              <a:gd name="T46" fmla="*/ 50 w 108"/>
              <a:gd name="T47" fmla="*/ 73 h 108"/>
              <a:gd name="T48" fmla="*/ 30 w 108"/>
              <a:gd name="T49" fmla="*/ 57 h 108"/>
              <a:gd name="T50" fmla="*/ 50 w 108"/>
              <a:gd name="T51" fmla="*/ 102 h 108"/>
              <a:gd name="T52" fmla="*/ 35 w 108"/>
              <a:gd name="T53" fmla="*/ 80 h 108"/>
              <a:gd name="T54" fmla="*/ 56 w 108"/>
              <a:gd name="T55" fmla="*/ 78 h 108"/>
              <a:gd name="T56" fmla="*/ 59 w 108"/>
              <a:gd name="T57" fmla="*/ 102 h 108"/>
              <a:gd name="T58" fmla="*/ 56 w 108"/>
              <a:gd name="T59" fmla="*/ 78 h 108"/>
              <a:gd name="T60" fmla="*/ 56 w 108"/>
              <a:gd name="T61" fmla="*/ 57 h 108"/>
              <a:gd name="T62" fmla="*/ 74 w 108"/>
              <a:gd name="T63" fmla="*/ 75 h 108"/>
              <a:gd name="T64" fmla="*/ 83 w 108"/>
              <a:gd name="T65" fmla="*/ 57 h 108"/>
              <a:gd name="T66" fmla="*/ 94 w 108"/>
              <a:gd name="T67" fmla="*/ 82 h 108"/>
              <a:gd name="T68" fmla="*/ 83 w 108"/>
              <a:gd name="T69" fmla="*/ 57 h 108"/>
              <a:gd name="T70" fmla="*/ 77 w 108"/>
              <a:gd name="T71" fmla="*/ 27 h 108"/>
              <a:gd name="T72" fmla="*/ 91 w 108"/>
              <a:gd name="T73" fmla="*/ 22 h 108"/>
              <a:gd name="T74" fmla="*/ 30 w 108"/>
              <a:gd name="T75" fmla="*/ 27 h 108"/>
              <a:gd name="T76" fmla="*/ 43 w 108"/>
              <a:gd name="T77" fmla="*/ 6 h 108"/>
              <a:gd name="T78" fmla="*/ 30 w 108"/>
              <a:gd name="T79" fmla="*/ 81 h 108"/>
              <a:gd name="T80" fmla="*/ 18 w 108"/>
              <a:gd name="T81" fmla="*/ 86 h 108"/>
              <a:gd name="T82" fmla="*/ 77 w 108"/>
              <a:gd name="T83" fmla="*/ 81 h 108"/>
              <a:gd name="T84" fmla="*/ 66 w 108"/>
              <a:gd name="T85"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08">
                <a:moveTo>
                  <a:pt x="108" y="54"/>
                </a:moveTo>
                <a:cubicBezTo>
                  <a:pt x="108" y="24"/>
                  <a:pt x="84" y="0"/>
                  <a:pt x="54" y="0"/>
                </a:cubicBezTo>
                <a:cubicBezTo>
                  <a:pt x="24" y="0"/>
                  <a:pt x="0" y="24"/>
                  <a:pt x="0" y="54"/>
                </a:cubicBezTo>
                <a:cubicBezTo>
                  <a:pt x="0" y="81"/>
                  <a:pt x="20" y="103"/>
                  <a:pt x="45" y="107"/>
                </a:cubicBezTo>
                <a:cubicBezTo>
                  <a:pt x="45" y="107"/>
                  <a:pt x="46" y="108"/>
                  <a:pt x="46" y="108"/>
                </a:cubicBezTo>
                <a:cubicBezTo>
                  <a:pt x="47" y="107"/>
                  <a:pt x="47" y="107"/>
                  <a:pt x="47" y="107"/>
                </a:cubicBezTo>
                <a:cubicBezTo>
                  <a:pt x="49" y="108"/>
                  <a:pt x="52" y="108"/>
                  <a:pt x="54" y="108"/>
                </a:cubicBezTo>
                <a:cubicBezTo>
                  <a:pt x="56" y="108"/>
                  <a:pt x="59" y="108"/>
                  <a:pt x="61" y="107"/>
                </a:cubicBezTo>
                <a:cubicBezTo>
                  <a:pt x="62" y="108"/>
                  <a:pt x="62" y="108"/>
                  <a:pt x="62" y="108"/>
                </a:cubicBezTo>
                <a:cubicBezTo>
                  <a:pt x="62" y="108"/>
                  <a:pt x="62" y="107"/>
                  <a:pt x="62" y="107"/>
                </a:cubicBezTo>
                <a:cubicBezTo>
                  <a:pt x="88" y="103"/>
                  <a:pt x="108" y="81"/>
                  <a:pt x="108" y="54"/>
                </a:cubicBezTo>
                <a:close/>
                <a:moveTo>
                  <a:pt x="72" y="28"/>
                </a:moveTo>
                <a:cubicBezTo>
                  <a:pt x="67" y="30"/>
                  <a:pt x="61" y="30"/>
                  <a:pt x="56" y="30"/>
                </a:cubicBezTo>
                <a:cubicBezTo>
                  <a:pt x="56" y="5"/>
                  <a:pt x="56" y="5"/>
                  <a:pt x="56" y="5"/>
                </a:cubicBezTo>
                <a:cubicBezTo>
                  <a:pt x="56" y="5"/>
                  <a:pt x="56" y="5"/>
                  <a:pt x="56" y="5"/>
                </a:cubicBezTo>
                <a:cubicBezTo>
                  <a:pt x="58" y="7"/>
                  <a:pt x="67" y="15"/>
                  <a:pt x="72" y="28"/>
                </a:cubicBezTo>
                <a:close/>
                <a:moveTo>
                  <a:pt x="83" y="52"/>
                </a:moveTo>
                <a:cubicBezTo>
                  <a:pt x="83" y="45"/>
                  <a:pt x="81" y="38"/>
                  <a:pt x="79" y="32"/>
                </a:cubicBezTo>
                <a:cubicBezTo>
                  <a:pt x="84" y="30"/>
                  <a:pt x="89" y="28"/>
                  <a:pt x="94" y="26"/>
                </a:cubicBezTo>
                <a:cubicBezTo>
                  <a:pt x="99" y="33"/>
                  <a:pt x="103" y="42"/>
                  <a:pt x="103" y="52"/>
                </a:cubicBezTo>
                <a:lnTo>
                  <a:pt x="83" y="52"/>
                </a:lnTo>
                <a:close/>
                <a:moveTo>
                  <a:pt x="78" y="52"/>
                </a:moveTo>
                <a:cubicBezTo>
                  <a:pt x="56" y="52"/>
                  <a:pt x="56" y="52"/>
                  <a:pt x="56" y="52"/>
                </a:cubicBezTo>
                <a:cubicBezTo>
                  <a:pt x="56" y="36"/>
                  <a:pt x="56" y="36"/>
                  <a:pt x="56" y="36"/>
                </a:cubicBezTo>
                <a:cubicBezTo>
                  <a:pt x="62" y="35"/>
                  <a:pt x="68" y="35"/>
                  <a:pt x="74" y="33"/>
                </a:cubicBezTo>
                <a:cubicBezTo>
                  <a:pt x="76" y="39"/>
                  <a:pt x="78" y="46"/>
                  <a:pt x="78" y="52"/>
                </a:cubicBezTo>
                <a:close/>
                <a:moveTo>
                  <a:pt x="50" y="6"/>
                </a:moveTo>
                <a:cubicBezTo>
                  <a:pt x="50" y="30"/>
                  <a:pt x="50" y="30"/>
                  <a:pt x="50" y="30"/>
                </a:cubicBezTo>
                <a:cubicBezTo>
                  <a:pt x="45" y="30"/>
                  <a:pt x="39" y="29"/>
                  <a:pt x="35" y="28"/>
                </a:cubicBezTo>
                <a:cubicBezTo>
                  <a:pt x="40" y="17"/>
                  <a:pt x="47" y="9"/>
                  <a:pt x="50" y="6"/>
                </a:cubicBezTo>
                <a:close/>
                <a:moveTo>
                  <a:pt x="50" y="36"/>
                </a:moveTo>
                <a:cubicBezTo>
                  <a:pt x="50" y="52"/>
                  <a:pt x="50" y="52"/>
                  <a:pt x="50" y="52"/>
                </a:cubicBezTo>
                <a:cubicBezTo>
                  <a:pt x="29" y="52"/>
                  <a:pt x="29" y="52"/>
                  <a:pt x="29" y="52"/>
                </a:cubicBezTo>
                <a:cubicBezTo>
                  <a:pt x="30" y="45"/>
                  <a:pt x="31" y="39"/>
                  <a:pt x="33" y="33"/>
                </a:cubicBezTo>
                <a:cubicBezTo>
                  <a:pt x="38" y="34"/>
                  <a:pt x="44" y="35"/>
                  <a:pt x="50" y="36"/>
                </a:cubicBezTo>
                <a:close/>
                <a:moveTo>
                  <a:pt x="24" y="52"/>
                </a:moveTo>
                <a:cubicBezTo>
                  <a:pt x="5" y="52"/>
                  <a:pt x="5" y="52"/>
                  <a:pt x="5" y="52"/>
                </a:cubicBezTo>
                <a:cubicBezTo>
                  <a:pt x="6" y="42"/>
                  <a:pt x="9" y="34"/>
                  <a:pt x="14" y="26"/>
                </a:cubicBezTo>
                <a:cubicBezTo>
                  <a:pt x="17" y="28"/>
                  <a:pt x="21" y="30"/>
                  <a:pt x="28" y="32"/>
                </a:cubicBezTo>
                <a:cubicBezTo>
                  <a:pt x="26" y="38"/>
                  <a:pt x="25" y="45"/>
                  <a:pt x="24" y="52"/>
                </a:cubicBezTo>
                <a:close/>
                <a:moveTo>
                  <a:pt x="25" y="57"/>
                </a:moveTo>
                <a:cubicBezTo>
                  <a:pt x="25" y="63"/>
                  <a:pt x="26" y="70"/>
                  <a:pt x="28" y="76"/>
                </a:cubicBezTo>
                <a:cubicBezTo>
                  <a:pt x="22" y="78"/>
                  <a:pt x="17" y="80"/>
                  <a:pt x="14" y="82"/>
                </a:cubicBezTo>
                <a:cubicBezTo>
                  <a:pt x="9" y="75"/>
                  <a:pt x="6" y="66"/>
                  <a:pt x="5" y="57"/>
                </a:cubicBezTo>
                <a:lnTo>
                  <a:pt x="25" y="57"/>
                </a:lnTo>
                <a:close/>
                <a:moveTo>
                  <a:pt x="30" y="57"/>
                </a:moveTo>
                <a:cubicBezTo>
                  <a:pt x="50" y="57"/>
                  <a:pt x="50" y="57"/>
                  <a:pt x="50" y="57"/>
                </a:cubicBezTo>
                <a:cubicBezTo>
                  <a:pt x="50" y="73"/>
                  <a:pt x="50" y="73"/>
                  <a:pt x="50" y="73"/>
                </a:cubicBezTo>
                <a:cubicBezTo>
                  <a:pt x="44" y="73"/>
                  <a:pt x="38" y="74"/>
                  <a:pt x="33" y="75"/>
                </a:cubicBezTo>
                <a:cubicBezTo>
                  <a:pt x="31" y="69"/>
                  <a:pt x="30" y="63"/>
                  <a:pt x="30" y="57"/>
                </a:cubicBezTo>
                <a:close/>
                <a:moveTo>
                  <a:pt x="50" y="78"/>
                </a:moveTo>
                <a:cubicBezTo>
                  <a:pt x="50" y="102"/>
                  <a:pt x="50" y="102"/>
                  <a:pt x="50" y="102"/>
                </a:cubicBezTo>
                <a:cubicBezTo>
                  <a:pt x="50" y="102"/>
                  <a:pt x="49" y="102"/>
                  <a:pt x="48" y="102"/>
                </a:cubicBezTo>
                <a:cubicBezTo>
                  <a:pt x="42" y="94"/>
                  <a:pt x="38" y="87"/>
                  <a:pt x="35" y="80"/>
                </a:cubicBezTo>
                <a:cubicBezTo>
                  <a:pt x="40" y="79"/>
                  <a:pt x="45" y="78"/>
                  <a:pt x="50" y="78"/>
                </a:cubicBezTo>
                <a:close/>
                <a:moveTo>
                  <a:pt x="56" y="78"/>
                </a:moveTo>
                <a:cubicBezTo>
                  <a:pt x="61" y="78"/>
                  <a:pt x="66" y="79"/>
                  <a:pt x="72" y="80"/>
                </a:cubicBezTo>
                <a:cubicBezTo>
                  <a:pt x="69" y="87"/>
                  <a:pt x="65" y="95"/>
                  <a:pt x="59" y="102"/>
                </a:cubicBezTo>
                <a:cubicBezTo>
                  <a:pt x="58" y="102"/>
                  <a:pt x="57" y="102"/>
                  <a:pt x="56" y="103"/>
                </a:cubicBezTo>
                <a:lnTo>
                  <a:pt x="56" y="78"/>
                </a:lnTo>
                <a:close/>
                <a:moveTo>
                  <a:pt x="56" y="73"/>
                </a:moveTo>
                <a:cubicBezTo>
                  <a:pt x="56" y="57"/>
                  <a:pt x="56" y="57"/>
                  <a:pt x="56" y="57"/>
                </a:cubicBezTo>
                <a:cubicBezTo>
                  <a:pt x="78" y="57"/>
                  <a:pt x="78" y="57"/>
                  <a:pt x="78" y="57"/>
                </a:cubicBezTo>
                <a:cubicBezTo>
                  <a:pt x="77" y="63"/>
                  <a:pt x="76" y="69"/>
                  <a:pt x="74" y="75"/>
                </a:cubicBezTo>
                <a:cubicBezTo>
                  <a:pt x="68" y="73"/>
                  <a:pt x="61" y="73"/>
                  <a:pt x="56" y="73"/>
                </a:cubicBezTo>
                <a:close/>
                <a:moveTo>
                  <a:pt x="83" y="57"/>
                </a:moveTo>
                <a:cubicBezTo>
                  <a:pt x="103" y="57"/>
                  <a:pt x="103" y="57"/>
                  <a:pt x="103" y="57"/>
                </a:cubicBezTo>
                <a:cubicBezTo>
                  <a:pt x="102" y="67"/>
                  <a:pt x="99" y="75"/>
                  <a:pt x="94" y="82"/>
                </a:cubicBezTo>
                <a:cubicBezTo>
                  <a:pt x="89" y="80"/>
                  <a:pt x="84" y="78"/>
                  <a:pt x="79" y="76"/>
                </a:cubicBezTo>
                <a:cubicBezTo>
                  <a:pt x="81" y="70"/>
                  <a:pt x="82" y="63"/>
                  <a:pt x="83" y="57"/>
                </a:cubicBezTo>
                <a:close/>
                <a:moveTo>
                  <a:pt x="91" y="22"/>
                </a:moveTo>
                <a:cubicBezTo>
                  <a:pt x="86" y="24"/>
                  <a:pt x="82" y="26"/>
                  <a:pt x="77" y="27"/>
                </a:cubicBezTo>
                <a:cubicBezTo>
                  <a:pt x="73" y="18"/>
                  <a:pt x="68" y="10"/>
                  <a:pt x="64" y="6"/>
                </a:cubicBezTo>
                <a:cubicBezTo>
                  <a:pt x="75" y="8"/>
                  <a:pt x="84" y="14"/>
                  <a:pt x="91" y="22"/>
                </a:cubicBezTo>
                <a:close/>
                <a:moveTo>
                  <a:pt x="43" y="6"/>
                </a:moveTo>
                <a:cubicBezTo>
                  <a:pt x="39" y="11"/>
                  <a:pt x="34" y="18"/>
                  <a:pt x="30" y="27"/>
                </a:cubicBezTo>
                <a:cubicBezTo>
                  <a:pt x="24" y="25"/>
                  <a:pt x="20" y="23"/>
                  <a:pt x="17" y="22"/>
                </a:cubicBezTo>
                <a:cubicBezTo>
                  <a:pt x="24" y="14"/>
                  <a:pt x="33" y="9"/>
                  <a:pt x="43" y="6"/>
                </a:cubicBezTo>
                <a:close/>
                <a:moveTo>
                  <a:pt x="18" y="86"/>
                </a:moveTo>
                <a:cubicBezTo>
                  <a:pt x="20" y="85"/>
                  <a:pt x="25" y="83"/>
                  <a:pt x="30" y="81"/>
                </a:cubicBezTo>
                <a:cubicBezTo>
                  <a:pt x="33" y="87"/>
                  <a:pt x="36" y="94"/>
                  <a:pt x="41" y="101"/>
                </a:cubicBezTo>
                <a:cubicBezTo>
                  <a:pt x="32" y="98"/>
                  <a:pt x="24" y="93"/>
                  <a:pt x="18" y="86"/>
                </a:cubicBezTo>
                <a:close/>
                <a:moveTo>
                  <a:pt x="66" y="101"/>
                </a:moveTo>
                <a:cubicBezTo>
                  <a:pt x="71" y="94"/>
                  <a:pt x="75" y="88"/>
                  <a:pt x="77" y="81"/>
                </a:cubicBezTo>
                <a:cubicBezTo>
                  <a:pt x="81" y="82"/>
                  <a:pt x="86" y="84"/>
                  <a:pt x="90" y="86"/>
                </a:cubicBezTo>
                <a:cubicBezTo>
                  <a:pt x="84" y="93"/>
                  <a:pt x="76" y="98"/>
                  <a:pt x="66" y="10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2000">
              <a:solidFill>
                <a:srgbClr val="4B4B4B"/>
              </a:solidFill>
              <a:latin typeface="微软雅黑" panose="020B0503020204020204" pitchFamily="34" charset="-122"/>
              <a:ea typeface="微软雅黑" panose="020B0503020204020204" pitchFamily="34" charset="-122"/>
            </a:endParaRPr>
          </a:p>
        </p:txBody>
      </p:sp>
      <p:grpSp>
        <p:nvGrpSpPr>
          <p:cNvPr id="316" name="Group 315"/>
          <p:cNvGrpSpPr/>
          <p:nvPr/>
        </p:nvGrpSpPr>
        <p:grpSpPr>
          <a:xfrm>
            <a:off x="10940926" y="3485565"/>
            <a:ext cx="218546" cy="207691"/>
            <a:chOff x="8937625" y="7058025"/>
            <a:chExt cx="787400" cy="738188"/>
          </a:xfrm>
          <a:solidFill>
            <a:schemeClr val="accent5"/>
          </a:solidFill>
        </p:grpSpPr>
        <p:sp>
          <p:nvSpPr>
            <p:cNvPr id="317" name="Freeform 85"/>
            <p:cNvSpPr>
              <a:spLocks noEditPoints="1"/>
            </p:cNvSpPr>
            <p:nvPr/>
          </p:nvSpPr>
          <p:spPr bwMode="auto">
            <a:xfrm>
              <a:off x="9096376" y="7186612"/>
              <a:ext cx="469901" cy="465138"/>
            </a:xfrm>
            <a:custGeom>
              <a:avLst/>
              <a:gdLst>
                <a:gd name="T0" fmla="*/ 45 w 91"/>
                <a:gd name="T1" fmla="*/ 0 h 90"/>
                <a:gd name="T2" fmla="*/ 38 w 91"/>
                <a:gd name="T3" fmla="*/ 90 h 90"/>
                <a:gd name="T4" fmla="*/ 39 w 91"/>
                <a:gd name="T5" fmla="*/ 90 h 90"/>
                <a:gd name="T6" fmla="*/ 51 w 91"/>
                <a:gd name="T7" fmla="*/ 90 h 90"/>
                <a:gd name="T8" fmla="*/ 52 w 91"/>
                <a:gd name="T9" fmla="*/ 90 h 90"/>
                <a:gd name="T10" fmla="*/ 61 w 91"/>
                <a:gd name="T11" fmla="*/ 24 h 90"/>
                <a:gd name="T12" fmla="*/ 47 w 91"/>
                <a:gd name="T13" fmla="*/ 4 h 90"/>
                <a:gd name="T14" fmla="*/ 61 w 91"/>
                <a:gd name="T15" fmla="*/ 24 h 90"/>
                <a:gd name="T16" fmla="*/ 66 w 91"/>
                <a:gd name="T17" fmla="*/ 27 h 90"/>
                <a:gd name="T18" fmla="*/ 86 w 91"/>
                <a:gd name="T19" fmla="*/ 44 h 90"/>
                <a:gd name="T20" fmla="*/ 65 w 91"/>
                <a:gd name="T21" fmla="*/ 44 h 90"/>
                <a:gd name="T22" fmla="*/ 47 w 91"/>
                <a:gd name="T23" fmla="*/ 30 h 90"/>
                <a:gd name="T24" fmla="*/ 65 w 91"/>
                <a:gd name="T25" fmla="*/ 44 h 90"/>
                <a:gd name="T26" fmla="*/ 42 w 91"/>
                <a:gd name="T27" fmla="*/ 25 h 90"/>
                <a:gd name="T28" fmla="*/ 42 w 91"/>
                <a:gd name="T29" fmla="*/ 5 h 90"/>
                <a:gd name="T30" fmla="*/ 42 w 91"/>
                <a:gd name="T31" fmla="*/ 44 h 90"/>
                <a:gd name="T32" fmla="*/ 28 w 91"/>
                <a:gd name="T33" fmla="*/ 28 h 90"/>
                <a:gd name="T34" fmla="*/ 21 w 91"/>
                <a:gd name="T35" fmla="*/ 44 h 90"/>
                <a:gd name="T36" fmla="*/ 12 w 91"/>
                <a:gd name="T37" fmla="*/ 22 h 90"/>
                <a:gd name="T38" fmla="*/ 21 w 91"/>
                <a:gd name="T39" fmla="*/ 44 h 90"/>
                <a:gd name="T40" fmla="*/ 24 w 91"/>
                <a:gd name="T41" fmla="*/ 64 h 90"/>
                <a:gd name="T42" fmla="*/ 5 w 91"/>
                <a:gd name="T43" fmla="*/ 48 h 90"/>
                <a:gd name="T44" fmla="*/ 25 w 91"/>
                <a:gd name="T45" fmla="*/ 48 h 90"/>
                <a:gd name="T46" fmla="*/ 42 w 91"/>
                <a:gd name="T47" fmla="*/ 61 h 90"/>
                <a:gd name="T48" fmla="*/ 25 w 91"/>
                <a:gd name="T49" fmla="*/ 48 h 90"/>
                <a:gd name="T50" fmla="*/ 42 w 91"/>
                <a:gd name="T51" fmla="*/ 86 h 90"/>
                <a:gd name="T52" fmla="*/ 30 w 91"/>
                <a:gd name="T53" fmla="*/ 67 h 90"/>
                <a:gd name="T54" fmla="*/ 47 w 91"/>
                <a:gd name="T55" fmla="*/ 65 h 90"/>
                <a:gd name="T56" fmla="*/ 50 w 91"/>
                <a:gd name="T57" fmla="*/ 86 h 90"/>
                <a:gd name="T58" fmla="*/ 47 w 91"/>
                <a:gd name="T59" fmla="*/ 65 h 90"/>
                <a:gd name="T60" fmla="*/ 47 w 91"/>
                <a:gd name="T61" fmla="*/ 48 h 90"/>
                <a:gd name="T62" fmla="*/ 62 w 91"/>
                <a:gd name="T63" fmla="*/ 63 h 90"/>
                <a:gd name="T64" fmla="*/ 69 w 91"/>
                <a:gd name="T65" fmla="*/ 48 h 90"/>
                <a:gd name="T66" fmla="*/ 79 w 91"/>
                <a:gd name="T67" fmla="*/ 69 h 90"/>
                <a:gd name="T68" fmla="*/ 69 w 91"/>
                <a:gd name="T69" fmla="*/ 48 h 90"/>
                <a:gd name="T70" fmla="*/ 65 w 91"/>
                <a:gd name="T71" fmla="*/ 23 h 90"/>
                <a:gd name="T72" fmla="*/ 76 w 91"/>
                <a:gd name="T73" fmla="*/ 18 h 90"/>
                <a:gd name="T74" fmla="*/ 25 w 91"/>
                <a:gd name="T75" fmla="*/ 23 h 90"/>
                <a:gd name="T76" fmla="*/ 36 w 91"/>
                <a:gd name="T77" fmla="*/ 5 h 90"/>
                <a:gd name="T78" fmla="*/ 25 w 91"/>
                <a:gd name="T79" fmla="*/ 68 h 90"/>
                <a:gd name="T80" fmla="*/ 15 w 91"/>
                <a:gd name="T81" fmla="*/ 72 h 90"/>
                <a:gd name="T82" fmla="*/ 65 w 91"/>
                <a:gd name="T83" fmla="*/ 68 h 90"/>
                <a:gd name="T84" fmla="*/ 56 w 91"/>
                <a:gd name="T85"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90">
                  <a:moveTo>
                    <a:pt x="91" y="45"/>
                  </a:moveTo>
                  <a:cubicBezTo>
                    <a:pt x="91" y="20"/>
                    <a:pt x="70" y="0"/>
                    <a:pt x="45" y="0"/>
                  </a:cubicBezTo>
                  <a:cubicBezTo>
                    <a:pt x="20" y="0"/>
                    <a:pt x="0" y="20"/>
                    <a:pt x="0" y="45"/>
                  </a:cubicBezTo>
                  <a:cubicBezTo>
                    <a:pt x="0" y="67"/>
                    <a:pt x="17" y="86"/>
                    <a:pt x="38" y="90"/>
                  </a:cubicBezTo>
                  <a:cubicBezTo>
                    <a:pt x="38" y="90"/>
                    <a:pt x="38" y="90"/>
                    <a:pt x="38" y="90"/>
                  </a:cubicBezTo>
                  <a:cubicBezTo>
                    <a:pt x="39" y="90"/>
                    <a:pt x="39" y="90"/>
                    <a:pt x="39" y="90"/>
                  </a:cubicBezTo>
                  <a:cubicBezTo>
                    <a:pt x="41" y="90"/>
                    <a:pt x="43" y="90"/>
                    <a:pt x="45" y="90"/>
                  </a:cubicBezTo>
                  <a:cubicBezTo>
                    <a:pt x="47" y="90"/>
                    <a:pt x="49" y="90"/>
                    <a:pt x="51" y="90"/>
                  </a:cubicBezTo>
                  <a:cubicBezTo>
                    <a:pt x="52" y="90"/>
                    <a:pt x="52" y="90"/>
                    <a:pt x="52" y="90"/>
                  </a:cubicBezTo>
                  <a:cubicBezTo>
                    <a:pt x="52" y="90"/>
                    <a:pt x="52" y="90"/>
                    <a:pt x="52" y="90"/>
                  </a:cubicBezTo>
                  <a:cubicBezTo>
                    <a:pt x="74" y="87"/>
                    <a:pt x="91" y="68"/>
                    <a:pt x="91" y="45"/>
                  </a:cubicBezTo>
                  <a:close/>
                  <a:moveTo>
                    <a:pt x="61" y="24"/>
                  </a:moveTo>
                  <a:cubicBezTo>
                    <a:pt x="56" y="25"/>
                    <a:pt x="51" y="25"/>
                    <a:pt x="47" y="25"/>
                  </a:cubicBezTo>
                  <a:cubicBezTo>
                    <a:pt x="47" y="4"/>
                    <a:pt x="47" y="4"/>
                    <a:pt x="47" y="4"/>
                  </a:cubicBezTo>
                  <a:cubicBezTo>
                    <a:pt x="47" y="4"/>
                    <a:pt x="47" y="4"/>
                    <a:pt x="47" y="4"/>
                  </a:cubicBezTo>
                  <a:cubicBezTo>
                    <a:pt x="49" y="6"/>
                    <a:pt x="56" y="13"/>
                    <a:pt x="61" y="24"/>
                  </a:cubicBezTo>
                  <a:close/>
                  <a:moveTo>
                    <a:pt x="69" y="44"/>
                  </a:moveTo>
                  <a:cubicBezTo>
                    <a:pt x="69" y="37"/>
                    <a:pt x="68" y="32"/>
                    <a:pt x="66" y="27"/>
                  </a:cubicBezTo>
                  <a:cubicBezTo>
                    <a:pt x="71" y="25"/>
                    <a:pt x="75" y="24"/>
                    <a:pt x="79" y="22"/>
                  </a:cubicBezTo>
                  <a:cubicBezTo>
                    <a:pt x="83" y="28"/>
                    <a:pt x="86" y="35"/>
                    <a:pt x="86" y="44"/>
                  </a:cubicBezTo>
                  <a:lnTo>
                    <a:pt x="69" y="44"/>
                  </a:lnTo>
                  <a:close/>
                  <a:moveTo>
                    <a:pt x="65" y="44"/>
                  </a:moveTo>
                  <a:cubicBezTo>
                    <a:pt x="47" y="44"/>
                    <a:pt x="47" y="44"/>
                    <a:pt x="47" y="44"/>
                  </a:cubicBezTo>
                  <a:cubicBezTo>
                    <a:pt x="47" y="30"/>
                    <a:pt x="47" y="30"/>
                    <a:pt x="47" y="30"/>
                  </a:cubicBezTo>
                  <a:cubicBezTo>
                    <a:pt x="52" y="30"/>
                    <a:pt x="57" y="29"/>
                    <a:pt x="62" y="28"/>
                  </a:cubicBezTo>
                  <a:cubicBezTo>
                    <a:pt x="64" y="33"/>
                    <a:pt x="65" y="38"/>
                    <a:pt x="65" y="44"/>
                  </a:cubicBezTo>
                  <a:close/>
                  <a:moveTo>
                    <a:pt x="42" y="5"/>
                  </a:moveTo>
                  <a:cubicBezTo>
                    <a:pt x="42" y="25"/>
                    <a:pt x="42" y="25"/>
                    <a:pt x="42" y="25"/>
                  </a:cubicBezTo>
                  <a:cubicBezTo>
                    <a:pt x="38" y="25"/>
                    <a:pt x="33" y="24"/>
                    <a:pt x="29" y="24"/>
                  </a:cubicBezTo>
                  <a:cubicBezTo>
                    <a:pt x="33" y="14"/>
                    <a:pt x="40" y="7"/>
                    <a:pt x="42" y="5"/>
                  </a:cubicBezTo>
                  <a:close/>
                  <a:moveTo>
                    <a:pt x="42" y="30"/>
                  </a:moveTo>
                  <a:cubicBezTo>
                    <a:pt x="42" y="44"/>
                    <a:pt x="42" y="44"/>
                    <a:pt x="42" y="44"/>
                  </a:cubicBezTo>
                  <a:cubicBezTo>
                    <a:pt x="25" y="44"/>
                    <a:pt x="25" y="44"/>
                    <a:pt x="25" y="44"/>
                  </a:cubicBezTo>
                  <a:cubicBezTo>
                    <a:pt x="25" y="38"/>
                    <a:pt x="26" y="32"/>
                    <a:pt x="28" y="28"/>
                  </a:cubicBezTo>
                  <a:cubicBezTo>
                    <a:pt x="32" y="29"/>
                    <a:pt x="37" y="30"/>
                    <a:pt x="42" y="30"/>
                  </a:cubicBezTo>
                  <a:close/>
                  <a:moveTo>
                    <a:pt x="21" y="44"/>
                  </a:moveTo>
                  <a:cubicBezTo>
                    <a:pt x="5" y="44"/>
                    <a:pt x="5" y="44"/>
                    <a:pt x="5" y="44"/>
                  </a:cubicBezTo>
                  <a:cubicBezTo>
                    <a:pt x="5" y="36"/>
                    <a:pt x="7" y="28"/>
                    <a:pt x="12" y="22"/>
                  </a:cubicBezTo>
                  <a:cubicBezTo>
                    <a:pt x="14" y="23"/>
                    <a:pt x="18" y="25"/>
                    <a:pt x="24" y="27"/>
                  </a:cubicBezTo>
                  <a:cubicBezTo>
                    <a:pt x="22" y="32"/>
                    <a:pt x="21" y="37"/>
                    <a:pt x="21" y="44"/>
                  </a:cubicBezTo>
                  <a:close/>
                  <a:moveTo>
                    <a:pt x="21" y="48"/>
                  </a:moveTo>
                  <a:cubicBezTo>
                    <a:pt x="21" y="53"/>
                    <a:pt x="22" y="58"/>
                    <a:pt x="24" y="64"/>
                  </a:cubicBezTo>
                  <a:cubicBezTo>
                    <a:pt x="19" y="65"/>
                    <a:pt x="14" y="67"/>
                    <a:pt x="12" y="69"/>
                  </a:cubicBezTo>
                  <a:cubicBezTo>
                    <a:pt x="8" y="63"/>
                    <a:pt x="5" y="56"/>
                    <a:pt x="5" y="48"/>
                  </a:cubicBezTo>
                  <a:lnTo>
                    <a:pt x="21" y="48"/>
                  </a:lnTo>
                  <a:close/>
                  <a:moveTo>
                    <a:pt x="25" y="48"/>
                  </a:moveTo>
                  <a:cubicBezTo>
                    <a:pt x="42" y="48"/>
                    <a:pt x="42" y="48"/>
                    <a:pt x="42" y="48"/>
                  </a:cubicBezTo>
                  <a:cubicBezTo>
                    <a:pt x="42" y="61"/>
                    <a:pt x="42" y="61"/>
                    <a:pt x="42" y="61"/>
                  </a:cubicBezTo>
                  <a:cubicBezTo>
                    <a:pt x="37" y="61"/>
                    <a:pt x="32" y="62"/>
                    <a:pt x="28" y="63"/>
                  </a:cubicBezTo>
                  <a:cubicBezTo>
                    <a:pt x="26" y="58"/>
                    <a:pt x="25" y="53"/>
                    <a:pt x="25" y="48"/>
                  </a:cubicBezTo>
                  <a:close/>
                  <a:moveTo>
                    <a:pt x="42" y="65"/>
                  </a:moveTo>
                  <a:cubicBezTo>
                    <a:pt x="42" y="86"/>
                    <a:pt x="42" y="86"/>
                    <a:pt x="42" y="86"/>
                  </a:cubicBezTo>
                  <a:cubicBezTo>
                    <a:pt x="42" y="86"/>
                    <a:pt x="41" y="86"/>
                    <a:pt x="40" y="86"/>
                  </a:cubicBezTo>
                  <a:cubicBezTo>
                    <a:pt x="36" y="79"/>
                    <a:pt x="32" y="73"/>
                    <a:pt x="30" y="67"/>
                  </a:cubicBezTo>
                  <a:cubicBezTo>
                    <a:pt x="33" y="66"/>
                    <a:pt x="38" y="65"/>
                    <a:pt x="42" y="65"/>
                  </a:cubicBezTo>
                  <a:close/>
                  <a:moveTo>
                    <a:pt x="47" y="65"/>
                  </a:moveTo>
                  <a:cubicBezTo>
                    <a:pt x="51" y="65"/>
                    <a:pt x="56" y="66"/>
                    <a:pt x="60" y="67"/>
                  </a:cubicBezTo>
                  <a:cubicBezTo>
                    <a:pt x="58" y="73"/>
                    <a:pt x="54" y="79"/>
                    <a:pt x="50" y="86"/>
                  </a:cubicBezTo>
                  <a:cubicBezTo>
                    <a:pt x="49" y="86"/>
                    <a:pt x="48" y="86"/>
                    <a:pt x="47" y="86"/>
                  </a:cubicBezTo>
                  <a:lnTo>
                    <a:pt x="47" y="65"/>
                  </a:lnTo>
                  <a:close/>
                  <a:moveTo>
                    <a:pt x="47" y="61"/>
                  </a:moveTo>
                  <a:cubicBezTo>
                    <a:pt x="47" y="48"/>
                    <a:pt x="47" y="48"/>
                    <a:pt x="47" y="48"/>
                  </a:cubicBezTo>
                  <a:cubicBezTo>
                    <a:pt x="65" y="48"/>
                    <a:pt x="65" y="48"/>
                    <a:pt x="65" y="48"/>
                  </a:cubicBezTo>
                  <a:cubicBezTo>
                    <a:pt x="65" y="53"/>
                    <a:pt x="64" y="58"/>
                    <a:pt x="62" y="63"/>
                  </a:cubicBezTo>
                  <a:cubicBezTo>
                    <a:pt x="57" y="61"/>
                    <a:pt x="52" y="61"/>
                    <a:pt x="47" y="61"/>
                  </a:cubicBezTo>
                  <a:close/>
                  <a:moveTo>
                    <a:pt x="69" y="48"/>
                  </a:moveTo>
                  <a:cubicBezTo>
                    <a:pt x="86" y="48"/>
                    <a:pt x="86" y="48"/>
                    <a:pt x="86" y="48"/>
                  </a:cubicBezTo>
                  <a:cubicBezTo>
                    <a:pt x="86" y="56"/>
                    <a:pt x="83" y="63"/>
                    <a:pt x="79" y="69"/>
                  </a:cubicBezTo>
                  <a:cubicBezTo>
                    <a:pt x="74" y="67"/>
                    <a:pt x="70" y="65"/>
                    <a:pt x="66" y="64"/>
                  </a:cubicBezTo>
                  <a:cubicBezTo>
                    <a:pt x="68" y="58"/>
                    <a:pt x="69" y="53"/>
                    <a:pt x="69" y="48"/>
                  </a:cubicBezTo>
                  <a:close/>
                  <a:moveTo>
                    <a:pt x="76" y="18"/>
                  </a:moveTo>
                  <a:cubicBezTo>
                    <a:pt x="72" y="20"/>
                    <a:pt x="69" y="21"/>
                    <a:pt x="65" y="23"/>
                  </a:cubicBezTo>
                  <a:cubicBezTo>
                    <a:pt x="62" y="15"/>
                    <a:pt x="57" y="9"/>
                    <a:pt x="54" y="5"/>
                  </a:cubicBezTo>
                  <a:cubicBezTo>
                    <a:pt x="63" y="7"/>
                    <a:pt x="70" y="12"/>
                    <a:pt x="76" y="18"/>
                  </a:cubicBezTo>
                  <a:close/>
                  <a:moveTo>
                    <a:pt x="36" y="5"/>
                  </a:moveTo>
                  <a:cubicBezTo>
                    <a:pt x="33" y="9"/>
                    <a:pt x="28" y="15"/>
                    <a:pt x="25" y="23"/>
                  </a:cubicBezTo>
                  <a:cubicBezTo>
                    <a:pt x="20" y="21"/>
                    <a:pt x="17" y="19"/>
                    <a:pt x="14" y="18"/>
                  </a:cubicBezTo>
                  <a:cubicBezTo>
                    <a:pt x="20" y="12"/>
                    <a:pt x="27" y="7"/>
                    <a:pt x="36" y="5"/>
                  </a:cubicBezTo>
                  <a:close/>
                  <a:moveTo>
                    <a:pt x="15" y="72"/>
                  </a:moveTo>
                  <a:cubicBezTo>
                    <a:pt x="17" y="71"/>
                    <a:pt x="21" y="69"/>
                    <a:pt x="25" y="68"/>
                  </a:cubicBezTo>
                  <a:cubicBezTo>
                    <a:pt x="27" y="73"/>
                    <a:pt x="30" y="79"/>
                    <a:pt x="34" y="84"/>
                  </a:cubicBezTo>
                  <a:cubicBezTo>
                    <a:pt x="27" y="82"/>
                    <a:pt x="20" y="78"/>
                    <a:pt x="15" y="72"/>
                  </a:cubicBezTo>
                  <a:close/>
                  <a:moveTo>
                    <a:pt x="56" y="84"/>
                  </a:moveTo>
                  <a:cubicBezTo>
                    <a:pt x="60" y="79"/>
                    <a:pt x="63" y="73"/>
                    <a:pt x="65" y="68"/>
                  </a:cubicBezTo>
                  <a:cubicBezTo>
                    <a:pt x="68" y="69"/>
                    <a:pt x="72" y="70"/>
                    <a:pt x="76" y="72"/>
                  </a:cubicBezTo>
                  <a:cubicBezTo>
                    <a:pt x="70" y="78"/>
                    <a:pt x="64" y="82"/>
                    <a:pt x="5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18" name="Freeform 86"/>
            <p:cNvSpPr>
              <a:spLocks/>
            </p:cNvSpPr>
            <p:nvPr/>
          </p:nvSpPr>
          <p:spPr bwMode="auto">
            <a:xfrm>
              <a:off x="8937625" y="7058025"/>
              <a:ext cx="761999" cy="366711"/>
            </a:xfrm>
            <a:custGeom>
              <a:avLst/>
              <a:gdLst>
                <a:gd name="T0" fmla="*/ 75 w 148"/>
                <a:gd name="T1" fmla="*/ 0 h 71"/>
                <a:gd name="T2" fmla="*/ 7 w 148"/>
                <a:gd name="T3" fmla="*/ 48 h 71"/>
                <a:gd name="T4" fmla="*/ 0 w 148"/>
                <a:gd name="T5" fmla="*/ 46 h 71"/>
                <a:gd name="T6" fmla="*/ 9 w 148"/>
                <a:gd name="T7" fmla="*/ 71 h 71"/>
                <a:gd name="T8" fmla="*/ 26 w 148"/>
                <a:gd name="T9" fmla="*/ 52 h 71"/>
                <a:gd name="T10" fmla="*/ 18 w 148"/>
                <a:gd name="T11" fmla="*/ 50 h 71"/>
                <a:gd name="T12" fmla="*/ 76 w 148"/>
                <a:gd name="T13" fmla="*/ 10 h 71"/>
                <a:gd name="T14" fmla="*/ 137 w 148"/>
                <a:gd name="T15" fmla="*/ 63 h 71"/>
                <a:gd name="T16" fmla="*/ 148 w 148"/>
                <a:gd name="T17" fmla="*/ 63 h 71"/>
                <a:gd name="T18" fmla="*/ 75 w 148"/>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71">
                  <a:moveTo>
                    <a:pt x="75" y="0"/>
                  </a:moveTo>
                  <a:cubicBezTo>
                    <a:pt x="44" y="0"/>
                    <a:pt x="17" y="20"/>
                    <a:pt x="7" y="48"/>
                  </a:cubicBezTo>
                  <a:cubicBezTo>
                    <a:pt x="0" y="46"/>
                    <a:pt x="0" y="46"/>
                    <a:pt x="0" y="46"/>
                  </a:cubicBezTo>
                  <a:cubicBezTo>
                    <a:pt x="9" y="71"/>
                    <a:pt x="9" y="71"/>
                    <a:pt x="9" y="71"/>
                  </a:cubicBezTo>
                  <a:cubicBezTo>
                    <a:pt x="26" y="52"/>
                    <a:pt x="26" y="52"/>
                    <a:pt x="26" y="52"/>
                  </a:cubicBezTo>
                  <a:cubicBezTo>
                    <a:pt x="18" y="50"/>
                    <a:pt x="18" y="50"/>
                    <a:pt x="18" y="50"/>
                  </a:cubicBezTo>
                  <a:cubicBezTo>
                    <a:pt x="27" y="27"/>
                    <a:pt x="50" y="10"/>
                    <a:pt x="76" y="10"/>
                  </a:cubicBezTo>
                  <a:cubicBezTo>
                    <a:pt x="107" y="10"/>
                    <a:pt x="133" y="33"/>
                    <a:pt x="137" y="63"/>
                  </a:cubicBezTo>
                  <a:cubicBezTo>
                    <a:pt x="148" y="63"/>
                    <a:pt x="148" y="63"/>
                    <a:pt x="148" y="63"/>
                  </a:cubicBezTo>
                  <a:cubicBezTo>
                    <a:pt x="143" y="28"/>
                    <a:pt x="112" y="0"/>
                    <a:pt x="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sp>
          <p:nvSpPr>
            <p:cNvPr id="319" name="Freeform 87"/>
            <p:cNvSpPr>
              <a:spLocks/>
            </p:cNvSpPr>
            <p:nvPr/>
          </p:nvSpPr>
          <p:spPr bwMode="auto">
            <a:xfrm>
              <a:off x="8953501" y="7424739"/>
              <a:ext cx="771524" cy="371474"/>
            </a:xfrm>
            <a:custGeom>
              <a:avLst/>
              <a:gdLst>
                <a:gd name="T0" fmla="*/ 150 w 150"/>
                <a:gd name="T1" fmla="*/ 25 h 72"/>
                <a:gd name="T2" fmla="*/ 139 w 150"/>
                <a:gd name="T3" fmla="*/ 0 h 72"/>
                <a:gd name="T4" fmla="*/ 123 w 150"/>
                <a:gd name="T5" fmla="*/ 20 h 72"/>
                <a:gd name="T6" fmla="*/ 131 w 150"/>
                <a:gd name="T7" fmla="*/ 21 h 72"/>
                <a:gd name="T8" fmla="*/ 73 w 150"/>
                <a:gd name="T9" fmla="*/ 62 h 72"/>
                <a:gd name="T10" fmla="*/ 12 w 150"/>
                <a:gd name="T11" fmla="*/ 9 h 72"/>
                <a:gd name="T12" fmla="*/ 0 w 150"/>
                <a:gd name="T13" fmla="*/ 9 h 72"/>
                <a:gd name="T14" fmla="*/ 72 w 150"/>
                <a:gd name="T15" fmla="*/ 72 h 72"/>
                <a:gd name="T16" fmla="*/ 141 w 150"/>
                <a:gd name="T17" fmla="*/ 23 h 72"/>
                <a:gd name="T18" fmla="*/ 150 w 150"/>
                <a:gd name="T1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72">
                  <a:moveTo>
                    <a:pt x="150" y="25"/>
                  </a:moveTo>
                  <a:cubicBezTo>
                    <a:pt x="139" y="0"/>
                    <a:pt x="139" y="0"/>
                    <a:pt x="139" y="0"/>
                  </a:cubicBezTo>
                  <a:cubicBezTo>
                    <a:pt x="123" y="20"/>
                    <a:pt x="123" y="20"/>
                    <a:pt x="123" y="20"/>
                  </a:cubicBezTo>
                  <a:cubicBezTo>
                    <a:pt x="131" y="21"/>
                    <a:pt x="131" y="21"/>
                    <a:pt x="131" y="21"/>
                  </a:cubicBezTo>
                  <a:cubicBezTo>
                    <a:pt x="123" y="45"/>
                    <a:pt x="100" y="62"/>
                    <a:pt x="73" y="62"/>
                  </a:cubicBezTo>
                  <a:cubicBezTo>
                    <a:pt x="42" y="62"/>
                    <a:pt x="16" y="39"/>
                    <a:pt x="12" y="9"/>
                  </a:cubicBezTo>
                  <a:cubicBezTo>
                    <a:pt x="0" y="9"/>
                    <a:pt x="0" y="9"/>
                    <a:pt x="0" y="9"/>
                  </a:cubicBezTo>
                  <a:cubicBezTo>
                    <a:pt x="5" y="44"/>
                    <a:pt x="35" y="72"/>
                    <a:pt x="72" y="72"/>
                  </a:cubicBezTo>
                  <a:cubicBezTo>
                    <a:pt x="104" y="72"/>
                    <a:pt x="131" y="51"/>
                    <a:pt x="141" y="23"/>
                  </a:cubicBezTo>
                  <a:lnTo>
                    <a:pt x="15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2400">
                <a:solidFill>
                  <a:srgbClr val="4B4B4B"/>
                </a:solidFill>
                <a:latin typeface="微软雅黑" panose="020B0503020204020204" pitchFamily="34" charset="-122"/>
                <a:ea typeface="微软雅黑" panose="020B0503020204020204" pitchFamily="34" charset="-122"/>
              </a:endParaRPr>
            </a:p>
          </p:txBody>
        </p:sp>
      </p:grpSp>
      <p:sp>
        <p:nvSpPr>
          <p:cNvPr id="320" name="TextBox 319"/>
          <p:cNvSpPr txBox="1"/>
          <p:nvPr/>
        </p:nvSpPr>
        <p:spPr>
          <a:xfrm>
            <a:off x="1011759" y="3262895"/>
            <a:ext cx="1112610"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Web </a:t>
            </a: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服务器</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1" name="TextBox 320"/>
          <p:cNvSpPr txBox="1"/>
          <p:nvPr/>
        </p:nvSpPr>
        <p:spPr>
          <a:xfrm>
            <a:off x="2382998" y="3262895"/>
            <a:ext cx="1112610"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Java</a:t>
            </a: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脚本</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2" name="TextBox 321"/>
          <p:cNvSpPr txBox="1"/>
          <p:nvPr/>
        </p:nvSpPr>
        <p:spPr>
          <a:xfrm>
            <a:off x="1897297" y="3714088"/>
            <a:ext cx="732712" cy="145424"/>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图像</a:t>
            </a:r>
            <a:r>
              <a:rPr lang="zh-CN" altLang="en-US" sz="1050" dirty="0"/>
              <a:t>建模器</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3" name="TextBox 322"/>
          <p:cNvSpPr txBox="1"/>
          <p:nvPr/>
        </p:nvSpPr>
        <p:spPr>
          <a:xfrm>
            <a:off x="8493332" y="3262895"/>
            <a:ext cx="1403106"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数据展示</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4" name="TextBox 323"/>
          <p:cNvSpPr txBox="1"/>
          <p:nvPr/>
        </p:nvSpPr>
        <p:spPr>
          <a:xfrm>
            <a:off x="10065303" y="3262895"/>
            <a:ext cx="1112610"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altLang="zh-CN"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ETL</a:t>
            </a: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及复制</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5" name="TextBox 324"/>
          <p:cNvSpPr txBox="1"/>
          <p:nvPr/>
        </p:nvSpPr>
        <p:spPr>
          <a:xfrm>
            <a:off x="493502" y="4805209"/>
            <a:ext cx="1041244" cy="290849"/>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dirty="0"/>
              <a:t>多栏式</a:t>
            </a:r>
            <a:b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OLTP+OLAP</a:t>
            </a:r>
          </a:p>
        </p:txBody>
      </p:sp>
      <p:sp>
        <p:nvSpPr>
          <p:cNvPr id="326" name="TextBox 325"/>
          <p:cNvSpPr txBox="1"/>
          <p:nvPr/>
        </p:nvSpPr>
        <p:spPr>
          <a:xfrm>
            <a:off x="1487084" y="4805209"/>
            <a:ext cx="1553136"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多核心及并行</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7" name="TextBox 326"/>
          <p:cNvSpPr txBox="1"/>
          <p:nvPr/>
        </p:nvSpPr>
        <p:spPr>
          <a:xfrm>
            <a:off x="2896662" y="4805209"/>
            <a:ext cx="1284802"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dirty="0"/>
              <a:t>高级压缩</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8" name="TextBox 327"/>
          <p:cNvSpPr txBox="1"/>
          <p:nvPr/>
        </p:nvSpPr>
        <p:spPr>
          <a:xfrm>
            <a:off x="4224475" y="4805209"/>
            <a:ext cx="1096341"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多租户</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29" name="TextBox 328"/>
          <p:cNvSpPr txBox="1"/>
          <p:nvPr/>
        </p:nvSpPr>
        <p:spPr>
          <a:xfrm>
            <a:off x="5558474" y="4805209"/>
            <a:ext cx="1046323"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多层存储</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0" name="TextBox 329"/>
          <p:cNvSpPr txBox="1"/>
          <p:nvPr/>
        </p:nvSpPr>
        <p:spPr>
          <a:xfrm>
            <a:off x="5239017" y="3262895"/>
            <a:ext cx="873393"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Graph*</a:t>
            </a:r>
          </a:p>
        </p:txBody>
      </p:sp>
      <p:sp>
        <p:nvSpPr>
          <p:cNvPr id="331" name="TextBox 330"/>
          <p:cNvSpPr txBox="1"/>
          <p:nvPr/>
        </p:nvSpPr>
        <p:spPr>
          <a:xfrm>
            <a:off x="6170242" y="3266742"/>
            <a:ext cx="873393" cy="145424"/>
          </a:xfrm>
          <a:prstGeom prst="rect">
            <a:avLst/>
          </a:prstGeom>
          <a:noFill/>
        </p:spPr>
        <p:txBody>
          <a:bodyPr wrap="square" lIns="0" tIns="0" rIns="0" bIns="0" rtlCol="0" anchor="ctr">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预测性</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2" name="TextBox 331"/>
          <p:cNvSpPr txBox="1"/>
          <p:nvPr/>
        </p:nvSpPr>
        <p:spPr>
          <a:xfrm>
            <a:off x="7011425" y="3262895"/>
            <a:ext cx="873393"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查询</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3" name="TextBox 332"/>
          <p:cNvSpPr txBox="1"/>
          <p:nvPr/>
        </p:nvSpPr>
        <p:spPr>
          <a:xfrm>
            <a:off x="8223299" y="3714088"/>
            <a:ext cx="609347"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数据质量</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4" name="TextBox 333"/>
          <p:cNvSpPr txBox="1"/>
          <p:nvPr/>
        </p:nvSpPr>
        <p:spPr>
          <a:xfrm>
            <a:off x="6170242" y="3714088"/>
            <a:ext cx="873393" cy="290849"/>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Series</a:t>
            </a:r>
            <a:b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数据</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5" name="TextBox 334"/>
          <p:cNvSpPr txBox="1"/>
          <p:nvPr/>
        </p:nvSpPr>
        <p:spPr>
          <a:xfrm>
            <a:off x="7011425" y="3714088"/>
            <a:ext cx="873393"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业务功能</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6" name="TextBox 335"/>
          <p:cNvSpPr txBox="1"/>
          <p:nvPr/>
        </p:nvSpPr>
        <p:spPr>
          <a:xfrm>
            <a:off x="9150945" y="3714088"/>
            <a:ext cx="1245681" cy="290849"/>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Hadoop &amp; </a:t>
            </a:r>
            <a:b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b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Spark </a:t>
            </a: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集成</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7" name="TextBox 336"/>
          <p:cNvSpPr txBox="1"/>
          <p:nvPr/>
        </p:nvSpPr>
        <p:spPr>
          <a:xfrm>
            <a:off x="5327864" y="3714088"/>
            <a:ext cx="695701"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流数据分析</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8" name="TextBox 337"/>
          <p:cNvSpPr txBox="1"/>
          <p:nvPr/>
        </p:nvSpPr>
        <p:spPr>
          <a:xfrm>
            <a:off x="2822052" y="3714088"/>
            <a:ext cx="1434022" cy="290849"/>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应用</a:t>
            </a:r>
            <a:endParaRPr lang="en-US" altLang="zh-CN"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a:p>
            <a:pPr algn="ctr" fontAlgn="base">
              <a:lnSpc>
                <a:spcPct val="90000"/>
              </a:lnSpc>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生命周期管理</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39" name="TextBox 338"/>
          <p:cNvSpPr txBox="1"/>
          <p:nvPr/>
        </p:nvSpPr>
        <p:spPr>
          <a:xfrm>
            <a:off x="10398726" y="4805209"/>
            <a:ext cx="1302948"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高可用性及灾备</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0" name="TextBox 339"/>
          <p:cNvSpPr txBox="1"/>
          <p:nvPr/>
        </p:nvSpPr>
        <p:spPr>
          <a:xfrm>
            <a:off x="7804536" y="4805209"/>
            <a:ext cx="1396787"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开发</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1" name="TextBox 340"/>
          <p:cNvSpPr txBox="1"/>
          <p:nvPr/>
        </p:nvSpPr>
        <p:spPr>
          <a:xfrm>
            <a:off x="6798622" y="4805209"/>
            <a:ext cx="1154368"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数据模型</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2" name="TextBox 341"/>
          <p:cNvSpPr txBox="1"/>
          <p:nvPr/>
        </p:nvSpPr>
        <p:spPr>
          <a:xfrm>
            <a:off x="9250126" y="4805209"/>
            <a:ext cx="1047318" cy="145424"/>
          </a:xfrm>
          <a:prstGeom prst="rect">
            <a:avLst/>
          </a:prstGeom>
          <a:noFill/>
        </p:spPr>
        <p:txBody>
          <a:bodyPr wrap="square" lIns="0" tIns="0" rIns="0" bIns="0" rtlCol="0">
            <a:spAutoFit/>
          </a:bodyPr>
          <a:lstStyle/>
          <a:p>
            <a:pPr algn="ctr" fontAlgn="base">
              <a:lnSpc>
                <a:spcPct val="90000"/>
              </a:lnSpc>
              <a:spcBef>
                <a:spcPts val="504"/>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行政与安全</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3" name="TextBox 342"/>
          <p:cNvSpPr txBox="1"/>
          <p:nvPr/>
        </p:nvSpPr>
        <p:spPr>
          <a:xfrm>
            <a:off x="10555809" y="3714089"/>
            <a:ext cx="952373" cy="145424"/>
          </a:xfrm>
          <a:prstGeom prst="rect">
            <a:avLst/>
          </a:prstGeom>
          <a:noFill/>
        </p:spPr>
        <p:txBody>
          <a:bodyPr wrap="square" lIns="0" tIns="0" rIns="0" bIns="0" rtlCol="0">
            <a:spAutoFit/>
          </a:bodyPr>
          <a:lstStyle/>
          <a:p>
            <a:pPr algn="ctr" fontAlgn="base">
              <a:lnSpc>
                <a:spcPct val="90000"/>
              </a:lnSpc>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远程数据同步</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4" name="TextBox 343"/>
          <p:cNvSpPr txBox="1"/>
          <p:nvPr/>
        </p:nvSpPr>
        <p:spPr>
          <a:xfrm>
            <a:off x="4295847" y="3262895"/>
            <a:ext cx="873393"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空间</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5" name="TextBox 344"/>
          <p:cNvSpPr txBox="1"/>
          <p:nvPr/>
        </p:nvSpPr>
        <p:spPr>
          <a:xfrm>
            <a:off x="4292089" y="3714088"/>
            <a:ext cx="880909" cy="145424"/>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文本分析</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6" name="TextBox 345"/>
          <p:cNvSpPr txBox="1"/>
          <p:nvPr/>
        </p:nvSpPr>
        <p:spPr>
          <a:xfrm>
            <a:off x="669943" y="3714088"/>
            <a:ext cx="688361" cy="307007"/>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1050" kern="0" dirty="0" err="1">
                <a:solidFill>
                  <a:srgbClr val="4B4B4B"/>
                </a:solidFill>
                <a:latin typeface="微软雅黑" panose="020B0503020204020204" pitchFamily="34" charset="-122"/>
                <a:ea typeface="微软雅黑" panose="020B0503020204020204" pitchFamily="34" charset="-122"/>
                <a:cs typeface="Arial Unicode MS" pitchFamily="34" charset="-128"/>
              </a:rPr>
              <a:t>Fiori</a:t>
            </a:r>
            <a:r>
              <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 </a:t>
            </a:r>
          </a:p>
          <a:p>
            <a:pPr algn="ctr" fontAlgn="base">
              <a:spcAft>
                <a:spcPct val="0"/>
              </a:spcAft>
              <a:buClr>
                <a:srgbClr val="F0AB00"/>
              </a:buClr>
              <a:buSzPct val="80000"/>
            </a:pPr>
            <a:r>
              <a:rPr lang="zh-CN" alt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rPr>
              <a:t>用户体验</a:t>
            </a:r>
            <a:endParaRPr lang="en-US" sz="1050"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47" name="Freeform 116"/>
          <p:cNvSpPr>
            <a:spLocks noEditPoints="1"/>
          </p:cNvSpPr>
          <p:nvPr/>
        </p:nvSpPr>
        <p:spPr bwMode="auto">
          <a:xfrm>
            <a:off x="9643292" y="3489685"/>
            <a:ext cx="260986" cy="203570"/>
          </a:xfrm>
          <a:custGeom>
            <a:avLst/>
            <a:gdLst>
              <a:gd name="T0" fmla="*/ 127 w 194"/>
              <a:gd name="T1" fmla="*/ 28 h 149"/>
              <a:gd name="T2" fmla="*/ 175 w 194"/>
              <a:gd name="T3" fmla="*/ 40 h 149"/>
              <a:gd name="T4" fmla="*/ 88 w 194"/>
              <a:gd name="T5" fmla="*/ 33 h 149"/>
              <a:gd name="T6" fmla="*/ 101 w 194"/>
              <a:gd name="T7" fmla="*/ 29 h 149"/>
              <a:gd name="T8" fmla="*/ 139 w 194"/>
              <a:gd name="T9" fmla="*/ 39 h 149"/>
              <a:gd name="T10" fmla="*/ 129 w 194"/>
              <a:gd name="T11" fmla="*/ 56 h 149"/>
              <a:gd name="T12" fmla="*/ 166 w 194"/>
              <a:gd name="T13" fmla="*/ 37 h 149"/>
              <a:gd name="T14" fmla="*/ 33 w 194"/>
              <a:gd name="T15" fmla="*/ 119 h 149"/>
              <a:gd name="T16" fmla="*/ 22 w 194"/>
              <a:gd name="T17" fmla="*/ 101 h 149"/>
              <a:gd name="T18" fmla="*/ 14 w 194"/>
              <a:gd name="T19" fmla="*/ 68 h 149"/>
              <a:gd name="T20" fmla="*/ 20 w 194"/>
              <a:gd name="T21" fmla="*/ 66 h 149"/>
              <a:gd name="T22" fmla="*/ 19 w 194"/>
              <a:gd name="T23" fmla="*/ 52 h 149"/>
              <a:gd name="T24" fmla="*/ 114 w 194"/>
              <a:gd name="T25" fmla="*/ 131 h 149"/>
              <a:gd name="T26" fmla="*/ 125 w 194"/>
              <a:gd name="T27" fmla="*/ 107 h 149"/>
              <a:gd name="T28" fmla="*/ 76 w 194"/>
              <a:gd name="T29" fmla="*/ 136 h 149"/>
              <a:gd name="T30" fmla="*/ 62 w 194"/>
              <a:gd name="T31" fmla="*/ 127 h 149"/>
              <a:gd name="T32" fmla="*/ 32 w 194"/>
              <a:gd name="T33" fmla="*/ 126 h 149"/>
              <a:gd name="T34" fmla="*/ 22 w 194"/>
              <a:gd name="T35" fmla="*/ 92 h 149"/>
              <a:gd name="T36" fmla="*/ 22 w 194"/>
              <a:gd name="T37" fmla="*/ 46 h 149"/>
              <a:gd name="T38" fmla="*/ 19 w 194"/>
              <a:gd name="T39" fmla="*/ 64 h 149"/>
              <a:gd name="T40" fmla="*/ 86 w 194"/>
              <a:gd name="T41" fmla="*/ 22 h 149"/>
              <a:gd name="T42" fmla="*/ 168 w 194"/>
              <a:gd name="T43" fmla="*/ 36 h 149"/>
              <a:gd name="T44" fmla="*/ 178 w 194"/>
              <a:gd name="T45" fmla="*/ 89 h 149"/>
              <a:gd name="T46" fmla="*/ 125 w 194"/>
              <a:gd name="T47" fmla="*/ 95 h 149"/>
              <a:gd name="T48" fmla="*/ 131 w 194"/>
              <a:gd name="T49" fmla="*/ 128 h 149"/>
              <a:gd name="T50" fmla="*/ 87 w 194"/>
              <a:gd name="T51" fmla="*/ 119 h 149"/>
              <a:gd name="T52" fmla="*/ 63 w 194"/>
              <a:gd name="T53" fmla="*/ 116 h 149"/>
              <a:gd name="T54" fmla="*/ 56 w 194"/>
              <a:gd name="T55" fmla="*/ 139 h 149"/>
              <a:gd name="T56" fmla="*/ 25 w 194"/>
              <a:gd name="T57" fmla="*/ 69 h 149"/>
              <a:gd name="T58" fmla="*/ 52 w 194"/>
              <a:gd name="T59" fmla="*/ 72 h 149"/>
              <a:gd name="T60" fmla="*/ 101 w 194"/>
              <a:gd name="T61" fmla="*/ 89 h 149"/>
              <a:gd name="T62" fmla="*/ 77 w 194"/>
              <a:gd name="T63" fmla="*/ 95 h 149"/>
              <a:gd name="T64" fmla="*/ 61 w 194"/>
              <a:gd name="T65" fmla="*/ 79 h 149"/>
              <a:gd name="T66" fmla="*/ 89 w 194"/>
              <a:gd name="T67" fmla="*/ 24 h 149"/>
              <a:gd name="T68" fmla="*/ 143 w 194"/>
              <a:gd name="T69" fmla="*/ 14 h 149"/>
              <a:gd name="T70" fmla="*/ 161 w 194"/>
              <a:gd name="T71" fmla="*/ 28 h 149"/>
              <a:gd name="T72" fmla="*/ 159 w 194"/>
              <a:gd name="T73" fmla="*/ 35 h 149"/>
              <a:gd name="T74" fmla="*/ 157 w 194"/>
              <a:gd name="T75" fmla="*/ 41 h 149"/>
              <a:gd name="T76" fmla="*/ 165 w 194"/>
              <a:gd name="T77" fmla="*/ 46 h 149"/>
              <a:gd name="T78" fmla="*/ 159 w 194"/>
              <a:gd name="T79" fmla="*/ 47 h 149"/>
              <a:gd name="T80" fmla="*/ 164 w 194"/>
              <a:gd name="T81" fmla="*/ 47 h 149"/>
              <a:gd name="T82" fmla="*/ 167 w 194"/>
              <a:gd name="T83" fmla="*/ 42 h 149"/>
              <a:gd name="T84" fmla="*/ 177 w 194"/>
              <a:gd name="T85" fmla="*/ 86 h 149"/>
              <a:gd name="T86" fmla="*/ 145 w 194"/>
              <a:gd name="T87" fmla="*/ 99 h 149"/>
              <a:gd name="T88" fmla="*/ 150 w 194"/>
              <a:gd name="T89" fmla="*/ 90 h 149"/>
              <a:gd name="T90" fmla="*/ 126 w 194"/>
              <a:gd name="T91" fmla="*/ 93 h 149"/>
              <a:gd name="T92" fmla="*/ 96 w 194"/>
              <a:gd name="T93" fmla="*/ 137 h 149"/>
              <a:gd name="T94" fmla="*/ 87 w 194"/>
              <a:gd name="T95" fmla="*/ 122 h 149"/>
              <a:gd name="T96" fmla="*/ 98 w 194"/>
              <a:gd name="T97" fmla="*/ 1 h 149"/>
              <a:gd name="T98" fmla="*/ 136 w 194"/>
              <a:gd name="T99" fmla="*/ 80 h 149"/>
              <a:gd name="T100" fmla="*/ 134 w 194"/>
              <a:gd name="T101" fmla="*/ 8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149">
                <a:moveTo>
                  <a:pt x="2" y="63"/>
                </a:moveTo>
                <a:cubicBezTo>
                  <a:pt x="3" y="55"/>
                  <a:pt x="5" y="51"/>
                  <a:pt x="11" y="44"/>
                </a:cubicBezTo>
                <a:cubicBezTo>
                  <a:pt x="3" y="50"/>
                  <a:pt x="1" y="52"/>
                  <a:pt x="2" y="63"/>
                </a:cubicBezTo>
                <a:moveTo>
                  <a:pt x="118" y="40"/>
                </a:moveTo>
                <a:cubicBezTo>
                  <a:pt x="119" y="36"/>
                  <a:pt x="121" y="31"/>
                  <a:pt x="127" y="28"/>
                </a:cubicBezTo>
                <a:cubicBezTo>
                  <a:pt x="119" y="30"/>
                  <a:pt x="117" y="34"/>
                  <a:pt x="118" y="40"/>
                </a:cubicBezTo>
                <a:close/>
                <a:moveTo>
                  <a:pt x="168" y="39"/>
                </a:moveTo>
                <a:cubicBezTo>
                  <a:pt x="170" y="40"/>
                  <a:pt x="172" y="40"/>
                  <a:pt x="174" y="39"/>
                </a:cubicBezTo>
                <a:cubicBezTo>
                  <a:pt x="179" y="37"/>
                  <a:pt x="182" y="33"/>
                  <a:pt x="184" y="29"/>
                </a:cubicBezTo>
                <a:cubicBezTo>
                  <a:pt x="183" y="34"/>
                  <a:pt x="180" y="38"/>
                  <a:pt x="175" y="40"/>
                </a:cubicBezTo>
                <a:cubicBezTo>
                  <a:pt x="172" y="41"/>
                  <a:pt x="171" y="40"/>
                  <a:pt x="168" y="39"/>
                </a:cubicBezTo>
                <a:close/>
                <a:moveTo>
                  <a:pt x="101" y="29"/>
                </a:moveTo>
                <a:cubicBezTo>
                  <a:pt x="98" y="30"/>
                  <a:pt x="95" y="31"/>
                  <a:pt x="92" y="32"/>
                </a:cubicBezTo>
                <a:cubicBezTo>
                  <a:pt x="89" y="35"/>
                  <a:pt x="87" y="37"/>
                  <a:pt x="86" y="42"/>
                </a:cubicBezTo>
                <a:cubicBezTo>
                  <a:pt x="86" y="37"/>
                  <a:pt x="86" y="36"/>
                  <a:pt x="88" y="33"/>
                </a:cubicBezTo>
                <a:cubicBezTo>
                  <a:pt x="87" y="33"/>
                  <a:pt x="87" y="34"/>
                  <a:pt x="86" y="34"/>
                </a:cubicBezTo>
                <a:cubicBezTo>
                  <a:pt x="83" y="37"/>
                  <a:pt x="79" y="47"/>
                  <a:pt x="77" y="51"/>
                </a:cubicBezTo>
                <a:cubicBezTo>
                  <a:pt x="78" y="46"/>
                  <a:pt x="81" y="35"/>
                  <a:pt x="84" y="32"/>
                </a:cubicBezTo>
                <a:cubicBezTo>
                  <a:pt x="87" y="30"/>
                  <a:pt x="87" y="30"/>
                  <a:pt x="90" y="30"/>
                </a:cubicBezTo>
                <a:cubicBezTo>
                  <a:pt x="94" y="29"/>
                  <a:pt x="97" y="29"/>
                  <a:pt x="101" y="29"/>
                </a:cubicBezTo>
                <a:close/>
                <a:moveTo>
                  <a:pt x="128" y="50"/>
                </a:moveTo>
                <a:cubicBezTo>
                  <a:pt x="128" y="49"/>
                  <a:pt x="127" y="48"/>
                  <a:pt x="127" y="47"/>
                </a:cubicBezTo>
                <a:cubicBezTo>
                  <a:pt x="126" y="48"/>
                  <a:pt x="124" y="49"/>
                  <a:pt x="123" y="50"/>
                </a:cubicBezTo>
                <a:cubicBezTo>
                  <a:pt x="125" y="48"/>
                  <a:pt x="128" y="43"/>
                  <a:pt x="130" y="42"/>
                </a:cubicBezTo>
                <a:cubicBezTo>
                  <a:pt x="133" y="40"/>
                  <a:pt x="136" y="40"/>
                  <a:pt x="139" y="39"/>
                </a:cubicBezTo>
                <a:cubicBezTo>
                  <a:pt x="138" y="40"/>
                  <a:pt x="137" y="41"/>
                  <a:pt x="135" y="41"/>
                </a:cubicBezTo>
                <a:cubicBezTo>
                  <a:pt x="137" y="42"/>
                  <a:pt x="138" y="43"/>
                  <a:pt x="139" y="44"/>
                </a:cubicBezTo>
                <a:cubicBezTo>
                  <a:pt x="139" y="45"/>
                  <a:pt x="139" y="46"/>
                  <a:pt x="139" y="46"/>
                </a:cubicBezTo>
                <a:cubicBezTo>
                  <a:pt x="141" y="46"/>
                  <a:pt x="143" y="45"/>
                  <a:pt x="145" y="45"/>
                </a:cubicBezTo>
                <a:cubicBezTo>
                  <a:pt x="139" y="47"/>
                  <a:pt x="133" y="51"/>
                  <a:pt x="129" y="56"/>
                </a:cubicBezTo>
                <a:cubicBezTo>
                  <a:pt x="129" y="55"/>
                  <a:pt x="130" y="53"/>
                  <a:pt x="131" y="52"/>
                </a:cubicBezTo>
                <a:cubicBezTo>
                  <a:pt x="129" y="52"/>
                  <a:pt x="128" y="51"/>
                  <a:pt x="128" y="50"/>
                </a:cubicBezTo>
                <a:close/>
                <a:moveTo>
                  <a:pt x="165" y="36"/>
                </a:moveTo>
                <a:cubicBezTo>
                  <a:pt x="165" y="36"/>
                  <a:pt x="165" y="37"/>
                  <a:pt x="166" y="37"/>
                </a:cubicBezTo>
                <a:cubicBezTo>
                  <a:pt x="166" y="37"/>
                  <a:pt x="166" y="37"/>
                  <a:pt x="166" y="37"/>
                </a:cubicBezTo>
                <a:cubicBezTo>
                  <a:pt x="166" y="37"/>
                  <a:pt x="166" y="36"/>
                  <a:pt x="165" y="36"/>
                </a:cubicBezTo>
                <a:cubicBezTo>
                  <a:pt x="165" y="36"/>
                  <a:pt x="165" y="36"/>
                  <a:pt x="165" y="36"/>
                </a:cubicBezTo>
                <a:close/>
                <a:moveTo>
                  <a:pt x="23" y="97"/>
                </a:moveTo>
                <a:cubicBezTo>
                  <a:pt x="25" y="105"/>
                  <a:pt x="29" y="113"/>
                  <a:pt x="33" y="119"/>
                </a:cubicBezTo>
                <a:cubicBezTo>
                  <a:pt x="33" y="119"/>
                  <a:pt x="33" y="119"/>
                  <a:pt x="33" y="119"/>
                </a:cubicBezTo>
                <a:cubicBezTo>
                  <a:pt x="33" y="120"/>
                  <a:pt x="33" y="121"/>
                  <a:pt x="32" y="122"/>
                </a:cubicBezTo>
                <a:cubicBezTo>
                  <a:pt x="29" y="126"/>
                  <a:pt x="21" y="120"/>
                  <a:pt x="19" y="118"/>
                </a:cubicBezTo>
                <a:cubicBezTo>
                  <a:pt x="17" y="115"/>
                  <a:pt x="15" y="113"/>
                  <a:pt x="15" y="110"/>
                </a:cubicBezTo>
                <a:cubicBezTo>
                  <a:pt x="14" y="108"/>
                  <a:pt x="15" y="108"/>
                  <a:pt x="16" y="106"/>
                </a:cubicBezTo>
                <a:cubicBezTo>
                  <a:pt x="18" y="104"/>
                  <a:pt x="20" y="103"/>
                  <a:pt x="22" y="101"/>
                </a:cubicBezTo>
                <a:cubicBezTo>
                  <a:pt x="22" y="100"/>
                  <a:pt x="22" y="98"/>
                  <a:pt x="23" y="97"/>
                </a:cubicBezTo>
                <a:close/>
                <a:moveTo>
                  <a:pt x="24" y="64"/>
                </a:moveTo>
                <a:cubicBezTo>
                  <a:pt x="23" y="65"/>
                  <a:pt x="23" y="67"/>
                  <a:pt x="22" y="68"/>
                </a:cubicBezTo>
                <a:cubicBezTo>
                  <a:pt x="22" y="68"/>
                  <a:pt x="22" y="69"/>
                  <a:pt x="22" y="69"/>
                </a:cubicBezTo>
                <a:cubicBezTo>
                  <a:pt x="19" y="70"/>
                  <a:pt x="15" y="71"/>
                  <a:pt x="14" y="68"/>
                </a:cubicBezTo>
                <a:cubicBezTo>
                  <a:pt x="13" y="66"/>
                  <a:pt x="13" y="65"/>
                  <a:pt x="12" y="63"/>
                </a:cubicBezTo>
                <a:cubicBezTo>
                  <a:pt x="8" y="58"/>
                  <a:pt x="15" y="52"/>
                  <a:pt x="19" y="49"/>
                </a:cubicBezTo>
                <a:cubicBezTo>
                  <a:pt x="18" y="50"/>
                  <a:pt x="18" y="51"/>
                  <a:pt x="17" y="52"/>
                </a:cubicBezTo>
                <a:cubicBezTo>
                  <a:pt x="16" y="56"/>
                  <a:pt x="18" y="60"/>
                  <a:pt x="14" y="63"/>
                </a:cubicBezTo>
                <a:cubicBezTo>
                  <a:pt x="16" y="67"/>
                  <a:pt x="16" y="68"/>
                  <a:pt x="20" y="66"/>
                </a:cubicBezTo>
                <a:cubicBezTo>
                  <a:pt x="22" y="66"/>
                  <a:pt x="23" y="65"/>
                  <a:pt x="24" y="64"/>
                </a:cubicBezTo>
                <a:close/>
                <a:moveTo>
                  <a:pt x="19" y="54"/>
                </a:moveTo>
                <a:cubicBezTo>
                  <a:pt x="20" y="53"/>
                  <a:pt x="20" y="54"/>
                  <a:pt x="21" y="54"/>
                </a:cubicBezTo>
                <a:cubicBezTo>
                  <a:pt x="21" y="53"/>
                  <a:pt x="21" y="52"/>
                  <a:pt x="20" y="51"/>
                </a:cubicBezTo>
                <a:cubicBezTo>
                  <a:pt x="20" y="52"/>
                  <a:pt x="20" y="52"/>
                  <a:pt x="19" y="52"/>
                </a:cubicBezTo>
                <a:cubicBezTo>
                  <a:pt x="19" y="53"/>
                  <a:pt x="19" y="53"/>
                  <a:pt x="19" y="54"/>
                </a:cubicBezTo>
                <a:close/>
                <a:moveTo>
                  <a:pt x="124" y="102"/>
                </a:moveTo>
                <a:cubicBezTo>
                  <a:pt x="123" y="106"/>
                  <a:pt x="121" y="109"/>
                  <a:pt x="120" y="113"/>
                </a:cubicBezTo>
                <a:cubicBezTo>
                  <a:pt x="119" y="117"/>
                  <a:pt x="113" y="127"/>
                  <a:pt x="109" y="130"/>
                </a:cubicBezTo>
                <a:cubicBezTo>
                  <a:pt x="110" y="130"/>
                  <a:pt x="111" y="131"/>
                  <a:pt x="114" y="131"/>
                </a:cubicBezTo>
                <a:cubicBezTo>
                  <a:pt x="115" y="131"/>
                  <a:pt x="121" y="131"/>
                  <a:pt x="123" y="131"/>
                </a:cubicBezTo>
                <a:cubicBezTo>
                  <a:pt x="126" y="131"/>
                  <a:pt x="128" y="131"/>
                  <a:pt x="128" y="127"/>
                </a:cubicBezTo>
                <a:cubicBezTo>
                  <a:pt x="128" y="125"/>
                  <a:pt x="128" y="125"/>
                  <a:pt x="127" y="123"/>
                </a:cubicBezTo>
                <a:cubicBezTo>
                  <a:pt x="127" y="120"/>
                  <a:pt x="127" y="117"/>
                  <a:pt x="127" y="114"/>
                </a:cubicBezTo>
                <a:cubicBezTo>
                  <a:pt x="127" y="111"/>
                  <a:pt x="126" y="110"/>
                  <a:pt x="125" y="107"/>
                </a:cubicBezTo>
                <a:cubicBezTo>
                  <a:pt x="124" y="105"/>
                  <a:pt x="124" y="104"/>
                  <a:pt x="124" y="102"/>
                </a:cubicBezTo>
                <a:close/>
                <a:moveTo>
                  <a:pt x="107" y="132"/>
                </a:moveTo>
                <a:cubicBezTo>
                  <a:pt x="104" y="134"/>
                  <a:pt x="99" y="138"/>
                  <a:pt x="98" y="139"/>
                </a:cubicBezTo>
                <a:cubicBezTo>
                  <a:pt x="97" y="141"/>
                  <a:pt x="96" y="143"/>
                  <a:pt x="94" y="144"/>
                </a:cubicBezTo>
                <a:cubicBezTo>
                  <a:pt x="86" y="149"/>
                  <a:pt x="81" y="144"/>
                  <a:pt x="76" y="136"/>
                </a:cubicBezTo>
                <a:cubicBezTo>
                  <a:pt x="74" y="133"/>
                  <a:pt x="69" y="125"/>
                  <a:pt x="74" y="122"/>
                </a:cubicBezTo>
                <a:cubicBezTo>
                  <a:pt x="77" y="121"/>
                  <a:pt x="78" y="120"/>
                  <a:pt x="80" y="119"/>
                </a:cubicBezTo>
                <a:cubicBezTo>
                  <a:pt x="75" y="120"/>
                  <a:pt x="69" y="120"/>
                  <a:pt x="63" y="119"/>
                </a:cubicBezTo>
                <a:cubicBezTo>
                  <a:pt x="64" y="120"/>
                  <a:pt x="64" y="120"/>
                  <a:pt x="64" y="121"/>
                </a:cubicBezTo>
                <a:cubicBezTo>
                  <a:pt x="64" y="124"/>
                  <a:pt x="64" y="125"/>
                  <a:pt x="62" y="127"/>
                </a:cubicBezTo>
                <a:cubicBezTo>
                  <a:pt x="61" y="129"/>
                  <a:pt x="61" y="130"/>
                  <a:pt x="59" y="133"/>
                </a:cubicBezTo>
                <a:cubicBezTo>
                  <a:pt x="60" y="136"/>
                  <a:pt x="59" y="137"/>
                  <a:pt x="59" y="140"/>
                </a:cubicBezTo>
                <a:cubicBezTo>
                  <a:pt x="57" y="146"/>
                  <a:pt x="45" y="143"/>
                  <a:pt x="41" y="141"/>
                </a:cubicBezTo>
                <a:cubicBezTo>
                  <a:pt x="35" y="140"/>
                  <a:pt x="27" y="138"/>
                  <a:pt x="30" y="131"/>
                </a:cubicBezTo>
                <a:cubicBezTo>
                  <a:pt x="31" y="129"/>
                  <a:pt x="31" y="128"/>
                  <a:pt x="32" y="126"/>
                </a:cubicBezTo>
                <a:cubicBezTo>
                  <a:pt x="27" y="128"/>
                  <a:pt x="20" y="123"/>
                  <a:pt x="17" y="120"/>
                </a:cubicBezTo>
                <a:cubicBezTo>
                  <a:pt x="14" y="117"/>
                  <a:pt x="12" y="113"/>
                  <a:pt x="11" y="110"/>
                </a:cubicBezTo>
                <a:cubicBezTo>
                  <a:pt x="11" y="107"/>
                  <a:pt x="11" y="107"/>
                  <a:pt x="13" y="105"/>
                </a:cubicBezTo>
                <a:cubicBezTo>
                  <a:pt x="15" y="103"/>
                  <a:pt x="17" y="101"/>
                  <a:pt x="19" y="99"/>
                </a:cubicBezTo>
                <a:cubicBezTo>
                  <a:pt x="20" y="97"/>
                  <a:pt x="21" y="94"/>
                  <a:pt x="22" y="92"/>
                </a:cubicBezTo>
                <a:cubicBezTo>
                  <a:pt x="21" y="91"/>
                  <a:pt x="21" y="89"/>
                  <a:pt x="21" y="87"/>
                </a:cubicBezTo>
                <a:cubicBezTo>
                  <a:pt x="20" y="81"/>
                  <a:pt x="21" y="76"/>
                  <a:pt x="22" y="72"/>
                </a:cubicBezTo>
                <a:cubicBezTo>
                  <a:pt x="18" y="73"/>
                  <a:pt x="14" y="72"/>
                  <a:pt x="12" y="69"/>
                </a:cubicBezTo>
                <a:cubicBezTo>
                  <a:pt x="12" y="67"/>
                  <a:pt x="11" y="66"/>
                  <a:pt x="11" y="64"/>
                </a:cubicBezTo>
                <a:cubicBezTo>
                  <a:pt x="3" y="56"/>
                  <a:pt x="18" y="46"/>
                  <a:pt x="22" y="46"/>
                </a:cubicBezTo>
                <a:cubicBezTo>
                  <a:pt x="21" y="47"/>
                  <a:pt x="21" y="48"/>
                  <a:pt x="20" y="50"/>
                </a:cubicBezTo>
                <a:cubicBezTo>
                  <a:pt x="23" y="51"/>
                  <a:pt x="23" y="55"/>
                  <a:pt x="22" y="58"/>
                </a:cubicBezTo>
                <a:cubicBezTo>
                  <a:pt x="21" y="57"/>
                  <a:pt x="21" y="55"/>
                  <a:pt x="19" y="55"/>
                </a:cubicBezTo>
                <a:cubicBezTo>
                  <a:pt x="19" y="58"/>
                  <a:pt x="19" y="62"/>
                  <a:pt x="16" y="63"/>
                </a:cubicBezTo>
                <a:cubicBezTo>
                  <a:pt x="17" y="65"/>
                  <a:pt x="17" y="65"/>
                  <a:pt x="19" y="64"/>
                </a:cubicBezTo>
                <a:cubicBezTo>
                  <a:pt x="22" y="63"/>
                  <a:pt x="24" y="61"/>
                  <a:pt x="26" y="58"/>
                </a:cubicBezTo>
                <a:cubicBezTo>
                  <a:pt x="29" y="54"/>
                  <a:pt x="32" y="50"/>
                  <a:pt x="36" y="46"/>
                </a:cubicBezTo>
                <a:cubicBezTo>
                  <a:pt x="46" y="37"/>
                  <a:pt x="56" y="34"/>
                  <a:pt x="71" y="32"/>
                </a:cubicBezTo>
                <a:cubicBezTo>
                  <a:pt x="73" y="30"/>
                  <a:pt x="75" y="27"/>
                  <a:pt x="78" y="25"/>
                </a:cubicBezTo>
                <a:cubicBezTo>
                  <a:pt x="81" y="23"/>
                  <a:pt x="83" y="22"/>
                  <a:pt x="86" y="22"/>
                </a:cubicBezTo>
                <a:cubicBezTo>
                  <a:pt x="91" y="15"/>
                  <a:pt x="94" y="11"/>
                  <a:pt x="102" y="8"/>
                </a:cubicBezTo>
                <a:cubicBezTo>
                  <a:pt x="119" y="1"/>
                  <a:pt x="130" y="0"/>
                  <a:pt x="144" y="11"/>
                </a:cubicBezTo>
                <a:cubicBezTo>
                  <a:pt x="148" y="15"/>
                  <a:pt x="152" y="19"/>
                  <a:pt x="157" y="22"/>
                </a:cubicBezTo>
                <a:cubicBezTo>
                  <a:pt x="159" y="23"/>
                  <a:pt x="161" y="24"/>
                  <a:pt x="163" y="27"/>
                </a:cubicBezTo>
                <a:cubicBezTo>
                  <a:pt x="165" y="29"/>
                  <a:pt x="167" y="32"/>
                  <a:pt x="168" y="36"/>
                </a:cubicBezTo>
                <a:cubicBezTo>
                  <a:pt x="170" y="35"/>
                  <a:pt x="172" y="34"/>
                  <a:pt x="174" y="33"/>
                </a:cubicBezTo>
                <a:cubicBezTo>
                  <a:pt x="176" y="31"/>
                  <a:pt x="177" y="28"/>
                  <a:pt x="179" y="26"/>
                </a:cubicBezTo>
                <a:cubicBezTo>
                  <a:pt x="181" y="24"/>
                  <a:pt x="187" y="27"/>
                  <a:pt x="188" y="29"/>
                </a:cubicBezTo>
                <a:cubicBezTo>
                  <a:pt x="193" y="38"/>
                  <a:pt x="194" y="53"/>
                  <a:pt x="193" y="62"/>
                </a:cubicBezTo>
                <a:cubicBezTo>
                  <a:pt x="192" y="73"/>
                  <a:pt x="188" y="84"/>
                  <a:pt x="178" y="89"/>
                </a:cubicBezTo>
                <a:cubicBezTo>
                  <a:pt x="171" y="92"/>
                  <a:pt x="162" y="93"/>
                  <a:pt x="155" y="91"/>
                </a:cubicBezTo>
                <a:cubicBezTo>
                  <a:pt x="154" y="93"/>
                  <a:pt x="154" y="95"/>
                  <a:pt x="153" y="96"/>
                </a:cubicBezTo>
                <a:cubicBezTo>
                  <a:pt x="152" y="101"/>
                  <a:pt x="146" y="105"/>
                  <a:pt x="141" y="105"/>
                </a:cubicBezTo>
                <a:cubicBezTo>
                  <a:pt x="136" y="106"/>
                  <a:pt x="133" y="103"/>
                  <a:pt x="130" y="100"/>
                </a:cubicBezTo>
                <a:cubicBezTo>
                  <a:pt x="128" y="98"/>
                  <a:pt x="127" y="97"/>
                  <a:pt x="125" y="95"/>
                </a:cubicBezTo>
                <a:cubicBezTo>
                  <a:pt x="125" y="96"/>
                  <a:pt x="125" y="97"/>
                  <a:pt x="124" y="98"/>
                </a:cubicBezTo>
                <a:cubicBezTo>
                  <a:pt x="126" y="101"/>
                  <a:pt x="126" y="103"/>
                  <a:pt x="128" y="106"/>
                </a:cubicBezTo>
                <a:cubicBezTo>
                  <a:pt x="129" y="109"/>
                  <a:pt x="129" y="111"/>
                  <a:pt x="129" y="114"/>
                </a:cubicBezTo>
                <a:cubicBezTo>
                  <a:pt x="130" y="117"/>
                  <a:pt x="130" y="120"/>
                  <a:pt x="130" y="122"/>
                </a:cubicBezTo>
                <a:cubicBezTo>
                  <a:pt x="131" y="125"/>
                  <a:pt x="131" y="125"/>
                  <a:pt x="131" y="128"/>
                </a:cubicBezTo>
                <a:cubicBezTo>
                  <a:pt x="131" y="133"/>
                  <a:pt x="128" y="134"/>
                  <a:pt x="123" y="134"/>
                </a:cubicBezTo>
                <a:cubicBezTo>
                  <a:pt x="121" y="134"/>
                  <a:pt x="115" y="134"/>
                  <a:pt x="113" y="134"/>
                </a:cubicBezTo>
                <a:cubicBezTo>
                  <a:pt x="110" y="133"/>
                  <a:pt x="108" y="133"/>
                  <a:pt x="107" y="132"/>
                </a:cubicBezTo>
                <a:close/>
                <a:moveTo>
                  <a:pt x="87" y="122"/>
                </a:moveTo>
                <a:cubicBezTo>
                  <a:pt x="87" y="121"/>
                  <a:pt x="87" y="120"/>
                  <a:pt x="87" y="119"/>
                </a:cubicBezTo>
                <a:cubicBezTo>
                  <a:pt x="87" y="117"/>
                  <a:pt x="87" y="116"/>
                  <a:pt x="87" y="114"/>
                </a:cubicBezTo>
                <a:cubicBezTo>
                  <a:pt x="87" y="112"/>
                  <a:pt x="87" y="111"/>
                  <a:pt x="87" y="109"/>
                </a:cubicBezTo>
                <a:cubicBezTo>
                  <a:pt x="87" y="111"/>
                  <a:pt x="86" y="112"/>
                  <a:pt x="85" y="114"/>
                </a:cubicBezTo>
                <a:cubicBezTo>
                  <a:pt x="85" y="115"/>
                  <a:pt x="85" y="115"/>
                  <a:pt x="85" y="116"/>
                </a:cubicBezTo>
                <a:cubicBezTo>
                  <a:pt x="77" y="117"/>
                  <a:pt x="70" y="117"/>
                  <a:pt x="63" y="116"/>
                </a:cubicBezTo>
                <a:cubicBezTo>
                  <a:pt x="62" y="113"/>
                  <a:pt x="62" y="110"/>
                  <a:pt x="61" y="108"/>
                </a:cubicBezTo>
                <a:cubicBezTo>
                  <a:pt x="61" y="111"/>
                  <a:pt x="61" y="117"/>
                  <a:pt x="61" y="120"/>
                </a:cubicBezTo>
                <a:cubicBezTo>
                  <a:pt x="61" y="123"/>
                  <a:pt x="61" y="124"/>
                  <a:pt x="60" y="126"/>
                </a:cubicBezTo>
                <a:cubicBezTo>
                  <a:pt x="59" y="128"/>
                  <a:pt x="58" y="129"/>
                  <a:pt x="56" y="133"/>
                </a:cubicBezTo>
                <a:cubicBezTo>
                  <a:pt x="56" y="135"/>
                  <a:pt x="56" y="136"/>
                  <a:pt x="56" y="139"/>
                </a:cubicBezTo>
                <a:cubicBezTo>
                  <a:pt x="55" y="142"/>
                  <a:pt x="45" y="139"/>
                  <a:pt x="42" y="139"/>
                </a:cubicBezTo>
                <a:cubicBezTo>
                  <a:pt x="38" y="138"/>
                  <a:pt x="32" y="136"/>
                  <a:pt x="33" y="132"/>
                </a:cubicBezTo>
                <a:cubicBezTo>
                  <a:pt x="35" y="128"/>
                  <a:pt x="36" y="124"/>
                  <a:pt x="37" y="119"/>
                </a:cubicBezTo>
                <a:cubicBezTo>
                  <a:pt x="30" y="110"/>
                  <a:pt x="25" y="98"/>
                  <a:pt x="24" y="87"/>
                </a:cubicBezTo>
                <a:cubicBezTo>
                  <a:pt x="23" y="79"/>
                  <a:pt x="23" y="74"/>
                  <a:pt x="25" y="69"/>
                </a:cubicBezTo>
                <a:cubicBezTo>
                  <a:pt x="28" y="61"/>
                  <a:pt x="32" y="54"/>
                  <a:pt x="38" y="48"/>
                </a:cubicBezTo>
                <a:cubicBezTo>
                  <a:pt x="47" y="41"/>
                  <a:pt x="55" y="38"/>
                  <a:pt x="68" y="36"/>
                </a:cubicBezTo>
                <a:cubicBezTo>
                  <a:pt x="64" y="39"/>
                  <a:pt x="62" y="43"/>
                  <a:pt x="58" y="47"/>
                </a:cubicBezTo>
                <a:cubicBezTo>
                  <a:pt x="55" y="50"/>
                  <a:pt x="53" y="54"/>
                  <a:pt x="51" y="59"/>
                </a:cubicBezTo>
                <a:cubicBezTo>
                  <a:pt x="48" y="64"/>
                  <a:pt x="48" y="67"/>
                  <a:pt x="52" y="72"/>
                </a:cubicBezTo>
                <a:cubicBezTo>
                  <a:pt x="55" y="76"/>
                  <a:pt x="57" y="78"/>
                  <a:pt x="58" y="83"/>
                </a:cubicBezTo>
                <a:cubicBezTo>
                  <a:pt x="57" y="85"/>
                  <a:pt x="57" y="87"/>
                  <a:pt x="56" y="90"/>
                </a:cubicBezTo>
                <a:cubicBezTo>
                  <a:pt x="60" y="95"/>
                  <a:pt x="63" y="98"/>
                  <a:pt x="67" y="99"/>
                </a:cubicBezTo>
                <a:cubicBezTo>
                  <a:pt x="71" y="100"/>
                  <a:pt x="74" y="100"/>
                  <a:pt x="78" y="98"/>
                </a:cubicBezTo>
                <a:cubicBezTo>
                  <a:pt x="86" y="94"/>
                  <a:pt x="93" y="89"/>
                  <a:pt x="101" y="89"/>
                </a:cubicBezTo>
                <a:cubicBezTo>
                  <a:pt x="105" y="79"/>
                  <a:pt x="105" y="71"/>
                  <a:pt x="103" y="61"/>
                </a:cubicBezTo>
                <a:cubicBezTo>
                  <a:pt x="102" y="55"/>
                  <a:pt x="101" y="48"/>
                  <a:pt x="101" y="42"/>
                </a:cubicBezTo>
                <a:cubicBezTo>
                  <a:pt x="99" y="49"/>
                  <a:pt x="99" y="55"/>
                  <a:pt x="100" y="61"/>
                </a:cubicBezTo>
                <a:cubicBezTo>
                  <a:pt x="101" y="70"/>
                  <a:pt x="103" y="79"/>
                  <a:pt x="99" y="86"/>
                </a:cubicBezTo>
                <a:cubicBezTo>
                  <a:pt x="91" y="86"/>
                  <a:pt x="84" y="91"/>
                  <a:pt x="77" y="95"/>
                </a:cubicBezTo>
                <a:cubicBezTo>
                  <a:pt x="74" y="96"/>
                  <a:pt x="71" y="96"/>
                  <a:pt x="68" y="96"/>
                </a:cubicBezTo>
                <a:cubicBezTo>
                  <a:pt x="65" y="95"/>
                  <a:pt x="63" y="93"/>
                  <a:pt x="60" y="89"/>
                </a:cubicBezTo>
                <a:cubicBezTo>
                  <a:pt x="60" y="86"/>
                  <a:pt x="61" y="84"/>
                  <a:pt x="63" y="81"/>
                </a:cubicBezTo>
                <a:cubicBezTo>
                  <a:pt x="65" y="75"/>
                  <a:pt x="68" y="71"/>
                  <a:pt x="71" y="65"/>
                </a:cubicBezTo>
                <a:cubicBezTo>
                  <a:pt x="67" y="70"/>
                  <a:pt x="64" y="74"/>
                  <a:pt x="61" y="79"/>
                </a:cubicBezTo>
                <a:cubicBezTo>
                  <a:pt x="59" y="76"/>
                  <a:pt x="58" y="74"/>
                  <a:pt x="55" y="70"/>
                </a:cubicBezTo>
                <a:cubicBezTo>
                  <a:pt x="52" y="66"/>
                  <a:pt x="52" y="65"/>
                  <a:pt x="54" y="60"/>
                </a:cubicBezTo>
                <a:cubicBezTo>
                  <a:pt x="56" y="56"/>
                  <a:pt x="58" y="52"/>
                  <a:pt x="61" y="48"/>
                </a:cubicBezTo>
                <a:cubicBezTo>
                  <a:pt x="67" y="42"/>
                  <a:pt x="73" y="34"/>
                  <a:pt x="80" y="28"/>
                </a:cubicBezTo>
                <a:cubicBezTo>
                  <a:pt x="83" y="24"/>
                  <a:pt x="85" y="24"/>
                  <a:pt x="89" y="24"/>
                </a:cubicBezTo>
                <a:cubicBezTo>
                  <a:pt x="94" y="23"/>
                  <a:pt x="98" y="22"/>
                  <a:pt x="102" y="21"/>
                </a:cubicBezTo>
                <a:cubicBezTo>
                  <a:pt x="98" y="22"/>
                  <a:pt x="94" y="22"/>
                  <a:pt x="90" y="22"/>
                </a:cubicBezTo>
                <a:cubicBezTo>
                  <a:pt x="90" y="22"/>
                  <a:pt x="90" y="22"/>
                  <a:pt x="90" y="22"/>
                </a:cubicBezTo>
                <a:cubicBezTo>
                  <a:pt x="94" y="17"/>
                  <a:pt x="96" y="14"/>
                  <a:pt x="103" y="11"/>
                </a:cubicBezTo>
                <a:cubicBezTo>
                  <a:pt x="119" y="4"/>
                  <a:pt x="130" y="3"/>
                  <a:pt x="143" y="14"/>
                </a:cubicBezTo>
                <a:cubicBezTo>
                  <a:pt x="146" y="17"/>
                  <a:pt x="149" y="19"/>
                  <a:pt x="152" y="22"/>
                </a:cubicBezTo>
                <a:cubicBezTo>
                  <a:pt x="151" y="22"/>
                  <a:pt x="150" y="22"/>
                  <a:pt x="149" y="23"/>
                </a:cubicBezTo>
                <a:cubicBezTo>
                  <a:pt x="150" y="22"/>
                  <a:pt x="152" y="23"/>
                  <a:pt x="154" y="23"/>
                </a:cubicBezTo>
                <a:cubicBezTo>
                  <a:pt x="155" y="23"/>
                  <a:pt x="155" y="24"/>
                  <a:pt x="156" y="24"/>
                </a:cubicBezTo>
                <a:cubicBezTo>
                  <a:pt x="158" y="25"/>
                  <a:pt x="159" y="26"/>
                  <a:pt x="161" y="28"/>
                </a:cubicBezTo>
                <a:cubicBezTo>
                  <a:pt x="163" y="31"/>
                  <a:pt x="164" y="33"/>
                  <a:pt x="165" y="36"/>
                </a:cubicBezTo>
                <a:cubicBezTo>
                  <a:pt x="165" y="35"/>
                  <a:pt x="164" y="35"/>
                  <a:pt x="163" y="35"/>
                </a:cubicBezTo>
                <a:cubicBezTo>
                  <a:pt x="163" y="35"/>
                  <a:pt x="162" y="35"/>
                  <a:pt x="162" y="35"/>
                </a:cubicBezTo>
                <a:cubicBezTo>
                  <a:pt x="161" y="34"/>
                  <a:pt x="160" y="35"/>
                  <a:pt x="159" y="35"/>
                </a:cubicBezTo>
                <a:cubicBezTo>
                  <a:pt x="159" y="35"/>
                  <a:pt x="159" y="35"/>
                  <a:pt x="159" y="35"/>
                </a:cubicBezTo>
                <a:cubicBezTo>
                  <a:pt x="157" y="36"/>
                  <a:pt x="155" y="37"/>
                  <a:pt x="154" y="37"/>
                </a:cubicBezTo>
                <a:cubicBezTo>
                  <a:pt x="155" y="37"/>
                  <a:pt x="156" y="37"/>
                  <a:pt x="157" y="37"/>
                </a:cubicBezTo>
                <a:cubicBezTo>
                  <a:pt x="157" y="37"/>
                  <a:pt x="157" y="37"/>
                  <a:pt x="157" y="37"/>
                </a:cubicBezTo>
                <a:cubicBezTo>
                  <a:pt x="157" y="37"/>
                  <a:pt x="157" y="38"/>
                  <a:pt x="157" y="39"/>
                </a:cubicBezTo>
                <a:cubicBezTo>
                  <a:pt x="157" y="40"/>
                  <a:pt x="157" y="40"/>
                  <a:pt x="157" y="41"/>
                </a:cubicBezTo>
                <a:cubicBezTo>
                  <a:pt x="157" y="41"/>
                  <a:pt x="157" y="41"/>
                  <a:pt x="157" y="41"/>
                </a:cubicBezTo>
                <a:cubicBezTo>
                  <a:pt x="157" y="42"/>
                  <a:pt x="157" y="42"/>
                  <a:pt x="158" y="42"/>
                </a:cubicBezTo>
                <a:cubicBezTo>
                  <a:pt x="157" y="42"/>
                  <a:pt x="156" y="42"/>
                  <a:pt x="156" y="43"/>
                </a:cubicBezTo>
                <a:cubicBezTo>
                  <a:pt x="159" y="42"/>
                  <a:pt x="162" y="42"/>
                  <a:pt x="165" y="43"/>
                </a:cubicBezTo>
                <a:cubicBezTo>
                  <a:pt x="165" y="44"/>
                  <a:pt x="165" y="45"/>
                  <a:pt x="165" y="46"/>
                </a:cubicBezTo>
                <a:cubicBezTo>
                  <a:pt x="165" y="46"/>
                  <a:pt x="164" y="46"/>
                  <a:pt x="164" y="46"/>
                </a:cubicBezTo>
                <a:cubicBezTo>
                  <a:pt x="164" y="46"/>
                  <a:pt x="164" y="46"/>
                  <a:pt x="164" y="46"/>
                </a:cubicBezTo>
                <a:cubicBezTo>
                  <a:pt x="163" y="45"/>
                  <a:pt x="161" y="45"/>
                  <a:pt x="159" y="45"/>
                </a:cubicBezTo>
                <a:cubicBezTo>
                  <a:pt x="152" y="47"/>
                  <a:pt x="154" y="50"/>
                  <a:pt x="151" y="56"/>
                </a:cubicBezTo>
                <a:cubicBezTo>
                  <a:pt x="154" y="52"/>
                  <a:pt x="154" y="48"/>
                  <a:pt x="159" y="47"/>
                </a:cubicBezTo>
                <a:cubicBezTo>
                  <a:pt x="160" y="47"/>
                  <a:pt x="161" y="46"/>
                  <a:pt x="162" y="46"/>
                </a:cubicBezTo>
                <a:cubicBezTo>
                  <a:pt x="160" y="47"/>
                  <a:pt x="159" y="48"/>
                  <a:pt x="158" y="50"/>
                </a:cubicBezTo>
                <a:cubicBezTo>
                  <a:pt x="157" y="54"/>
                  <a:pt x="158" y="57"/>
                  <a:pt x="156" y="61"/>
                </a:cubicBezTo>
                <a:cubicBezTo>
                  <a:pt x="158" y="57"/>
                  <a:pt x="158" y="54"/>
                  <a:pt x="160" y="51"/>
                </a:cubicBezTo>
                <a:cubicBezTo>
                  <a:pt x="161" y="49"/>
                  <a:pt x="163" y="47"/>
                  <a:pt x="164" y="47"/>
                </a:cubicBezTo>
                <a:cubicBezTo>
                  <a:pt x="165" y="47"/>
                  <a:pt x="165" y="47"/>
                  <a:pt x="165" y="47"/>
                </a:cubicBezTo>
                <a:cubicBezTo>
                  <a:pt x="166" y="50"/>
                  <a:pt x="166" y="52"/>
                  <a:pt x="166" y="54"/>
                </a:cubicBezTo>
                <a:cubicBezTo>
                  <a:pt x="166" y="57"/>
                  <a:pt x="165" y="62"/>
                  <a:pt x="164" y="64"/>
                </a:cubicBezTo>
                <a:cubicBezTo>
                  <a:pt x="166" y="61"/>
                  <a:pt x="167" y="57"/>
                  <a:pt x="168" y="53"/>
                </a:cubicBezTo>
                <a:cubicBezTo>
                  <a:pt x="168" y="50"/>
                  <a:pt x="168" y="46"/>
                  <a:pt x="167" y="42"/>
                </a:cubicBezTo>
                <a:cubicBezTo>
                  <a:pt x="166" y="37"/>
                  <a:pt x="172" y="38"/>
                  <a:pt x="175" y="36"/>
                </a:cubicBezTo>
                <a:cubicBezTo>
                  <a:pt x="177" y="34"/>
                  <a:pt x="178" y="31"/>
                  <a:pt x="181" y="29"/>
                </a:cubicBezTo>
                <a:cubicBezTo>
                  <a:pt x="183" y="27"/>
                  <a:pt x="186" y="30"/>
                  <a:pt x="187" y="32"/>
                </a:cubicBezTo>
                <a:cubicBezTo>
                  <a:pt x="190" y="40"/>
                  <a:pt x="192" y="53"/>
                  <a:pt x="191" y="62"/>
                </a:cubicBezTo>
                <a:cubicBezTo>
                  <a:pt x="190" y="71"/>
                  <a:pt x="185" y="82"/>
                  <a:pt x="177" y="86"/>
                </a:cubicBezTo>
                <a:cubicBezTo>
                  <a:pt x="166" y="92"/>
                  <a:pt x="154" y="88"/>
                  <a:pt x="143" y="85"/>
                </a:cubicBezTo>
                <a:cubicBezTo>
                  <a:pt x="141" y="84"/>
                  <a:pt x="139" y="83"/>
                  <a:pt x="137" y="82"/>
                </a:cubicBezTo>
                <a:cubicBezTo>
                  <a:pt x="138" y="84"/>
                  <a:pt x="138" y="87"/>
                  <a:pt x="137" y="89"/>
                </a:cubicBezTo>
                <a:cubicBezTo>
                  <a:pt x="136" y="93"/>
                  <a:pt x="134" y="99"/>
                  <a:pt x="140" y="101"/>
                </a:cubicBezTo>
                <a:cubicBezTo>
                  <a:pt x="142" y="101"/>
                  <a:pt x="142" y="101"/>
                  <a:pt x="145" y="99"/>
                </a:cubicBezTo>
                <a:cubicBezTo>
                  <a:pt x="143" y="100"/>
                  <a:pt x="142" y="100"/>
                  <a:pt x="140" y="100"/>
                </a:cubicBezTo>
                <a:cubicBezTo>
                  <a:pt x="139" y="99"/>
                  <a:pt x="138" y="98"/>
                  <a:pt x="138" y="97"/>
                </a:cubicBezTo>
                <a:cubicBezTo>
                  <a:pt x="138" y="98"/>
                  <a:pt x="139" y="98"/>
                  <a:pt x="140" y="98"/>
                </a:cubicBezTo>
                <a:cubicBezTo>
                  <a:pt x="144" y="99"/>
                  <a:pt x="148" y="97"/>
                  <a:pt x="149" y="95"/>
                </a:cubicBezTo>
                <a:cubicBezTo>
                  <a:pt x="149" y="93"/>
                  <a:pt x="149" y="92"/>
                  <a:pt x="150" y="90"/>
                </a:cubicBezTo>
                <a:cubicBezTo>
                  <a:pt x="151" y="90"/>
                  <a:pt x="152" y="91"/>
                  <a:pt x="152" y="91"/>
                </a:cubicBezTo>
                <a:cubicBezTo>
                  <a:pt x="152" y="92"/>
                  <a:pt x="151" y="94"/>
                  <a:pt x="151" y="95"/>
                </a:cubicBezTo>
                <a:cubicBezTo>
                  <a:pt x="150" y="100"/>
                  <a:pt x="145" y="103"/>
                  <a:pt x="141" y="103"/>
                </a:cubicBezTo>
                <a:cubicBezTo>
                  <a:pt x="137" y="103"/>
                  <a:pt x="134" y="100"/>
                  <a:pt x="131" y="98"/>
                </a:cubicBezTo>
                <a:cubicBezTo>
                  <a:pt x="129" y="96"/>
                  <a:pt x="128" y="94"/>
                  <a:pt x="126" y="93"/>
                </a:cubicBezTo>
                <a:cubicBezTo>
                  <a:pt x="121" y="91"/>
                  <a:pt x="117" y="90"/>
                  <a:pt x="112" y="86"/>
                </a:cubicBezTo>
                <a:cubicBezTo>
                  <a:pt x="116" y="90"/>
                  <a:pt x="118" y="92"/>
                  <a:pt x="122" y="94"/>
                </a:cubicBezTo>
                <a:cubicBezTo>
                  <a:pt x="122" y="101"/>
                  <a:pt x="119" y="106"/>
                  <a:pt x="117" y="112"/>
                </a:cubicBezTo>
                <a:cubicBezTo>
                  <a:pt x="117" y="115"/>
                  <a:pt x="109" y="127"/>
                  <a:pt x="107" y="128"/>
                </a:cubicBezTo>
                <a:cubicBezTo>
                  <a:pt x="106" y="129"/>
                  <a:pt x="97" y="136"/>
                  <a:pt x="96" y="137"/>
                </a:cubicBezTo>
                <a:cubicBezTo>
                  <a:pt x="94" y="139"/>
                  <a:pt x="93" y="141"/>
                  <a:pt x="91" y="142"/>
                </a:cubicBezTo>
                <a:cubicBezTo>
                  <a:pt x="86" y="145"/>
                  <a:pt x="82" y="139"/>
                  <a:pt x="79" y="134"/>
                </a:cubicBezTo>
                <a:cubicBezTo>
                  <a:pt x="78" y="132"/>
                  <a:pt x="74" y="126"/>
                  <a:pt x="77" y="124"/>
                </a:cubicBezTo>
                <a:cubicBezTo>
                  <a:pt x="80" y="122"/>
                  <a:pt x="82" y="121"/>
                  <a:pt x="85" y="119"/>
                </a:cubicBezTo>
                <a:cubicBezTo>
                  <a:pt x="86" y="120"/>
                  <a:pt x="87" y="121"/>
                  <a:pt x="87" y="122"/>
                </a:cubicBezTo>
                <a:close/>
                <a:moveTo>
                  <a:pt x="0" y="56"/>
                </a:moveTo>
                <a:cubicBezTo>
                  <a:pt x="1" y="52"/>
                  <a:pt x="2" y="51"/>
                  <a:pt x="4" y="48"/>
                </a:cubicBezTo>
                <a:cubicBezTo>
                  <a:pt x="0" y="50"/>
                  <a:pt x="0" y="51"/>
                  <a:pt x="0" y="56"/>
                </a:cubicBezTo>
                <a:close/>
                <a:moveTo>
                  <a:pt x="83" y="16"/>
                </a:moveTo>
                <a:cubicBezTo>
                  <a:pt x="87" y="8"/>
                  <a:pt x="90" y="5"/>
                  <a:pt x="98" y="1"/>
                </a:cubicBezTo>
                <a:cubicBezTo>
                  <a:pt x="89" y="3"/>
                  <a:pt x="86" y="5"/>
                  <a:pt x="83" y="16"/>
                </a:cubicBezTo>
                <a:close/>
                <a:moveTo>
                  <a:pt x="84" y="8"/>
                </a:moveTo>
                <a:cubicBezTo>
                  <a:pt x="86" y="5"/>
                  <a:pt x="87" y="4"/>
                  <a:pt x="91" y="2"/>
                </a:cubicBezTo>
                <a:cubicBezTo>
                  <a:pt x="86" y="3"/>
                  <a:pt x="85" y="4"/>
                  <a:pt x="84" y="8"/>
                </a:cubicBezTo>
                <a:close/>
                <a:moveTo>
                  <a:pt x="136" y="80"/>
                </a:moveTo>
                <a:cubicBezTo>
                  <a:pt x="137" y="79"/>
                  <a:pt x="139" y="78"/>
                  <a:pt x="140" y="78"/>
                </a:cubicBezTo>
                <a:cubicBezTo>
                  <a:pt x="139" y="78"/>
                  <a:pt x="137" y="78"/>
                  <a:pt x="136" y="79"/>
                </a:cubicBezTo>
                <a:cubicBezTo>
                  <a:pt x="133" y="79"/>
                  <a:pt x="133" y="80"/>
                  <a:pt x="133" y="83"/>
                </a:cubicBezTo>
                <a:cubicBezTo>
                  <a:pt x="132" y="84"/>
                  <a:pt x="132" y="86"/>
                  <a:pt x="132" y="87"/>
                </a:cubicBezTo>
                <a:cubicBezTo>
                  <a:pt x="132" y="85"/>
                  <a:pt x="133" y="84"/>
                  <a:pt x="134" y="82"/>
                </a:cubicBezTo>
                <a:cubicBezTo>
                  <a:pt x="134" y="81"/>
                  <a:pt x="135" y="81"/>
                  <a:pt x="136" y="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sz="3200">
              <a:solidFill>
                <a:srgbClr val="4B4B4B"/>
              </a:solidFill>
              <a:latin typeface="微软雅黑" panose="020B0503020204020204" pitchFamily="34" charset="-122"/>
              <a:ea typeface="微软雅黑" panose="020B0503020204020204" pitchFamily="34" charset="-122"/>
            </a:endParaRPr>
          </a:p>
        </p:txBody>
      </p:sp>
      <p:grpSp>
        <p:nvGrpSpPr>
          <p:cNvPr id="348" name="Group 347"/>
          <p:cNvGrpSpPr/>
          <p:nvPr/>
        </p:nvGrpSpPr>
        <p:grpSpPr>
          <a:xfrm>
            <a:off x="3432905" y="3469866"/>
            <a:ext cx="212316" cy="223397"/>
            <a:chOff x="2639032" y="3620710"/>
            <a:chExt cx="530548" cy="550696"/>
          </a:xfrm>
          <a:solidFill>
            <a:schemeClr val="accent6"/>
          </a:solidFill>
        </p:grpSpPr>
        <p:sp>
          <p:nvSpPr>
            <p:cNvPr id="349" name="TextBox 348"/>
            <p:cNvSpPr txBox="1"/>
            <p:nvPr/>
          </p:nvSpPr>
          <p:spPr>
            <a:xfrm>
              <a:off x="2639032" y="3797625"/>
              <a:ext cx="530548" cy="170708"/>
            </a:xfrm>
            <a:prstGeom prst="rect">
              <a:avLst/>
            </a:prstGeom>
            <a:noFill/>
          </p:spPr>
          <p:txBody>
            <a:bodyPr wrap="square" lIns="0" tIns="0" rIns="0" bIns="0" rtlCol="0">
              <a:spAutoFit/>
            </a:bodyPr>
            <a:lstStyle/>
            <a:p>
              <a:pPr algn="ctr" fontAlgn="base">
                <a:lnSpc>
                  <a:spcPct val="90000"/>
                </a:lnSpc>
                <a:spcBef>
                  <a:spcPts val="600"/>
                </a:spcBef>
                <a:spcAft>
                  <a:spcPct val="0"/>
                </a:spcAft>
                <a:buClr>
                  <a:srgbClr val="F0AB00"/>
                </a:buClr>
                <a:buSzPct val="80000"/>
              </a:pPr>
              <a:r>
                <a:rPr lang="en-US" sz="500" b="1" kern="0" dirty="0">
                  <a:solidFill>
                    <a:schemeClr val="accent6"/>
                  </a:solidFill>
                  <a:latin typeface="微软雅黑" panose="020B0503020204020204" pitchFamily="34" charset="-122"/>
                  <a:ea typeface="微软雅黑" panose="020B0503020204020204" pitchFamily="34" charset="-122"/>
                  <a:cs typeface="Arial Unicode MS" pitchFamily="34" charset="-128"/>
                </a:rPr>
                <a:t>ALM</a:t>
              </a:r>
            </a:p>
          </p:txBody>
        </p:sp>
        <p:grpSp>
          <p:nvGrpSpPr>
            <p:cNvPr id="350" name="Group 349"/>
            <p:cNvGrpSpPr/>
            <p:nvPr/>
          </p:nvGrpSpPr>
          <p:grpSpPr>
            <a:xfrm>
              <a:off x="2639032" y="3620710"/>
              <a:ext cx="530548" cy="550696"/>
              <a:chOff x="1068388" y="5189490"/>
              <a:chExt cx="376237" cy="390525"/>
            </a:xfrm>
            <a:grpFill/>
          </p:grpSpPr>
          <p:sp>
            <p:nvSpPr>
              <p:cNvPr id="351" name="Freeform 190"/>
              <p:cNvSpPr>
                <a:spLocks/>
              </p:cNvSpPr>
              <p:nvPr/>
            </p:nvSpPr>
            <p:spPr bwMode="auto">
              <a:xfrm>
                <a:off x="1069976" y="5424440"/>
                <a:ext cx="342899" cy="155575"/>
              </a:xfrm>
              <a:custGeom>
                <a:avLst/>
                <a:gdLst>
                  <a:gd name="T0" fmla="*/ 267 w 313"/>
                  <a:gd name="T1" fmla="*/ 41 h 141"/>
                  <a:gd name="T2" fmla="*/ 167 w 313"/>
                  <a:gd name="T3" fmla="*/ 94 h 141"/>
                  <a:gd name="T4" fmla="*/ 65 w 313"/>
                  <a:gd name="T5" fmla="*/ 38 h 141"/>
                  <a:gd name="T6" fmla="*/ 64 w 313"/>
                  <a:gd name="T7" fmla="*/ 37 h 141"/>
                  <a:gd name="T8" fmla="*/ 62 w 313"/>
                  <a:gd name="T9" fmla="*/ 33 h 141"/>
                  <a:gd name="T10" fmla="*/ 67 w 313"/>
                  <a:gd name="T11" fmla="*/ 31 h 141"/>
                  <a:gd name="T12" fmla="*/ 83 w 313"/>
                  <a:gd name="T13" fmla="*/ 25 h 141"/>
                  <a:gd name="T14" fmla="*/ 64 w 313"/>
                  <a:gd name="T15" fmla="*/ 16 h 141"/>
                  <a:gd name="T16" fmla="*/ 58 w 313"/>
                  <a:gd name="T17" fmla="*/ 14 h 141"/>
                  <a:gd name="T18" fmla="*/ 26 w 313"/>
                  <a:gd name="T19" fmla="*/ 0 h 141"/>
                  <a:gd name="T20" fmla="*/ 8 w 313"/>
                  <a:gd name="T21" fmla="*/ 41 h 141"/>
                  <a:gd name="T22" fmla="*/ 0 w 313"/>
                  <a:gd name="T23" fmla="*/ 57 h 141"/>
                  <a:gd name="T24" fmla="*/ 13 w 313"/>
                  <a:gd name="T25" fmla="*/ 52 h 141"/>
                  <a:gd name="T26" fmla="*/ 17 w 313"/>
                  <a:gd name="T27" fmla="*/ 50 h 141"/>
                  <a:gd name="T28" fmla="*/ 19 w 313"/>
                  <a:gd name="T29" fmla="*/ 54 h 141"/>
                  <a:gd name="T30" fmla="*/ 20 w 313"/>
                  <a:gd name="T31" fmla="*/ 55 h 141"/>
                  <a:gd name="T32" fmla="*/ 167 w 313"/>
                  <a:gd name="T33" fmla="*/ 141 h 141"/>
                  <a:gd name="T34" fmla="*/ 313 w 313"/>
                  <a:gd name="T35" fmla="*/ 58 h 141"/>
                  <a:gd name="T36" fmla="*/ 281 w 313"/>
                  <a:gd name="T37" fmla="*/ 72 h 141"/>
                  <a:gd name="T38" fmla="*/ 267 w 313"/>
                  <a:gd name="T39" fmla="*/ 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141">
                    <a:moveTo>
                      <a:pt x="267" y="41"/>
                    </a:moveTo>
                    <a:cubicBezTo>
                      <a:pt x="245" y="74"/>
                      <a:pt x="207" y="94"/>
                      <a:pt x="167" y="94"/>
                    </a:cubicBezTo>
                    <a:cubicBezTo>
                      <a:pt x="125" y="94"/>
                      <a:pt x="87" y="73"/>
                      <a:pt x="65" y="38"/>
                    </a:cubicBezTo>
                    <a:cubicBezTo>
                      <a:pt x="64" y="37"/>
                      <a:pt x="64" y="37"/>
                      <a:pt x="64" y="37"/>
                    </a:cubicBezTo>
                    <a:cubicBezTo>
                      <a:pt x="62" y="33"/>
                      <a:pt x="62" y="33"/>
                      <a:pt x="62" y="33"/>
                    </a:cubicBezTo>
                    <a:cubicBezTo>
                      <a:pt x="67" y="31"/>
                      <a:pt x="67" y="31"/>
                      <a:pt x="67" y="31"/>
                    </a:cubicBezTo>
                    <a:cubicBezTo>
                      <a:pt x="83" y="25"/>
                      <a:pt x="83" y="25"/>
                      <a:pt x="83" y="25"/>
                    </a:cubicBezTo>
                    <a:cubicBezTo>
                      <a:pt x="64" y="16"/>
                      <a:pt x="64" y="16"/>
                      <a:pt x="64" y="16"/>
                    </a:cubicBezTo>
                    <a:cubicBezTo>
                      <a:pt x="58" y="14"/>
                      <a:pt x="58" y="14"/>
                      <a:pt x="58" y="14"/>
                    </a:cubicBezTo>
                    <a:cubicBezTo>
                      <a:pt x="26" y="0"/>
                      <a:pt x="26" y="0"/>
                      <a:pt x="26" y="0"/>
                    </a:cubicBezTo>
                    <a:cubicBezTo>
                      <a:pt x="8" y="41"/>
                      <a:pt x="8" y="41"/>
                      <a:pt x="8" y="41"/>
                    </a:cubicBezTo>
                    <a:cubicBezTo>
                      <a:pt x="0" y="57"/>
                      <a:pt x="0" y="57"/>
                      <a:pt x="0" y="57"/>
                    </a:cubicBezTo>
                    <a:cubicBezTo>
                      <a:pt x="13" y="52"/>
                      <a:pt x="13" y="52"/>
                      <a:pt x="13" y="52"/>
                    </a:cubicBezTo>
                    <a:cubicBezTo>
                      <a:pt x="17" y="50"/>
                      <a:pt x="17" y="50"/>
                      <a:pt x="17" y="50"/>
                    </a:cubicBezTo>
                    <a:cubicBezTo>
                      <a:pt x="19" y="54"/>
                      <a:pt x="19" y="54"/>
                      <a:pt x="19" y="54"/>
                    </a:cubicBezTo>
                    <a:cubicBezTo>
                      <a:pt x="20" y="54"/>
                      <a:pt x="20" y="54"/>
                      <a:pt x="20" y="55"/>
                    </a:cubicBezTo>
                    <a:cubicBezTo>
                      <a:pt x="50" y="108"/>
                      <a:pt x="106" y="141"/>
                      <a:pt x="167" y="141"/>
                    </a:cubicBezTo>
                    <a:cubicBezTo>
                      <a:pt x="227" y="141"/>
                      <a:pt x="283" y="109"/>
                      <a:pt x="313" y="58"/>
                    </a:cubicBezTo>
                    <a:cubicBezTo>
                      <a:pt x="281" y="72"/>
                      <a:pt x="281" y="72"/>
                      <a:pt x="281" y="72"/>
                    </a:cubicBezTo>
                    <a:lnTo>
                      <a:pt x="26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600">
                  <a:solidFill>
                    <a:srgbClr val="4B4B4B"/>
                  </a:solidFill>
                  <a:latin typeface="微软雅黑" panose="020B0503020204020204" pitchFamily="34" charset="-122"/>
                  <a:ea typeface="微软雅黑" panose="020B0503020204020204" pitchFamily="34" charset="-122"/>
                </a:endParaRPr>
              </a:p>
            </p:txBody>
          </p:sp>
          <p:sp>
            <p:nvSpPr>
              <p:cNvPr id="352" name="Freeform 191"/>
              <p:cNvSpPr>
                <a:spLocks/>
              </p:cNvSpPr>
              <p:nvPr/>
            </p:nvSpPr>
            <p:spPr bwMode="auto">
              <a:xfrm>
                <a:off x="1273174" y="5211714"/>
                <a:ext cx="171451" cy="277813"/>
              </a:xfrm>
              <a:custGeom>
                <a:avLst/>
                <a:gdLst>
                  <a:gd name="T0" fmla="*/ 145 w 157"/>
                  <a:gd name="T1" fmla="*/ 224 h 254"/>
                  <a:gd name="T2" fmla="*/ 141 w 157"/>
                  <a:gd name="T3" fmla="*/ 222 h 254"/>
                  <a:gd name="T4" fmla="*/ 142 w 157"/>
                  <a:gd name="T5" fmla="*/ 218 h 254"/>
                  <a:gd name="T6" fmla="*/ 142 w 157"/>
                  <a:gd name="T7" fmla="*/ 217 h 254"/>
                  <a:gd name="T8" fmla="*/ 150 w 157"/>
                  <a:gd name="T9" fmla="*/ 168 h 254"/>
                  <a:gd name="T10" fmla="*/ 0 w 157"/>
                  <a:gd name="T11" fmla="*/ 0 h 254"/>
                  <a:gd name="T12" fmla="*/ 24 w 157"/>
                  <a:gd name="T13" fmla="*/ 24 h 254"/>
                  <a:gd name="T14" fmla="*/ 0 w 157"/>
                  <a:gd name="T15" fmla="*/ 48 h 254"/>
                  <a:gd name="T16" fmla="*/ 102 w 157"/>
                  <a:gd name="T17" fmla="*/ 168 h 254"/>
                  <a:gd name="T18" fmla="*/ 98 w 157"/>
                  <a:gd name="T19" fmla="*/ 200 h 254"/>
                  <a:gd name="T20" fmla="*/ 98 w 157"/>
                  <a:gd name="T21" fmla="*/ 200 h 254"/>
                  <a:gd name="T22" fmla="*/ 97 w 157"/>
                  <a:gd name="T23" fmla="*/ 205 h 254"/>
                  <a:gd name="T24" fmla="*/ 92 w 157"/>
                  <a:gd name="T25" fmla="*/ 203 h 254"/>
                  <a:gd name="T26" fmla="*/ 75 w 157"/>
                  <a:gd name="T27" fmla="*/ 197 h 254"/>
                  <a:gd name="T28" fmla="*/ 83 w 157"/>
                  <a:gd name="T29" fmla="*/ 215 h 254"/>
                  <a:gd name="T30" fmla="*/ 85 w 157"/>
                  <a:gd name="T31" fmla="*/ 220 h 254"/>
                  <a:gd name="T32" fmla="*/ 100 w 157"/>
                  <a:gd name="T33" fmla="*/ 254 h 254"/>
                  <a:gd name="T34" fmla="*/ 141 w 157"/>
                  <a:gd name="T35" fmla="*/ 236 h 254"/>
                  <a:gd name="T36" fmla="*/ 148 w 157"/>
                  <a:gd name="T37" fmla="*/ 232 h 254"/>
                  <a:gd name="T38" fmla="*/ 157 w 157"/>
                  <a:gd name="T39" fmla="*/ 228 h 254"/>
                  <a:gd name="T40" fmla="*/ 145 w 157"/>
                  <a:gd name="T41" fmla="*/ 2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54">
                    <a:moveTo>
                      <a:pt x="145" y="224"/>
                    </a:moveTo>
                    <a:cubicBezTo>
                      <a:pt x="141" y="222"/>
                      <a:pt x="141" y="222"/>
                      <a:pt x="141" y="222"/>
                    </a:cubicBezTo>
                    <a:cubicBezTo>
                      <a:pt x="142" y="218"/>
                      <a:pt x="142" y="218"/>
                      <a:pt x="142" y="218"/>
                    </a:cubicBezTo>
                    <a:cubicBezTo>
                      <a:pt x="142" y="217"/>
                      <a:pt x="142" y="217"/>
                      <a:pt x="142" y="217"/>
                    </a:cubicBezTo>
                    <a:cubicBezTo>
                      <a:pt x="147" y="201"/>
                      <a:pt x="150" y="185"/>
                      <a:pt x="150" y="168"/>
                    </a:cubicBezTo>
                    <a:cubicBezTo>
                      <a:pt x="150" y="81"/>
                      <a:pt x="85" y="10"/>
                      <a:pt x="0" y="0"/>
                    </a:cubicBezTo>
                    <a:cubicBezTo>
                      <a:pt x="24" y="24"/>
                      <a:pt x="24" y="24"/>
                      <a:pt x="24" y="24"/>
                    </a:cubicBezTo>
                    <a:cubicBezTo>
                      <a:pt x="0" y="48"/>
                      <a:pt x="0" y="48"/>
                      <a:pt x="0" y="48"/>
                    </a:cubicBezTo>
                    <a:cubicBezTo>
                      <a:pt x="58" y="57"/>
                      <a:pt x="102" y="108"/>
                      <a:pt x="102" y="168"/>
                    </a:cubicBezTo>
                    <a:cubicBezTo>
                      <a:pt x="102" y="179"/>
                      <a:pt x="101" y="189"/>
                      <a:pt x="98" y="200"/>
                    </a:cubicBezTo>
                    <a:cubicBezTo>
                      <a:pt x="98" y="200"/>
                      <a:pt x="98" y="200"/>
                      <a:pt x="98" y="200"/>
                    </a:cubicBezTo>
                    <a:cubicBezTo>
                      <a:pt x="97" y="205"/>
                      <a:pt x="97" y="205"/>
                      <a:pt x="97" y="205"/>
                    </a:cubicBezTo>
                    <a:cubicBezTo>
                      <a:pt x="92" y="203"/>
                      <a:pt x="92" y="203"/>
                      <a:pt x="92" y="203"/>
                    </a:cubicBezTo>
                    <a:cubicBezTo>
                      <a:pt x="75" y="197"/>
                      <a:pt x="75" y="197"/>
                      <a:pt x="75" y="197"/>
                    </a:cubicBezTo>
                    <a:cubicBezTo>
                      <a:pt x="83" y="215"/>
                      <a:pt x="83" y="215"/>
                      <a:pt x="83" y="215"/>
                    </a:cubicBezTo>
                    <a:cubicBezTo>
                      <a:pt x="85" y="220"/>
                      <a:pt x="85" y="220"/>
                      <a:pt x="85" y="220"/>
                    </a:cubicBezTo>
                    <a:cubicBezTo>
                      <a:pt x="100" y="254"/>
                      <a:pt x="100" y="254"/>
                      <a:pt x="100" y="254"/>
                    </a:cubicBezTo>
                    <a:cubicBezTo>
                      <a:pt x="141" y="236"/>
                      <a:pt x="141" y="236"/>
                      <a:pt x="141" y="236"/>
                    </a:cubicBezTo>
                    <a:cubicBezTo>
                      <a:pt x="148" y="232"/>
                      <a:pt x="148" y="232"/>
                      <a:pt x="148" y="232"/>
                    </a:cubicBezTo>
                    <a:cubicBezTo>
                      <a:pt x="157" y="228"/>
                      <a:pt x="157" y="228"/>
                      <a:pt x="157" y="228"/>
                    </a:cubicBezTo>
                    <a:lnTo>
                      <a:pt x="14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600">
                  <a:solidFill>
                    <a:srgbClr val="4B4B4B"/>
                  </a:solidFill>
                  <a:latin typeface="微软雅黑" panose="020B0503020204020204" pitchFamily="34" charset="-122"/>
                  <a:ea typeface="微软雅黑" panose="020B0503020204020204" pitchFamily="34" charset="-122"/>
                </a:endParaRPr>
              </a:p>
            </p:txBody>
          </p:sp>
          <p:sp>
            <p:nvSpPr>
              <p:cNvPr id="353" name="Freeform 192"/>
              <p:cNvSpPr>
                <a:spLocks/>
              </p:cNvSpPr>
              <p:nvPr/>
            </p:nvSpPr>
            <p:spPr bwMode="auto">
              <a:xfrm>
                <a:off x="1068388" y="5189490"/>
                <a:ext cx="215900" cy="258762"/>
              </a:xfrm>
              <a:custGeom>
                <a:avLst/>
                <a:gdLst>
                  <a:gd name="T0" fmla="*/ 22 w 197"/>
                  <a:gd name="T1" fmla="*/ 202 h 236"/>
                  <a:gd name="T2" fmla="*/ 49 w 197"/>
                  <a:gd name="T3" fmla="*/ 214 h 236"/>
                  <a:gd name="T4" fmla="*/ 47 w 197"/>
                  <a:gd name="T5" fmla="*/ 188 h 236"/>
                  <a:gd name="T6" fmla="*/ 147 w 197"/>
                  <a:gd name="T7" fmla="*/ 68 h 236"/>
                  <a:gd name="T8" fmla="*/ 148 w 197"/>
                  <a:gd name="T9" fmla="*/ 68 h 236"/>
                  <a:gd name="T10" fmla="*/ 153 w 197"/>
                  <a:gd name="T11" fmla="*/ 67 h 236"/>
                  <a:gd name="T12" fmla="*/ 153 w 197"/>
                  <a:gd name="T13" fmla="*/ 72 h 236"/>
                  <a:gd name="T14" fmla="*/ 153 w 197"/>
                  <a:gd name="T15" fmla="*/ 88 h 236"/>
                  <a:gd name="T16" fmla="*/ 170 w 197"/>
                  <a:gd name="T17" fmla="*/ 71 h 236"/>
                  <a:gd name="T18" fmla="*/ 197 w 197"/>
                  <a:gd name="T19" fmla="*/ 44 h 236"/>
                  <a:gd name="T20" fmla="*/ 167 w 197"/>
                  <a:gd name="T21" fmla="*/ 14 h 236"/>
                  <a:gd name="T22" fmla="*/ 153 w 197"/>
                  <a:gd name="T23" fmla="*/ 0 h 236"/>
                  <a:gd name="T24" fmla="*/ 153 w 197"/>
                  <a:gd name="T25" fmla="*/ 15 h 236"/>
                  <a:gd name="T26" fmla="*/ 153 w 197"/>
                  <a:gd name="T27" fmla="*/ 20 h 236"/>
                  <a:gd name="T28" fmla="*/ 148 w 197"/>
                  <a:gd name="T29" fmla="*/ 20 h 236"/>
                  <a:gd name="T30" fmla="*/ 148 w 197"/>
                  <a:gd name="T31" fmla="*/ 20 h 236"/>
                  <a:gd name="T32" fmla="*/ 0 w 197"/>
                  <a:gd name="T33" fmla="*/ 188 h 236"/>
                  <a:gd name="T34" fmla="*/ 7 w 197"/>
                  <a:gd name="T35" fmla="*/ 236 h 236"/>
                  <a:gd name="T36" fmla="*/ 22 w 197"/>
                  <a:gd name="T37"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236">
                    <a:moveTo>
                      <a:pt x="22" y="202"/>
                    </a:moveTo>
                    <a:cubicBezTo>
                      <a:pt x="49" y="214"/>
                      <a:pt x="49" y="214"/>
                      <a:pt x="49" y="214"/>
                    </a:cubicBezTo>
                    <a:cubicBezTo>
                      <a:pt x="48" y="205"/>
                      <a:pt x="47" y="197"/>
                      <a:pt x="47" y="188"/>
                    </a:cubicBezTo>
                    <a:cubicBezTo>
                      <a:pt x="47" y="129"/>
                      <a:pt x="89" y="78"/>
                      <a:pt x="147" y="68"/>
                    </a:cubicBezTo>
                    <a:cubicBezTo>
                      <a:pt x="148" y="68"/>
                      <a:pt x="148" y="68"/>
                      <a:pt x="148" y="68"/>
                    </a:cubicBezTo>
                    <a:cubicBezTo>
                      <a:pt x="153" y="67"/>
                      <a:pt x="153" y="67"/>
                      <a:pt x="153" y="67"/>
                    </a:cubicBezTo>
                    <a:cubicBezTo>
                      <a:pt x="153" y="72"/>
                      <a:pt x="153" y="72"/>
                      <a:pt x="153" y="72"/>
                    </a:cubicBezTo>
                    <a:cubicBezTo>
                      <a:pt x="153" y="88"/>
                      <a:pt x="153" y="88"/>
                      <a:pt x="153" y="88"/>
                    </a:cubicBezTo>
                    <a:cubicBezTo>
                      <a:pt x="170" y="71"/>
                      <a:pt x="170" y="71"/>
                      <a:pt x="170" y="71"/>
                    </a:cubicBezTo>
                    <a:cubicBezTo>
                      <a:pt x="197" y="44"/>
                      <a:pt x="197" y="44"/>
                      <a:pt x="197" y="44"/>
                    </a:cubicBezTo>
                    <a:cubicBezTo>
                      <a:pt x="167" y="14"/>
                      <a:pt x="167" y="14"/>
                      <a:pt x="167" y="14"/>
                    </a:cubicBezTo>
                    <a:cubicBezTo>
                      <a:pt x="153" y="0"/>
                      <a:pt x="153" y="0"/>
                      <a:pt x="153" y="0"/>
                    </a:cubicBezTo>
                    <a:cubicBezTo>
                      <a:pt x="153" y="15"/>
                      <a:pt x="153" y="15"/>
                      <a:pt x="153" y="15"/>
                    </a:cubicBezTo>
                    <a:cubicBezTo>
                      <a:pt x="153" y="20"/>
                      <a:pt x="153" y="20"/>
                      <a:pt x="153" y="20"/>
                    </a:cubicBezTo>
                    <a:cubicBezTo>
                      <a:pt x="148" y="20"/>
                      <a:pt x="148" y="20"/>
                      <a:pt x="148" y="20"/>
                    </a:cubicBezTo>
                    <a:cubicBezTo>
                      <a:pt x="148" y="20"/>
                      <a:pt x="148" y="20"/>
                      <a:pt x="148" y="20"/>
                    </a:cubicBezTo>
                    <a:cubicBezTo>
                      <a:pt x="63" y="31"/>
                      <a:pt x="0" y="102"/>
                      <a:pt x="0" y="188"/>
                    </a:cubicBezTo>
                    <a:cubicBezTo>
                      <a:pt x="0" y="204"/>
                      <a:pt x="2" y="220"/>
                      <a:pt x="7" y="236"/>
                    </a:cubicBezTo>
                    <a:lnTo>
                      <a:pt x="2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z="1600">
                  <a:solidFill>
                    <a:srgbClr val="4B4B4B"/>
                  </a:solidFill>
                  <a:latin typeface="微软雅黑" panose="020B0503020204020204" pitchFamily="34" charset="-122"/>
                  <a:ea typeface="微软雅黑" panose="020B0503020204020204" pitchFamily="34" charset="-122"/>
                </a:endParaRPr>
              </a:p>
            </p:txBody>
          </p:sp>
        </p:grpSp>
      </p:grpSp>
      <p:sp>
        <p:nvSpPr>
          <p:cNvPr id="354" name="TextBox 353"/>
          <p:cNvSpPr txBox="1"/>
          <p:nvPr/>
        </p:nvSpPr>
        <p:spPr>
          <a:xfrm>
            <a:off x="2750237" y="3043935"/>
            <a:ext cx="479740" cy="193899"/>
          </a:xfrm>
          <a:prstGeom prst="rect">
            <a:avLst/>
          </a:prstGeom>
          <a:noFill/>
        </p:spPr>
        <p:txBody>
          <a:bodyPr wrap="square" lIns="0" tIns="0" rIns="0" bIns="0" rtlCol="0">
            <a:spAutoFit/>
          </a:bodyPr>
          <a:lstStyle/>
          <a:p>
            <a:pPr fontAlgn="base">
              <a:lnSpc>
                <a:spcPct val="90000"/>
              </a:lnSpc>
              <a:spcBef>
                <a:spcPts val="600"/>
              </a:spcBef>
              <a:spcAft>
                <a:spcPct val="0"/>
              </a:spcAft>
              <a:buClr>
                <a:srgbClr val="F0AB00"/>
              </a:buClr>
              <a:buSzPct val="80000"/>
            </a:pPr>
            <a:r>
              <a:rPr lang="en-US" sz="1400" b="1" kern="0" dirty="0">
                <a:solidFill>
                  <a:schemeClr val="accent6"/>
                </a:solidFill>
                <a:latin typeface="微软雅黑" panose="020B0503020204020204" pitchFamily="34" charset="-122"/>
                <a:ea typeface="微软雅黑" panose="020B0503020204020204" pitchFamily="34" charset="-122"/>
                <a:cs typeface="Arial Unicode MS" pitchFamily="34" charset="-128"/>
              </a:rPr>
              <a:t>&lt;/&gt;</a:t>
            </a:r>
          </a:p>
        </p:txBody>
      </p:sp>
      <p:grpSp>
        <p:nvGrpSpPr>
          <p:cNvPr id="355" name="Group 354"/>
          <p:cNvGrpSpPr/>
          <p:nvPr/>
        </p:nvGrpSpPr>
        <p:grpSpPr>
          <a:xfrm>
            <a:off x="698584" y="2736120"/>
            <a:ext cx="10785400" cy="1403859"/>
            <a:chOff x="698584" y="2093446"/>
            <a:chExt cx="10785400" cy="1403859"/>
          </a:xfrm>
        </p:grpSpPr>
        <p:sp>
          <p:nvSpPr>
            <p:cNvPr id="356" name="TextBox 355"/>
            <p:cNvSpPr txBox="1"/>
            <p:nvPr/>
          </p:nvSpPr>
          <p:spPr>
            <a:xfrm>
              <a:off x="744729" y="2093446"/>
              <a:ext cx="3489546" cy="193899"/>
            </a:xfrm>
            <a:prstGeom prst="rect">
              <a:avLst/>
            </a:prstGeom>
            <a:noFill/>
          </p:spPr>
          <p:txBody>
            <a:bodyPr wrap="square" lIns="0" tIns="0" rIns="0" bIns="0" rtlCol="0">
              <a:spAutoFit/>
            </a:bodyPr>
            <a:lstStyle/>
            <a:p>
              <a:pPr algn="ctr" fontAlgn="base">
                <a:lnSpc>
                  <a:spcPct val="90000"/>
                </a:lnSpc>
                <a:spcAft>
                  <a:spcPts val="714"/>
                </a:spcAft>
                <a:buClr>
                  <a:srgbClr val="F0AB00"/>
                </a:buClr>
                <a:buSzPct val="80000"/>
              </a:pPr>
              <a:r>
                <a:rPr lang="zh-CN" alt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rPr>
                <a:t>应用服务</a:t>
              </a:r>
              <a:endParaRPr 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57" name="TextBox 356"/>
            <p:cNvSpPr txBox="1"/>
            <p:nvPr/>
          </p:nvSpPr>
          <p:spPr>
            <a:xfrm>
              <a:off x="7974724" y="2093446"/>
              <a:ext cx="3509260" cy="193899"/>
            </a:xfrm>
            <a:prstGeom prst="rect">
              <a:avLst/>
            </a:prstGeom>
            <a:noFill/>
          </p:spPr>
          <p:txBody>
            <a:bodyPr wrap="square" lIns="0" tIns="0" rIns="0" bIns="0" rtlCol="0">
              <a:spAutoFit/>
            </a:bodyPr>
            <a:lstStyle/>
            <a:p>
              <a:pPr algn="ctr" fontAlgn="base">
                <a:lnSpc>
                  <a:spcPct val="90000"/>
                </a:lnSpc>
                <a:spcAft>
                  <a:spcPts val="714"/>
                </a:spcAft>
                <a:buClr>
                  <a:srgbClr val="F0AB00"/>
                </a:buClr>
                <a:buSzPct val="80000"/>
              </a:pPr>
              <a:r>
                <a:rPr lang="zh-CN" alt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rPr>
                <a:t>集成和质量服务</a:t>
              </a:r>
              <a:endParaRPr 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sp>
          <p:nvSpPr>
            <p:cNvPr id="358" name="TextBox 357"/>
            <p:cNvSpPr txBox="1"/>
            <p:nvPr/>
          </p:nvSpPr>
          <p:spPr>
            <a:xfrm>
              <a:off x="4284650" y="2093446"/>
              <a:ext cx="3648911" cy="193899"/>
            </a:xfrm>
            <a:prstGeom prst="rect">
              <a:avLst/>
            </a:prstGeom>
            <a:noFill/>
          </p:spPr>
          <p:txBody>
            <a:bodyPr wrap="square" lIns="0" tIns="0" rIns="0" bIns="0" rtlCol="0">
              <a:spAutoFit/>
            </a:bodyPr>
            <a:lstStyle/>
            <a:p>
              <a:pPr algn="ctr" fontAlgn="base">
                <a:lnSpc>
                  <a:spcPct val="90000"/>
                </a:lnSpc>
                <a:spcAft>
                  <a:spcPts val="714"/>
                </a:spcAft>
                <a:buClr>
                  <a:srgbClr val="F0AB00"/>
                </a:buClr>
                <a:buSzPct val="80000"/>
              </a:pPr>
              <a:r>
                <a:rPr lang="zh-CN" alt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rPr>
                <a:t>数据处理服务</a:t>
              </a:r>
              <a:endParaRPr lang="en-US" sz="1400" b="1" kern="0" dirty="0">
                <a:solidFill>
                  <a:srgbClr val="4B4B4B"/>
                </a:solidFill>
                <a:latin typeface="微软雅黑" panose="020B0503020204020204" pitchFamily="34" charset="-122"/>
                <a:ea typeface="微软雅黑" panose="020B0503020204020204" pitchFamily="34" charset="-122"/>
                <a:cs typeface="Arial Unicode MS" pitchFamily="34" charset="-128"/>
              </a:endParaRPr>
            </a:p>
          </p:txBody>
        </p:sp>
        <p:grpSp>
          <p:nvGrpSpPr>
            <p:cNvPr id="359" name="Group 358"/>
            <p:cNvGrpSpPr/>
            <p:nvPr/>
          </p:nvGrpSpPr>
          <p:grpSpPr>
            <a:xfrm>
              <a:off x="698584" y="2097237"/>
              <a:ext cx="10785400" cy="1400068"/>
              <a:chOff x="1643162" y="3107682"/>
              <a:chExt cx="8532965" cy="1519473"/>
            </a:xfrm>
          </p:grpSpPr>
          <p:cxnSp>
            <p:nvCxnSpPr>
              <p:cNvPr id="360" name="Straight Connector 359"/>
              <p:cNvCxnSpPr/>
              <p:nvPr/>
            </p:nvCxnSpPr>
            <p:spPr>
              <a:xfrm>
                <a:off x="4491028" y="3107682"/>
                <a:ext cx="0" cy="151947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1643162" y="4627155"/>
                <a:ext cx="8532965"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7337026" y="3107682"/>
                <a:ext cx="0" cy="145840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63" name="Rounded Rectangle 362"/>
          <p:cNvSpPr/>
          <p:nvPr/>
        </p:nvSpPr>
        <p:spPr>
          <a:xfrm>
            <a:off x="2116645" y="1633934"/>
            <a:ext cx="7961884" cy="356163"/>
          </a:xfrm>
          <a:prstGeom prst="roundRect">
            <a:avLst>
              <a:gd name="adj" fmla="val 0"/>
            </a:avLst>
          </a:prstGeom>
          <a:noFill/>
          <a:ln w="12700">
            <a:noFill/>
          </a:ln>
        </p:spPr>
        <p:txBody>
          <a:bodyPr wrap="square" lIns="182880" tIns="54439" rIns="108878" bIns="54439">
            <a:noAutofit/>
          </a:bodyPr>
          <a:lstStyle/>
          <a:p>
            <a:pPr algn="ctr"/>
            <a:r>
              <a:rPr lang="en-US"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应用、第三方应用和企业开发应用</a:t>
            </a:r>
            <a:endParaRPr lang="en-US" sz="1400" dirty="0">
              <a:latin typeface="微软雅黑" panose="020B0503020204020204" pitchFamily="34" charset="-122"/>
              <a:ea typeface="微软雅黑" panose="020B0503020204020204" pitchFamily="34" charset="-122"/>
            </a:endParaRPr>
          </a:p>
        </p:txBody>
      </p:sp>
      <p:sp>
        <p:nvSpPr>
          <p:cNvPr id="364" name="Rounded Rectangle 363"/>
          <p:cNvSpPr/>
          <p:nvPr/>
        </p:nvSpPr>
        <p:spPr>
          <a:xfrm>
            <a:off x="2116645" y="1335088"/>
            <a:ext cx="7961884" cy="356163"/>
          </a:xfrm>
          <a:prstGeom prst="roundRect">
            <a:avLst>
              <a:gd name="adj" fmla="val 0"/>
            </a:avLst>
          </a:prstGeom>
          <a:noFill/>
          <a:ln w="12700">
            <a:noFill/>
          </a:ln>
        </p:spPr>
        <p:txBody>
          <a:bodyPr wrap="square" lIns="182880" tIns="54439" rIns="108878" bIns="54439">
            <a:noAutofit/>
          </a:bodyPr>
          <a:lstStyle/>
          <a:p>
            <a:pPr algn="ctr"/>
            <a:r>
              <a:rPr lang="zh-CN" altLang="en-US" sz="1400" dirty="0">
                <a:latin typeface="微软雅黑" panose="020B0503020204020204" pitchFamily="34" charset="-122"/>
                <a:ea typeface="微软雅黑" panose="020B0503020204020204" pitchFamily="34" charset="-122"/>
              </a:rPr>
              <a:t>所有设备</a:t>
            </a:r>
            <a:endParaRPr lang="en-US" sz="1400" dirty="0">
              <a:latin typeface="微软雅黑" panose="020B0503020204020204" pitchFamily="34" charset="-122"/>
              <a:ea typeface="微软雅黑" panose="020B0503020204020204" pitchFamily="34" charset="-122"/>
            </a:endParaRPr>
          </a:p>
        </p:txBody>
      </p:sp>
      <p:cxnSp>
        <p:nvCxnSpPr>
          <p:cNvPr id="365" name="Straight Connector 364"/>
          <p:cNvCxnSpPr/>
          <p:nvPr/>
        </p:nvCxnSpPr>
        <p:spPr>
          <a:xfrm>
            <a:off x="2095132" y="1513169"/>
            <a:ext cx="3386075" cy="1"/>
          </a:xfrm>
          <a:prstGeom prst="line">
            <a:avLst/>
          </a:prstGeom>
          <a:ln w="6350">
            <a:gradFill flip="none" rotWithShape="1">
              <a:gsLst>
                <a:gs pos="0">
                  <a:schemeClr val="bg1">
                    <a:alpha val="0"/>
                  </a:schemeClr>
                </a:gs>
                <a:gs pos="19000">
                  <a:schemeClr val="bg2">
                    <a:lumMod val="7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6827072" y="1513169"/>
            <a:ext cx="3266681" cy="0"/>
          </a:xfrm>
          <a:prstGeom prst="line">
            <a:avLst/>
          </a:prstGeom>
          <a:ln w="6350">
            <a:gradFill flip="none" rotWithShape="1">
              <a:gsLst>
                <a:gs pos="0">
                  <a:schemeClr val="bg1">
                    <a:alpha val="0"/>
                  </a:schemeClr>
                </a:gs>
                <a:gs pos="19000">
                  <a:schemeClr val="bg2">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2095132" y="1812015"/>
            <a:ext cx="2180926" cy="1"/>
          </a:xfrm>
          <a:prstGeom prst="line">
            <a:avLst/>
          </a:prstGeom>
          <a:ln w="6350">
            <a:gradFill flip="none" rotWithShape="1">
              <a:gsLst>
                <a:gs pos="0">
                  <a:schemeClr val="bg1">
                    <a:alpha val="0"/>
                  </a:schemeClr>
                </a:gs>
                <a:gs pos="19000">
                  <a:schemeClr val="bg2">
                    <a:lumMod val="7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7981440" y="1812015"/>
            <a:ext cx="2112313" cy="0"/>
          </a:xfrm>
          <a:prstGeom prst="line">
            <a:avLst/>
          </a:prstGeom>
          <a:ln w="6350">
            <a:gradFill flip="none" rotWithShape="1">
              <a:gsLst>
                <a:gs pos="0">
                  <a:schemeClr val="bg1">
                    <a:alpha val="0"/>
                  </a:schemeClr>
                </a:gs>
                <a:gs pos="19000">
                  <a:schemeClr val="bg2">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73" name="TextBox 372"/>
          <p:cNvSpPr txBox="1"/>
          <p:nvPr/>
        </p:nvSpPr>
        <p:spPr>
          <a:xfrm>
            <a:off x="2896703" y="2178770"/>
            <a:ext cx="6401770" cy="369332"/>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2400" b="1" kern="0" spc="600" dirty="0">
                <a:latin typeface="微软雅黑" panose="020B0503020204020204" pitchFamily="34" charset="-122"/>
                <a:ea typeface="微软雅黑" panose="020B0503020204020204" pitchFamily="34" charset="-122"/>
                <a:cs typeface="Arial Unicode MS" pitchFamily="34" charset="-128"/>
              </a:rPr>
              <a:t>一体化数据应用平台</a:t>
            </a:r>
            <a:endParaRPr lang="en-US" sz="2400" b="1" kern="0" spc="600" dirty="0">
              <a:latin typeface="微软雅黑" panose="020B0503020204020204" pitchFamily="34" charset="-122"/>
              <a:ea typeface="微软雅黑" panose="020B0503020204020204" pitchFamily="34" charset="-122"/>
              <a:cs typeface="Arial Unicode MS" pitchFamily="34" charset="-128"/>
            </a:endParaRPr>
          </a:p>
        </p:txBody>
      </p:sp>
      <p:grpSp>
        <p:nvGrpSpPr>
          <p:cNvPr id="85" name="Group 84"/>
          <p:cNvGrpSpPr/>
          <p:nvPr/>
        </p:nvGrpSpPr>
        <p:grpSpPr>
          <a:xfrm>
            <a:off x="4233907" y="5428419"/>
            <a:ext cx="2008340" cy="1078644"/>
            <a:chOff x="4042525" y="5273144"/>
            <a:chExt cx="2008340" cy="1078644"/>
          </a:xfrm>
        </p:grpSpPr>
        <p:sp>
          <p:nvSpPr>
            <p:cNvPr id="369" name="Rectangle 368"/>
            <p:cNvSpPr/>
            <p:nvPr/>
          </p:nvSpPr>
          <p:spPr>
            <a:xfrm>
              <a:off x="4042525" y="5273144"/>
              <a:ext cx="2008340" cy="356163"/>
            </a:xfrm>
            <a:prstGeom prst="rect">
              <a:avLst/>
            </a:prstGeom>
          </p:spPr>
          <p:txBody>
            <a:bodyPr wrap="square" lIns="108878" tIns="54439" rIns="108878" bIns="54439" anchor="ctr">
              <a:spAutoFit/>
            </a:bodyPr>
            <a:lstStyle/>
            <a:p>
              <a:pPr algn="ctr" fontAlgn="base">
                <a:spcAft>
                  <a:spcPct val="0"/>
                </a:spcAft>
                <a:buClr>
                  <a:srgbClr val="F0AB00"/>
                </a:buClr>
                <a:buSzPct val="80000"/>
              </a:pPr>
              <a:r>
                <a:rPr lang="zh-CN" altLang="en-US" sz="1600" b="1" kern="0" dirty="0">
                  <a:latin typeface="微软雅黑" panose="020B0503020204020204" pitchFamily="34" charset="-122"/>
                  <a:ea typeface="微软雅黑" panose="020B0503020204020204" pitchFamily="34" charset="-122"/>
                  <a:cs typeface="Arial Unicode MS" pitchFamily="34" charset="-128"/>
                </a:rPr>
                <a:t>多数据格式</a:t>
              </a:r>
              <a:endParaRPr lang="en-US" sz="1600" b="1" kern="0" dirty="0">
                <a:latin typeface="微软雅黑" panose="020B0503020204020204" pitchFamily="34" charset="-122"/>
                <a:ea typeface="微软雅黑" panose="020B0503020204020204" pitchFamily="34" charset="-122"/>
                <a:cs typeface="Arial Unicode MS" pitchFamily="34" charset="-128"/>
              </a:endParaRPr>
            </a:p>
          </p:txBody>
        </p:sp>
        <p:sp>
          <p:nvSpPr>
            <p:cNvPr id="375" name="Rounded Rectangle 374"/>
            <p:cNvSpPr/>
            <p:nvPr/>
          </p:nvSpPr>
          <p:spPr>
            <a:xfrm>
              <a:off x="4060804" y="5632962"/>
              <a:ext cx="1971782" cy="718826"/>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82880" tIns="91440" rIns="107163" bIns="91440" rtlCol="0" anchor="t"/>
            <a:lstStyle/>
            <a:p>
              <a:pPr defTabSz="740973">
                <a:lnSpc>
                  <a:spcPct val="90000"/>
                </a:lnSpc>
                <a:spcBef>
                  <a:spcPct val="0"/>
                </a:spcBef>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rPr>
                <a:t>在单一平台上处理多元化数据格式</a:t>
              </a:r>
              <a:endParaRPr 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6" name="Group 85"/>
          <p:cNvGrpSpPr/>
          <p:nvPr/>
        </p:nvGrpSpPr>
        <p:grpSpPr>
          <a:xfrm>
            <a:off x="6626641" y="5453503"/>
            <a:ext cx="1816582" cy="1028477"/>
            <a:chOff x="6328369" y="5273144"/>
            <a:chExt cx="1816582" cy="1028477"/>
          </a:xfrm>
        </p:grpSpPr>
        <p:sp>
          <p:nvSpPr>
            <p:cNvPr id="371" name="Rectangle 370"/>
            <p:cNvSpPr/>
            <p:nvPr/>
          </p:nvSpPr>
          <p:spPr>
            <a:xfrm>
              <a:off x="6716349" y="5273144"/>
              <a:ext cx="1040620" cy="356163"/>
            </a:xfrm>
            <a:prstGeom prst="rect">
              <a:avLst/>
            </a:prstGeom>
          </p:spPr>
          <p:txBody>
            <a:bodyPr wrap="none" lIns="108878" tIns="54439" rIns="108878" bIns="54439" anchor="ctr">
              <a:spAutoFit/>
            </a:bodyPr>
            <a:lstStyle/>
            <a:p>
              <a:pPr algn="ctr" fontAlgn="base">
                <a:spcAft>
                  <a:spcPct val="0"/>
                </a:spcAft>
                <a:buClr>
                  <a:srgbClr val="F0AB00"/>
                </a:buClr>
                <a:buSzPct val="80000"/>
              </a:pPr>
              <a:r>
                <a:rPr lang="zh-CN" altLang="en-US" sz="1600" b="1" kern="0" dirty="0">
                  <a:latin typeface="微软雅黑" panose="020B0503020204020204" pitchFamily="34" charset="-122"/>
                  <a:ea typeface="微软雅黑" panose="020B0503020204020204" pitchFamily="34" charset="-122"/>
                  <a:cs typeface="Arial Unicode MS" pitchFamily="34" charset="-128"/>
                </a:rPr>
                <a:t>唯一数据</a:t>
              </a:r>
              <a:endParaRPr lang="en-US" sz="1600" b="1" kern="0" dirty="0">
                <a:latin typeface="微软雅黑" panose="020B0503020204020204" pitchFamily="34" charset="-122"/>
                <a:ea typeface="微软雅黑" panose="020B0503020204020204" pitchFamily="34" charset="-122"/>
                <a:cs typeface="Arial Unicode MS" pitchFamily="34" charset="-128"/>
              </a:endParaRPr>
            </a:p>
          </p:txBody>
        </p:sp>
        <p:sp>
          <p:nvSpPr>
            <p:cNvPr id="376" name="Rectangle 375"/>
            <p:cNvSpPr/>
            <p:nvPr/>
          </p:nvSpPr>
          <p:spPr>
            <a:xfrm>
              <a:off x="6328369" y="5633643"/>
              <a:ext cx="1816582" cy="667978"/>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82880" tIns="91440" rIns="107163" bIns="91440" rtlCol="0" anchor="t"/>
            <a:lstStyle/>
            <a:p>
              <a:pPr defTabSz="740973">
                <a:lnSpc>
                  <a:spcPct val="90000"/>
                </a:lnSpc>
                <a:spcBef>
                  <a:spcPct val="0"/>
                </a:spcBef>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rPr>
                <a:t>在单一平台上维护唯一的数据副本</a:t>
              </a:r>
              <a:endParaRPr 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4" name="Group 83"/>
          <p:cNvGrpSpPr/>
          <p:nvPr/>
        </p:nvGrpSpPr>
        <p:grpSpPr>
          <a:xfrm>
            <a:off x="1865019" y="5428419"/>
            <a:ext cx="1869775" cy="1078644"/>
            <a:chOff x="1865019" y="5273144"/>
            <a:chExt cx="1869775" cy="1078644"/>
          </a:xfrm>
        </p:grpSpPr>
        <p:sp>
          <p:nvSpPr>
            <p:cNvPr id="370" name="Rectangle 369"/>
            <p:cNvSpPr/>
            <p:nvPr/>
          </p:nvSpPr>
          <p:spPr>
            <a:xfrm>
              <a:off x="1916865" y="5273144"/>
              <a:ext cx="1766082" cy="356163"/>
            </a:xfrm>
            <a:prstGeom prst="rect">
              <a:avLst/>
            </a:prstGeom>
          </p:spPr>
          <p:txBody>
            <a:bodyPr wrap="square" lIns="108878" tIns="54439" rIns="108878" bIns="54439" anchor="ctr">
              <a:spAutoFit/>
            </a:bodyPr>
            <a:lstStyle/>
            <a:p>
              <a:pPr algn="ctr" fontAlgn="base">
                <a:spcAft>
                  <a:spcPct val="0"/>
                </a:spcAft>
                <a:buClr>
                  <a:srgbClr val="F0AB00"/>
                </a:buClr>
                <a:buSzPct val="80000"/>
              </a:pPr>
              <a:r>
                <a:rPr lang="zh-CN" altLang="en-US" sz="1600" b="1" kern="0" dirty="0">
                  <a:latin typeface="微软雅黑" panose="020B0503020204020204" pitchFamily="34" charset="-122"/>
                  <a:ea typeface="微软雅黑" panose="020B0503020204020204" pitchFamily="34" charset="-122"/>
                  <a:cs typeface="Arial Unicode MS" pitchFamily="34" charset="-128"/>
                </a:rPr>
                <a:t>单一开放平台</a:t>
              </a:r>
              <a:endParaRPr lang="en-US" sz="1600" b="1" kern="0" dirty="0">
                <a:latin typeface="微软雅黑" panose="020B0503020204020204" pitchFamily="34" charset="-122"/>
                <a:ea typeface="微软雅黑" panose="020B0503020204020204" pitchFamily="34" charset="-122"/>
                <a:cs typeface="Arial Unicode MS" pitchFamily="34" charset="-128"/>
              </a:endParaRPr>
            </a:p>
          </p:txBody>
        </p:sp>
        <p:sp>
          <p:nvSpPr>
            <p:cNvPr id="377" name="Rounded Rectangle 376"/>
            <p:cNvSpPr/>
            <p:nvPr/>
          </p:nvSpPr>
          <p:spPr>
            <a:xfrm>
              <a:off x="1865019" y="5632962"/>
              <a:ext cx="1869775" cy="718826"/>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82880" tIns="91440" rIns="107163" bIns="91440" rtlCol="0" anchor="t"/>
            <a:lstStyle/>
            <a:p>
              <a:pPr defTabSz="740973">
                <a:lnSpc>
                  <a:spcPct val="90000"/>
                </a:lnSpc>
                <a:spcBef>
                  <a:spcPct val="0"/>
                </a:spcBef>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rPr>
                <a:t>无延时的数据访问及处理</a:t>
              </a:r>
              <a:endParaRPr lang="en-US" sz="1400" dirty="0">
                <a:solidFill>
                  <a:schemeClr val="tx1"/>
                </a:solidFill>
                <a:latin typeface="微软雅黑" panose="020B0503020204020204" pitchFamily="34" charset="-122"/>
                <a:ea typeface="微软雅黑" panose="020B0503020204020204" pitchFamily="34" charset="-122"/>
              </a:endParaRPr>
            </a:p>
          </p:txBody>
        </p:sp>
      </p:grpSp>
      <p:sp>
        <p:nvSpPr>
          <p:cNvPr id="378" name="Rounded Rectangle 377"/>
          <p:cNvSpPr/>
          <p:nvPr/>
        </p:nvSpPr>
        <p:spPr>
          <a:xfrm>
            <a:off x="8827615" y="5577569"/>
            <a:ext cx="1791516" cy="749585"/>
          </a:xfrm>
          <a:prstGeom prst="roundRect">
            <a:avLst>
              <a:gd name="adj" fmla="val 0"/>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lIns="182880" tIns="91440" rIns="107163" bIns="91440" rtlCol="0" anchor="ctr"/>
          <a:lstStyle/>
          <a:p>
            <a:pPr defTabSz="740973">
              <a:spcBef>
                <a:spcPts val="600"/>
              </a:spcBef>
            </a:pPr>
            <a:r>
              <a:rPr lang="zh-CN" altLang="en-US" sz="1600" b="1" dirty="0">
                <a:solidFill>
                  <a:schemeClr val="tx1"/>
                </a:solidFill>
              </a:rPr>
              <a:t>敏捷 </a:t>
            </a:r>
            <a:r>
              <a:rPr lang="en-US" sz="1600" b="1" dirty="0">
                <a:solidFill>
                  <a:schemeClr val="tx1"/>
                </a:solidFill>
              </a:rPr>
              <a:t>Speed</a:t>
            </a:r>
          </a:p>
          <a:p>
            <a:pPr defTabSz="740973">
              <a:spcBef>
                <a:spcPts val="600"/>
              </a:spcBef>
            </a:pPr>
            <a:r>
              <a:rPr lang="zh-CN" altLang="en-US" sz="1600" b="1" dirty="0">
                <a:solidFill>
                  <a:schemeClr val="tx1"/>
                </a:solidFill>
              </a:rPr>
              <a:t>简约 </a:t>
            </a:r>
            <a:r>
              <a:rPr lang="en-US" sz="1600" b="1" dirty="0">
                <a:solidFill>
                  <a:schemeClr val="tx1"/>
                </a:solidFill>
              </a:rPr>
              <a:t>Simplicity</a:t>
            </a:r>
          </a:p>
          <a:p>
            <a:pPr defTabSz="740973">
              <a:spcBef>
                <a:spcPts val="600"/>
              </a:spcBef>
            </a:pPr>
            <a:r>
              <a:rPr lang="zh-CN" altLang="en-US" sz="1600" b="1" dirty="0">
                <a:solidFill>
                  <a:schemeClr val="tx1"/>
                </a:solidFill>
              </a:rPr>
              <a:t>创新 </a:t>
            </a:r>
            <a:r>
              <a:rPr lang="en-US" sz="1600" b="1" dirty="0">
                <a:solidFill>
                  <a:schemeClr val="tx1"/>
                </a:solidFill>
              </a:rPr>
              <a:t>Innovation</a:t>
            </a:r>
          </a:p>
        </p:txBody>
      </p:sp>
      <p:sp>
        <p:nvSpPr>
          <p:cNvPr id="87" name="Chevron 86"/>
          <p:cNvSpPr/>
          <p:nvPr/>
        </p:nvSpPr>
        <p:spPr bwMode="gray">
          <a:xfrm>
            <a:off x="8433960" y="5483779"/>
            <a:ext cx="288199" cy="967925"/>
          </a:xfrm>
          <a:prstGeom prst="chevron">
            <a:avLst>
              <a:gd name="adj" fmla="val 72136"/>
            </a:avLst>
          </a:prstGeom>
          <a:solidFill>
            <a:schemeClr val="accent1"/>
          </a:solidFill>
          <a:ln w="9525" algn="ctr">
            <a:noFill/>
            <a:miter lim="800000"/>
            <a:headEnd/>
            <a:tailEnd/>
          </a:ln>
          <a:effectLst/>
        </p:spPr>
        <p:txBody>
          <a:bodyPr wrap="none" lIns="90000" tIns="46800" rIns="90000" bIns="46800" rtlCol="0" anchor="ctr"/>
          <a:lstStyle/>
          <a:p>
            <a:pPr algn="ctr">
              <a:lnSpc>
                <a:spcPts val="1400"/>
              </a:lnSpc>
            </a:pPr>
            <a:endParaRPr lang="en-US" sz="1400" dirty="0">
              <a:latin typeface="BentonSans Regular" pitchFamily="2" charset="0"/>
            </a:endParaRPr>
          </a:p>
        </p:txBody>
      </p:sp>
      <p:sp>
        <p:nvSpPr>
          <p:cNvPr id="383" name="Chevron 382"/>
          <p:cNvSpPr/>
          <p:nvPr/>
        </p:nvSpPr>
        <p:spPr bwMode="gray">
          <a:xfrm>
            <a:off x="6347704" y="5483779"/>
            <a:ext cx="288199" cy="967925"/>
          </a:xfrm>
          <a:prstGeom prst="chevron">
            <a:avLst>
              <a:gd name="adj" fmla="val 72136"/>
            </a:avLst>
          </a:prstGeom>
          <a:solidFill>
            <a:schemeClr val="accent1"/>
          </a:solidFill>
          <a:ln w="9525" algn="ctr">
            <a:noFill/>
            <a:miter lim="800000"/>
            <a:headEnd/>
            <a:tailEnd/>
          </a:ln>
          <a:effectLst/>
        </p:spPr>
        <p:txBody>
          <a:bodyPr wrap="none" lIns="90000" tIns="46800" rIns="90000" bIns="46800" rtlCol="0" anchor="ctr"/>
          <a:lstStyle/>
          <a:p>
            <a:pPr algn="ctr">
              <a:lnSpc>
                <a:spcPts val="1400"/>
              </a:lnSpc>
            </a:pPr>
            <a:endParaRPr lang="en-US" sz="1400" dirty="0">
              <a:latin typeface="BentonSans Regular" pitchFamily="2" charset="0"/>
            </a:endParaRPr>
          </a:p>
        </p:txBody>
      </p:sp>
      <p:sp>
        <p:nvSpPr>
          <p:cNvPr id="384" name="Chevron 383"/>
          <p:cNvSpPr/>
          <p:nvPr/>
        </p:nvSpPr>
        <p:spPr bwMode="gray">
          <a:xfrm>
            <a:off x="3840251" y="5483779"/>
            <a:ext cx="288199" cy="967925"/>
          </a:xfrm>
          <a:prstGeom prst="chevron">
            <a:avLst>
              <a:gd name="adj" fmla="val 72136"/>
            </a:avLst>
          </a:prstGeom>
          <a:solidFill>
            <a:schemeClr val="accent1"/>
          </a:solidFill>
          <a:ln w="9525" algn="ctr">
            <a:noFill/>
            <a:miter lim="800000"/>
            <a:headEnd/>
            <a:tailEnd/>
          </a:ln>
          <a:effectLst/>
        </p:spPr>
        <p:txBody>
          <a:bodyPr wrap="none" lIns="90000" tIns="46800" rIns="90000" bIns="46800" rtlCol="0" anchor="ctr"/>
          <a:lstStyle/>
          <a:p>
            <a:pPr algn="ctr">
              <a:lnSpc>
                <a:spcPts val="1400"/>
              </a:lnSpc>
            </a:pPr>
            <a:endParaRPr lang="en-US" sz="1400" dirty="0">
              <a:latin typeface="BentonSans Regular" pitchFamily="2" charset="0"/>
            </a:endParaRPr>
          </a:p>
        </p:txBody>
      </p:sp>
    </p:spTree>
    <p:extLst>
      <p:ext uri="{BB962C8B-B14F-4D97-AF65-F5344CB8AC3E}">
        <p14:creationId xmlns:p14="http://schemas.microsoft.com/office/powerpoint/2010/main" val="244283426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hevron 45"/>
          <p:cNvSpPr/>
          <p:nvPr/>
        </p:nvSpPr>
        <p:spPr bwMode="gray">
          <a:xfrm>
            <a:off x="8422731" y="2214196"/>
            <a:ext cx="382556" cy="2918860"/>
          </a:xfrm>
          <a:prstGeom prst="chevron">
            <a:avLst>
              <a:gd name="adj" fmla="val 82198"/>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sz="20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6" name="Rectangle 25"/>
          <p:cNvSpPr/>
          <p:nvPr/>
        </p:nvSpPr>
        <p:spPr bwMode="gray">
          <a:xfrm>
            <a:off x="332173" y="1711257"/>
            <a:ext cx="7850458" cy="4030675"/>
          </a:xfrm>
          <a:prstGeom prst="rect">
            <a:avLst/>
          </a:prstGeom>
          <a:solidFill>
            <a:schemeClr val="tx1">
              <a:alpha val="54000"/>
            </a:schemeClr>
          </a:solidFill>
          <a:ln w="6350" algn="ctr">
            <a:solidFill>
              <a:schemeClr val="accent1"/>
            </a:solidFill>
            <a:miter lim="800000"/>
            <a:headEnd/>
            <a:tailEnd/>
          </a:ln>
        </p:spPr>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SAP HANA </a:t>
            </a:r>
            <a:r>
              <a:rPr lang="zh-CN" alt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数据管理平台</a:t>
            </a:r>
            <a:endParaRPr sz="200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27" name="Rectangle 26"/>
          <p:cNvSpPr/>
          <p:nvPr/>
        </p:nvSpPr>
        <p:spPr bwMode="gray">
          <a:xfrm>
            <a:off x="5577178" y="2748436"/>
            <a:ext cx="2340000" cy="1985044"/>
          </a:xfrm>
          <a:prstGeom prst="rect">
            <a:avLst/>
          </a:prstGeom>
          <a:solidFill>
            <a:schemeClr val="tx2">
              <a:lumMod val="60000"/>
              <a:lumOff val="40000"/>
            </a:schemeClr>
          </a:solidFill>
          <a:ln w="6350" algn="ctr">
            <a:solidFill>
              <a:schemeClr val="bg1"/>
            </a:solid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endPar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8" name="Rectangle 27"/>
          <p:cNvSpPr/>
          <p:nvPr/>
        </p:nvSpPr>
        <p:spPr bwMode="gray">
          <a:xfrm>
            <a:off x="524626" y="2748436"/>
            <a:ext cx="2340000" cy="1964485"/>
          </a:xfrm>
          <a:prstGeom prst="rect">
            <a:avLst/>
          </a:prstGeom>
          <a:solidFill>
            <a:schemeClr val="accent1"/>
          </a:solidFill>
          <a:ln w="6350" algn="ctr">
            <a:solidFill>
              <a:schemeClr val="bg1"/>
            </a:solid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endPar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9" name="TextBox 28"/>
          <p:cNvSpPr txBox="1"/>
          <p:nvPr/>
        </p:nvSpPr>
        <p:spPr>
          <a:xfrm>
            <a:off x="1120703" y="4288327"/>
            <a:ext cx="1155188" cy="372410"/>
          </a:xfrm>
          <a:prstGeom prst="rect">
            <a:avLst/>
          </a:prstGeom>
          <a:noFill/>
        </p:spPr>
        <p:txBody>
          <a:bodyPr wrap="none" lIns="64008" tIns="32004" rIns="64008" bIns="32004" rtlCol="0">
            <a:spAutoFit/>
          </a:bodyPr>
          <a:lstStyle/>
          <a:p>
            <a:pPr defTabSz="1088776" fontAlgn="base">
              <a:spcBef>
                <a:spcPct val="50000"/>
              </a:spcBef>
              <a:spcAft>
                <a:spcPct val="0"/>
              </a:spcAft>
              <a:buClr>
                <a:srgbClr val="F0AB00"/>
              </a:buClr>
              <a:buSzPct val="80000"/>
            </a:pPr>
            <a:r>
              <a:rPr lang="zh-CN" alt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实时计算</a:t>
            </a:r>
            <a:endParaRPr 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30" name="TextBox 29"/>
          <p:cNvSpPr txBox="1"/>
          <p:nvPr/>
        </p:nvSpPr>
        <p:spPr>
          <a:xfrm>
            <a:off x="875542" y="2810041"/>
            <a:ext cx="1584793" cy="680186"/>
          </a:xfrm>
          <a:prstGeom prst="rect">
            <a:avLst/>
          </a:prstGeom>
          <a:noFill/>
        </p:spPr>
        <p:txBody>
          <a:bodyPr wrap="none" lIns="64008" tIns="32004" rIns="64008" bIns="32004" rtlCol="0">
            <a:spAutoFit/>
          </a:bodyPr>
          <a:lstStyle/>
          <a:p>
            <a:pPr algn="ctr" defTabSz="1088776" fontAlgn="base">
              <a:spcBef>
                <a:spcPct val="50000"/>
              </a:spcBef>
              <a:spcAft>
                <a:spcPct val="0"/>
              </a:spcAft>
              <a:buClr>
                <a:srgbClr val="F0AB00"/>
              </a:buClr>
              <a:buSzPct val="80000"/>
            </a:pPr>
            <a:r>
              <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t>SAP HANA</a:t>
            </a:r>
            <a:br>
              <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br>
            <a:r>
              <a:rPr lang="zh-CN" alt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t>内存计算</a:t>
            </a:r>
            <a:endPar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31" name="Rectangle 30"/>
          <p:cNvSpPr/>
          <p:nvPr/>
        </p:nvSpPr>
        <p:spPr bwMode="gray">
          <a:xfrm>
            <a:off x="3049073" y="2748436"/>
            <a:ext cx="2340000" cy="1973158"/>
          </a:xfrm>
          <a:prstGeom prst="rect">
            <a:avLst/>
          </a:prstGeom>
          <a:solidFill>
            <a:schemeClr val="accent4"/>
          </a:solidFill>
          <a:ln w="57150" algn="ctr">
            <a:solidFill>
              <a:schemeClr val="bg1"/>
            </a:solid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endPar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32" name="TextBox 31"/>
          <p:cNvSpPr txBox="1"/>
          <p:nvPr/>
        </p:nvSpPr>
        <p:spPr>
          <a:xfrm>
            <a:off x="3123237" y="4288327"/>
            <a:ext cx="2193471" cy="372410"/>
          </a:xfrm>
          <a:prstGeom prst="rect">
            <a:avLst/>
          </a:prstGeom>
          <a:noFill/>
        </p:spPr>
        <p:txBody>
          <a:bodyPr wrap="square" lIns="64008" tIns="32004" rIns="64008" bIns="32004" rtlCol="0">
            <a:spAutoFit/>
          </a:bodyPr>
          <a:lstStyle/>
          <a:p>
            <a:pPr algn="ctr" defTabSz="1088776" fontAlgn="base">
              <a:spcBef>
                <a:spcPct val="50000"/>
              </a:spcBef>
              <a:spcAft>
                <a:spcPct val="0"/>
              </a:spcAft>
              <a:buClr>
                <a:srgbClr val="F0AB00"/>
              </a:buClr>
              <a:buSzPct val="80000"/>
            </a:pPr>
            <a:r>
              <a:rPr lang="zh-CN" alt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温数据</a:t>
            </a:r>
            <a:endParaRPr 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33" name="TextBox 32"/>
          <p:cNvSpPr txBox="1"/>
          <p:nvPr/>
        </p:nvSpPr>
        <p:spPr>
          <a:xfrm>
            <a:off x="3453229" y="2810041"/>
            <a:ext cx="1533497" cy="680186"/>
          </a:xfrm>
          <a:prstGeom prst="rect">
            <a:avLst/>
          </a:prstGeom>
          <a:noFill/>
        </p:spPr>
        <p:txBody>
          <a:bodyPr wrap="none" lIns="64008" tIns="32004" rIns="64008" bIns="32004" rtlCol="0">
            <a:spAutoFit/>
          </a:bodyPr>
          <a:lstStyle/>
          <a:p>
            <a:pPr algn="ctr" defTabSz="1088776" fontAlgn="base">
              <a:spcAft>
                <a:spcPct val="0"/>
              </a:spcAft>
              <a:buClr>
                <a:srgbClr val="F0AB00"/>
              </a:buClr>
              <a:buSzPct val="80000"/>
            </a:pPr>
            <a:r>
              <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t>SAP HANA</a:t>
            </a:r>
            <a:br>
              <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br>
            <a:r>
              <a:rPr lang="zh-CN" alt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t>动态分层</a:t>
            </a:r>
            <a:endPar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34" name="TextBox 33"/>
          <p:cNvSpPr txBox="1"/>
          <p:nvPr/>
        </p:nvSpPr>
        <p:spPr>
          <a:xfrm>
            <a:off x="1028444" y="3561075"/>
            <a:ext cx="1290418" cy="615553"/>
          </a:xfrm>
          <a:prstGeom prst="rect">
            <a:avLst/>
          </a:prstGeom>
          <a:noFill/>
        </p:spPr>
        <p:txBody>
          <a:bodyPr wrap="none" lIns="0" tIns="0" rIns="0" bIns="0" rtlCol="0">
            <a:spAutoFit/>
          </a:bodyPr>
          <a:lstStyle/>
          <a:p>
            <a:pPr defTabSz="1088776" fontAlgn="base">
              <a:spcBef>
                <a:spcPts val="600"/>
              </a:spcBef>
              <a:spcAft>
                <a:spcPct val="0"/>
              </a:spcAft>
              <a:buClr>
                <a:srgbClr val="F0AB00"/>
              </a:buClr>
              <a:buSzPct val="80000"/>
            </a:pPr>
            <a:r>
              <a:rPr sz="4000" b="1" kern="0" dirty="0">
                <a:solidFill>
                  <a:srgbClr val="666666"/>
                </a:solidFill>
                <a:latin typeface="微软雅黑" panose="020B0503020204020204" pitchFamily="34" charset="-122"/>
                <a:ea typeface="微软雅黑" panose="020B0503020204020204" pitchFamily="34" charset="-122"/>
                <a:cs typeface="Arial Unicode MS" pitchFamily="34" charset="-128"/>
              </a:rPr>
              <a:t>0.1</a:t>
            </a:r>
            <a:r>
              <a:rPr lang="zh-CN" altLang="en-US" sz="4000" b="1" kern="0" dirty="0">
                <a:solidFill>
                  <a:srgbClr val="666666"/>
                </a:solidFill>
                <a:latin typeface="微软雅黑" panose="020B0503020204020204" pitchFamily="34" charset="-122"/>
                <a:ea typeface="微软雅黑" panose="020B0503020204020204" pitchFamily="34" charset="-122"/>
                <a:cs typeface="Arial Unicode MS" pitchFamily="34" charset="-128"/>
              </a:rPr>
              <a:t>秒</a:t>
            </a:r>
            <a:endParaRPr sz="4000" b="1" kern="0" dirty="0">
              <a:solidFill>
                <a:srgbClr val="666666"/>
              </a:solidFill>
              <a:latin typeface="微软雅黑" panose="020B0503020204020204" pitchFamily="34" charset="-122"/>
              <a:ea typeface="微软雅黑" panose="020B0503020204020204" pitchFamily="34" charset="-122"/>
              <a:cs typeface="Arial Unicode MS" pitchFamily="34" charset="-128"/>
            </a:endParaRPr>
          </a:p>
        </p:txBody>
      </p:sp>
      <p:sp>
        <p:nvSpPr>
          <p:cNvPr id="35" name="TextBox 3"/>
          <p:cNvSpPr txBox="1"/>
          <p:nvPr/>
        </p:nvSpPr>
        <p:spPr>
          <a:xfrm>
            <a:off x="6504968" y="2679129"/>
            <a:ext cx="479836" cy="2123658"/>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pPr>
            <a:r>
              <a:rPr lang="en-US" sz="13800" b="1" kern="0" dirty="0">
                <a:solidFill>
                  <a:srgbClr val="666666"/>
                </a:solidFill>
                <a:latin typeface="微软雅黑" panose="020B0503020204020204" pitchFamily="34" charset="-122"/>
                <a:ea typeface="微软雅黑" panose="020B0503020204020204" pitchFamily="34" charset="-122"/>
                <a:cs typeface="Arial Unicode MS" pitchFamily="34" charset="-128"/>
              </a:rPr>
              <a:t>∞</a:t>
            </a:r>
          </a:p>
        </p:txBody>
      </p:sp>
      <p:sp>
        <p:nvSpPr>
          <p:cNvPr id="36" name="TextBox 35"/>
          <p:cNvSpPr txBox="1"/>
          <p:nvPr/>
        </p:nvSpPr>
        <p:spPr>
          <a:xfrm>
            <a:off x="6146581" y="4097591"/>
            <a:ext cx="1225720" cy="680186"/>
          </a:xfrm>
          <a:prstGeom prst="rect">
            <a:avLst/>
          </a:prstGeom>
          <a:noFill/>
        </p:spPr>
        <p:txBody>
          <a:bodyPr wrap="none" lIns="64008" tIns="32004" rIns="64008" bIns="32004" rtlCol="0">
            <a:spAutoFit/>
          </a:bodyPr>
          <a:lstStyle/>
          <a:p>
            <a:pPr algn="ctr" defTabSz="1088776" fontAlgn="base">
              <a:spcBef>
                <a:spcPct val="50000"/>
              </a:spcBef>
              <a:spcAft>
                <a:spcPct val="0"/>
              </a:spcAft>
              <a:buClr>
                <a:srgbClr val="F0AB00"/>
              </a:buClr>
              <a:buSzPct val="80000"/>
            </a:pPr>
            <a:r>
              <a:rPr lang="zh-CN" alt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无限存储</a:t>
            </a:r>
            <a:r>
              <a:rPr 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 </a:t>
            </a:r>
            <a:br>
              <a:rPr 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br>
            <a:r>
              <a:rPr lang="zh-CN" alt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rPr>
              <a:t>元数据</a:t>
            </a:r>
            <a:endParaRPr lang="en-US" sz="2000" kern="0" dirty="0">
              <a:solidFill>
                <a:srgbClr val="FFFFFF"/>
              </a:solidFill>
              <a:latin typeface="微软雅黑" panose="020B0503020204020204" pitchFamily="34" charset="-122"/>
              <a:ea typeface="微软雅黑" panose="020B0503020204020204" pitchFamily="34" charset="-122"/>
              <a:cs typeface="Arial Unicode MS" pitchFamily="34" charset="-128"/>
            </a:endParaRPr>
          </a:p>
        </p:txBody>
      </p:sp>
      <p:sp>
        <p:nvSpPr>
          <p:cNvPr id="37" name="TextBox 36"/>
          <p:cNvSpPr txBox="1"/>
          <p:nvPr/>
        </p:nvSpPr>
        <p:spPr>
          <a:xfrm>
            <a:off x="5564407" y="2810041"/>
            <a:ext cx="2317366" cy="372410"/>
          </a:xfrm>
          <a:prstGeom prst="rect">
            <a:avLst/>
          </a:prstGeom>
          <a:noFill/>
        </p:spPr>
        <p:txBody>
          <a:bodyPr wrap="none" lIns="64008" tIns="32004" rIns="64008" bIns="32004" rtlCol="0">
            <a:spAutoFit/>
          </a:bodyPr>
          <a:lstStyle/>
          <a:p>
            <a:pPr algn="ctr" defTabSz="1088776" fontAlgn="base">
              <a:spcBef>
                <a:spcPct val="50000"/>
              </a:spcBef>
              <a:spcAft>
                <a:spcPct val="0"/>
              </a:spcAft>
              <a:buClr>
                <a:srgbClr val="F0AB00"/>
              </a:buClr>
              <a:buSzPct val="80000"/>
            </a:pPr>
            <a:r>
              <a:rPr lang="en-US" sz="2000" b="1" kern="0" dirty="0">
                <a:solidFill>
                  <a:srgbClr val="FFFFFF"/>
                </a:solidFill>
                <a:latin typeface="微软雅黑" panose="020B0503020204020204" pitchFamily="34" charset="-122"/>
                <a:ea typeface="微软雅黑" panose="020B0503020204020204" pitchFamily="34" charset="-122"/>
                <a:cs typeface="Arial Unicode MS" pitchFamily="34" charset="-128"/>
              </a:rPr>
              <a:t>HADOOP/SPARK</a:t>
            </a:r>
          </a:p>
        </p:txBody>
      </p:sp>
      <p:sp>
        <p:nvSpPr>
          <p:cNvPr id="38" name="Rectangle 37"/>
          <p:cNvSpPr/>
          <p:nvPr/>
        </p:nvSpPr>
        <p:spPr bwMode="gray">
          <a:xfrm>
            <a:off x="5797928" y="3150134"/>
            <a:ext cx="1859930" cy="265019"/>
          </a:xfrm>
          <a:prstGeom prst="rect">
            <a:avLst/>
          </a:prstGeom>
          <a:solidFill>
            <a:schemeClr val="accent1"/>
          </a:solidFill>
          <a:ln w="6350" algn="ctr">
            <a:no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r>
              <a:rPr lang="en-GB" sz="1600" kern="0" dirty="0">
                <a:solidFill>
                  <a:srgbClr val="FFFFFF"/>
                </a:solidFill>
                <a:latin typeface="微软雅黑" panose="020B0503020204020204" pitchFamily="34" charset="-122"/>
                <a:ea typeface="微软雅黑" panose="020B0503020204020204" pitchFamily="34" charset="-122"/>
                <a:cs typeface="Arial Unicode MS" pitchFamily="34" charset="-128"/>
              </a:rPr>
              <a:t>HANA VORA</a:t>
            </a:r>
          </a:p>
        </p:txBody>
      </p:sp>
      <p:sp>
        <p:nvSpPr>
          <p:cNvPr id="39" name="Plus 38"/>
          <p:cNvSpPr/>
          <p:nvPr/>
        </p:nvSpPr>
        <p:spPr bwMode="gray">
          <a:xfrm>
            <a:off x="2687488" y="3465267"/>
            <a:ext cx="537694" cy="539496"/>
          </a:xfrm>
          <a:prstGeom prst="mathPlus">
            <a:avLst/>
          </a:prstGeom>
          <a:solidFill>
            <a:schemeClr val="accent5"/>
          </a:solidFill>
          <a:ln w="6350" algn="ctr">
            <a:solidFill>
              <a:schemeClr val="bg1"/>
            </a:solidFill>
            <a:miter lim="800000"/>
            <a:headEnd/>
            <a:tailEnd/>
          </a:ln>
        </p:spPr>
        <p:txBody>
          <a:bodyPr lIns="63000" tIns="50400" rIns="63000" bIns="50400" rtlCol="0" anchor="ctr"/>
          <a:lstStyle/>
          <a:p>
            <a:pPr algn="ctr" defTabSz="640080" fontAlgn="base">
              <a:spcBef>
                <a:spcPct val="50000"/>
              </a:spcBef>
              <a:spcAft>
                <a:spcPct val="0"/>
              </a:spcAft>
              <a:buClr>
                <a:srgbClr val="F0AB00"/>
              </a:buClr>
              <a:buSzPct val="80000"/>
            </a:pPr>
            <a:endParaRPr lang="en-US" sz="1600" kern="0" dirty="0">
              <a:solidFill>
                <a:srgbClr val="666666"/>
              </a:solidFill>
              <a:latin typeface="微软雅黑" panose="020B0503020204020204" pitchFamily="34" charset="-122"/>
              <a:ea typeface="微软雅黑" panose="020B0503020204020204" pitchFamily="34" charset="-122"/>
              <a:cs typeface="Arial Unicode MS" pitchFamily="34" charset="-128"/>
            </a:endParaRPr>
          </a:p>
        </p:txBody>
      </p:sp>
      <p:sp>
        <p:nvSpPr>
          <p:cNvPr id="40" name="Plus 39"/>
          <p:cNvSpPr/>
          <p:nvPr/>
        </p:nvSpPr>
        <p:spPr bwMode="gray">
          <a:xfrm>
            <a:off x="5207338" y="3460930"/>
            <a:ext cx="537694" cy="539496"/>
          </a:xfrm>
          <a:prstGeom prst="mathPlus">
            <a:avLst/>
          </a:prstGeom>
          <a:solidFill>
            <a:schemeClr val="accent5"/>
          </a:solidFill>
          <a:ln w="6350" algn="ctr">
            <a:solidFill>
              <a:schemeClr val="bg1"/>
            </a:solidFill>
            <a:miter lim="800000"/>
            <a:headEnd/>
            <a:tailEnd/>
          </a:ln>
        </p:spPr>
        <p:txBody>
          <a:bodyPr lIns="63000" tIns="50400" rIns="63000" bIns="50400" rtlCol="0" anchor="ctr"/>
          <a:lstStyle/>
          <a:p>
            <a:pPr algn="ctr" defTabSz="640080" fontAlgn="base">
              <a:spcBef>
                <a:spcPct val="50000"/>
              </a:spcBef>
              <a:spcAft>
                <a:spcPct val="0"/>
              </a:spcAft>
              <a:buClr>
                <a:srgbClr val="F0AB00"/>
              </a:buClr>
              <a:buSzPct val="80000"/>
            </a:pPr>
            <a:endParaRPr lang="en-US" sz="1600" kern="0" dirty="0">
              <a:solidFill>
                <a:srgbClr val="666666"/>
              </a:solidFill>
              <a:latin typeface="微软雅黑" panose="020B0503020204020204" pitchFamily="34" charset="-122"/>
              <a:ea typeface="微软雅黑" panose="020B0503020204020204" pitchFamily="34" charset="-122"/>
              <a:cs typeface="Arial Unicode MS" pitchFamily="34" charset="-128"/>
            </a:endParaRPr>
          </a:p>
        </p:txBody>
      </p:sp>
      <p:sp>
        <p:nvSpPr>
          <p:cNvPr id="41" name="Rectangle 40"/>
          <p:cNvSpPr/>
          <p:nvPr/>
        </p:nvSpPr>
        <p:spPr bwMode="gray">
          <a:xfrm>
            <a:off x="524626" y="2227844"/>
            <a:ext cx="7392552" cy="390498"/>
          </a:xfrm>
          <a:prstGeom prst="rect">
            <a:avLst/>
          </a:prstGeom>
          <a:solidFill>
            <a:schemeClr val="accent1"/>
          </a:solidFill>
          <a:ln w="6350" algn="ctr">
            <a:no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数据管理</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文本</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查询</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图形</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空间处理</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预测</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a:t>
            </a:r>
          </a:p>
        </p:txBody>
      </p:sp>
      <p:sp>
        <p:nvSpPr>
          <p:cNvPr id="43" name="Rectangle 42"/>
          <p:cNvSpPr/>
          <p:nvPr/>
        </p:nvSpPr>
        <p:spPr bwMode="gray">
          <a:xfrm>
            <a:off x="524626" y="4858703"/>
            <a:ext cx="7392552" cy="288000"/>
          </a:xfrm>
          <a:prstGeom prst="rect">
            <a:avLst/>
          </a:prstGeom>
          <a:solidFill>
            <a:schemeClr val="accent1">
              <a:lumMod val="40000"/>
              <a:lumOff val="60000"/>
            </a:schemeClr>
          </a:solidFill>
          <a:ln w="38100" algn="ctr">
            <a:solidFill>
              <a:schemeClr val="accent1"/>
            </a:solid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智能数据流处理</a:t>
            </a:r>
            <a:endPar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pic>
        <p:nvPicPr>
          <p:cNvPr id="44" name="Picture 4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58314" y="3520661"/>
            <a:ext cx="521517" cy="696379"/>
          </a:xfrm>
          <a:prstGeom prst="rect">
            <a:avLst/>
          </a:prstGeom>
        </p:spPr>
      </p:pic>
      <p:sp>
        <p:nvSpPr>
          <p:cNvPr id="45" name="Rectangle 44"/>
          <p:cNvSpPr/>
          <p:nvPr/>
        </p:nvSpPr>
        <p:spPr bwMode="gray">
          <a:xfrm>
            <a:off x="510769" y="5229516"/>
            <a:ext cx="7392552" cy="390498"/>
          </a:xfrm>
          <a:prstGeom prst="rect">
            <a:avLst/>
          </a:prstGeom>
          <a:solidFill>
            <a:schemeClr val="accent1"/>
          </a:solidFill>
          <a:ln w="6350" algn="ctr">
            <a:noFill/>
            <a:miter lim="800000"/>
            <a:headEnd/>
            <a:tailEnd/>
          </a:ln>
          <a:effectLst>
            <a:outerShdw blurRad="63500" sx="102000" sy="102000" algn="ctr" rotWithShape="0">
              <a:prstClr val="black">
                <a:alpha val="40000"/>
              </a:prstClr>
            </a:outerShdw>
          </a:effectLst>
        </p:spPr>
        <p:txBody>
          <a:bodyPr lIns="63000" tIns="50400" rIns="63000" bIns="50400" rtlCol="0" anchor="ctr"/>
          <a:lstStyle/>
          <a:p>
            <a:pPr algn="ctr" defTabSz="640080" fontAlgn="base">
              <a:spcBef>
                <a:spcPct val="50000"/>
              </a:spcBef>
              <a:spcAft>
                <a:spcPct val="0"/>
              </a:spcAft>
              <a:buClr>
                <a:srgbClr val="F0AB00"/>
              </a:buClr>
              <a:buSzPct val="80000"/>
            </a:pP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管理</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监控</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操作</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用户</a:t>
            </a:r>
            <a:r>
              <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  |  </a:t>
            </a:r>
            <a:r>
              <a:rPr lang="zh-CN" altLang="en-US" sz="1600" kern="0" dirty="0">
                <a:solidFill>
                  <a:srgbClr val="000000"/>
                </a:solidFill>
                <a:latin typeface="微软雅黑" panose="020B0503020204020204" pitchFamily="34" charset="-122"/>
                <a:ea typeface="微软雅黑" panose="020B0503020204020204" pitchFamily="34" charset="-122"/>
                <a:cs typeface="Arial Unicode MS" pitchFamily="34" charset="-128"/>
              </a:rPr>
              <a:t>安全</a:t>
            </a:r>
            <a:endParaRPr lang="en-GB" sz="16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42" name="Title 1"/>
          <p:cNvSpPr txBox="1">
            <a:spLocks/>
          </p:cNvSpPr>
          <p:nvPr/>
        </p:nvSpPr>
        <p:spPr bwMode="gray">
          <a:xfrm>
            <a:off x="476400" y="362174"/>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数据处理平台功能</a:t>
            </a:r>
            <a:r>
              <a:rPr lang="en-US" altLang="zh-CN" dirty="0">
                <a:latin typeface="微软雅黑" panose="020B0503020204020204" pitchFamily="34" charset="-122"/>
                <a:ea typeface="微软雅黑" panose="020B0503020204020204" pitchFamily="34" charset="-122"/>
              </a:rPr>
              <a:t>-</a:t>
            </a:r>
            <a:r>
              <a:rPr lang="zh-CN" altLang="en-US" dirty="0">
                <a:solidFill>
                  <a:srgbClr val="666666"/>
                </a:solidFill>
                <a:latin typeface="微软雅黑" panose="020B0503020204020204" pitchFamily="34" charset="-122"/>
                <a:ea typeface="微软雅黑" panose="020B0503020204020204" pitchFamily="34" charset="-122"/>
              </a:rPr>
              <a:t>数据存储优化</a:t>
            </a:r>
            <a:endParaRPr lang="en-US" altLang="zh-CN" dirty="0">
              <a:solidFill>
                <a:srgbClr val="666666"/>
              </a:solidFill>
              <a:latin typeface="微软雅黑" panose="020B0503020204020204" pitchFamily="34" charset="-122"/>
              <a:ea typeface="微软雅黑" panose="020B0503020204020204" pitchFamily="34" charset="-122"/>
            </a:endParaRPr>
          </a:p>
        </p:txBody>
      </p:sp>
      <p:sp>
        <p:nvSpPr>
          <p:cNvPr id="48" name="Chevron 47"/>
          <p:cNvSpPr/>
          <p:nvPr/>
        </p:nvSpPr>
        <p:spPr bwMode="gray">
          <a:xfrm>
            <a:off x="8369558" y="2227844"/>
            <a:ext cx="382556" cy="2918860"/>
          </a:xfrm>
          <a:prstGeom prst="chevron">
            <a:avLst>
              <a:gd name="adj" fmla="val 57225"/>
            </a:avLst>
          </a:prstGeom>
          <a:solidFill>
            <a:schemeClr val="accent2"/>
          </a:solidFill>
          <a:ln w="6350" algn="ctr">
            <a:noFill/>
            <a:miter lim="800000"/>
            <a:headEnd/>
            <a:tailEnd/>
          </a:ln>
        </p:spPr>
        <p:txBody>
          <a:bodyPr lIns="89991" tIns="71992" rIns="89991" bIns="71992" rtlCol="0" anchor="ctr"/>
          <a:lstStyle/>
          <a:p>
            <a:pPr algn="ctr" defTabSz="914309" fontAlgn="base">
              <a:spcBef>
                <a:spcPct val="50000"/>
              </a:spcBef>
              <a:spcAft>
                <a:spcPct val="0"/>
              </a:spcAft>
              <a:buClr>
                <a:srgbClr val="F0AB00"/>
              </a:buClr>
              <a:buSzPct val="80000"/>
            </a:pPr>
            <a:endParaRPr sz="20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50" name="Text Placeholder 2"/>
          <p:cNvSpPr txBox="1">
            <a:spLocks/>
          </p:cNvSpPr>
          <p:nvPr/>
        </p:nvSpPr>
        <p:spPr>
          <a:xfrm>
            <a:off x="8783367" y="1334848"/>
            <a:ext cx="2896570" cy="5122397"/>
          </a:xfrm>
          <a:prstGeom prst="rect">
            <a:avLst/>
          </a:prstGeom>
        </p:spPr>
        <p:txBody>
          <a:bodyPr lIns="108854" tIns="54426" rIns="108854" bIns="54426"/>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微软雅黑" panose="020B0503020204020204" pitchFamily="34" charset="-122"/>
                <a:ea typeface="微软雅黑" panose="020B0503020204020204" pitchFamily="34" charset="-122"/>
                <a:cs typeface="Arial" panose="020B0604020202020204" pitchFamily="34" charset="0"/>
              </a:rPr>
              <a:t>SAP HANA</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内存计算</a:t>
            </a:r>
            <a:endParaRPr lang="en-US" sz="1400" dirty="0">
              <a:latin typeface="微软雅黑" panose="020B0503020204020204" pitchFamily="34" charset="-122"/>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内存数据处理提供实时数据结果</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联合结构化和非结构化数据</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新的行业解决方案和业务应用</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基于预测、文本、空间计算的分析方法</a:t>
            </a:r>
            <a:endParaRPr lang="en-US" sz="1200" dirty="0">
              <a:latin typeface="Arial" panose="020B0604020202020204" pitchFamily="34" charset="0"/>
              <a:ea typeface="微软雅黑" panose="020B0503020204020204" pitchFamily="34" charset="-122"/>
              <a:cs typeface="Arial" panose="020B0604020202020204" pitchFamily="34" charset="0"/>
            </a:endParaRPr>
          </a:p>
          <a:p>
            <a:r>
              <a:rPr lang="en-US" sz="1400" dirty="0">
                <a:latin typeface="微软雅黑" panose="020B0503020204020204" pitchFamily="34" charset="-122"/>
                <a:ea typeface="微软雅黑" panose="020B0503020204020204" pitchFamily="34" charset="-122"/>
                <a:cs typeface="Arial" panose="020B0604020202020204" pitchFamily="34" charset="0"/>
              </a:rPr>
              <a:t>SAP HANA</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动态分层</a:t>
            </a:r>
            <a:endParaRPr lang="en-US" sz="1400" dirty="0">
              <a:latin typeface="微软雅黑" panose="020B0503020204020204" pitchFamily="34" charset="-122"/>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准实时处理和分析功能</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高性能企业数据仓库的辅助</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en-US" sz="1200" dirty="0">
                <a:latin typeface="Arial" panose="020B0604020202020204" pitchFamily="34" charset="0"/>
                <a:ea typeface="微软雅黑" panose="020B0503020204020204" pitchFamily="34" charset="-122"/>
                <a:cs typeface="Arial" panose="020B0604020202020204" pitchFamily="34" charset="0"/>
              </a:rPr>
              <a:t>Dynamic near line storage</a:t>
            </a:r>
            <a:r>
              <a:rPr lang="zh-CN" altLang="en-US" sz="1200" dirty="0">
                <a:latin typeface="Arial" panose="020B0604020202020204" pitchFamily="34" charset="0"/>
                <a:ea typeface="微软雅黑" panose="020B0503020204020204" pitchFamily="34" charset="-122"/>
                <a:cs typeface="Arial" panose="020B0604020202020204" pitchFamily="34" charset="0"/>
              </a:rPr>
              <a:t>动态的近线存储</a:t>
            </a:r>
            <a:endParaRPr lang="en-US" sz="1200" dirty="0">
              <a:latin typeface="Arial" panose="020B0604020202020204" pitchFamily="34" charset="0"/>
              <a:ea typeface="微软雅黑" panose="020B0503020204020204" pitchFamily="34" charset="-122"/>
              <a:cs typeface="Arial" panose="020B0604020202020204" pitchFamily="34" charset="0"/>
            </a:endParaRPr>
          </a:p>
          <a:p>
            <a:r>
              <a:rPr lang="en-US" sz="1400" dirty="0">
                <a:latin typeface="微软雅黑" panose="020B0503020204020204" pitchFamily="34" charset="-122"/>
                <a:ea typeface="微软雅黑" panose="020B0503020204020204" pitchFamily="34" charset="-122"/>
                <a:cs typeface="Arial" panose="020B0604020202020204" pitchFamily="34" charset="0"/>
              </a:rPr>
              <a:t>Hadoop/SPARK</a:t>
            </a: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rPr>
              <a:t>低成本的数据探索在廉价的硬件之上</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从大量的非结构化数据中获取数据（支持</a:t>
            </a:r>
            <a:r>
              <a:rPr lang="en-US" altLang="zh-CN" sz="1200" dirty="0" err="1">
                <a:latin typeface="Arial" panose="020B0604020202020204" pitchFamily="34" charset="0"/>
                <a:ea typeface="微软雅黑" panose="020B0503020204020204" pitchFamily="34" charset="-122"/>
                <a:cs typeface="Arial" panose="020B0604020202020204" pitchFamily="34" charset="0"/>
                <a:sym typeface="Wingdings" pitchFamily="2" charset="2"/>
              </a:rPr>
              <a:t>MapReduce</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程序的数据同步）</a:t>
            </a:r>
            <a:endParaRPr lang="en-US" sz="1200" dirty="0">
              <a:latin typeface="Arial" panose="020B0604020202020204" pitchFamily="34" charset="0"/>
              <a:ea typeface="微软雅黑" panose="020B0503020204020204" pitchFamily="34" charset="-122"/>
              <a:cs typeface="Arial" panose="020B0604020202020204" pitchFamily="34" charset="0"/>
            </a:endParaRPr>
          </a:p>
          <a:p>
            <a:pPr marL="522670" lvl="2" indent="-342749">
              <a:buFont typeface="Wingdings" pitchFamily="2" charset="2"/>
              <a:buChar char="q"/>
            </a:pPr>
            <a:r>
              <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Hadoop</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分布式文件系统（</a:t>
            </a:r>
            <a:r>
              <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HDFS</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rPr>
              <a:t>）提供无限数据存储</a:t>
            </a:r>
            <a:endParaRPr lang="en-US" sz="1200" dirty="0">
              <a:latin typeface="Arial" panose="020B0604020202020204" pitchFamily="34" charset="0"/>
              <a:ea typeface="微软雅黑" panose="020B0503020204020204" pitchFamily="34" charset="-122"/>
              <a:cs typeface="Arial" panose="020B0604020202020204" pitchFamily="34" charset="0"/>
              <a:sym typeface="Wingdings" pitchFamily="2" charset="2"/>
            </a:endParaRPr>
          </a:p>
        </p:txBody>
      </p:sp>
    </p:spTree>
    <p:extLst>
      <p:ext uri="{BB962C8B-B14F-4D97-AF65-F5344CB8AC3E}">
        <p14:creationId xmlns:p14="http://schemas.microsoft.com/office/powerpoint/2010/main" val="413640274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459317" y="4279539"/>
            <a:ext cx="5101734" cy="2187686"/>
            <a:chOff x="1648817" y="4588402"/>
            <a:chExt cx="2883590" cy="1549930"/>
          </a:xfrm>
        </p:grpSpPr>
        <p:pic>
          <p:nvPicPr>
            <p:cNvPr id="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817" y="4588402"/>
              <a:ext cx="2883590" cy="1549930"/>
            </a:xfrm>
            <a:prstGeom prst="rect">
              <a:avLst/>
            </a:prstGeom>
            <a:noFill/>
            <a:ln w="12700">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1629" y="4895578"/>
              <a:ext cx="1053571" cy="760156"/>
            </a:xfrm>
            <a:prstGeom prst="rect">
              <a:avLst/>
            </a:prstGeom>
            <a:noFill/>
            <a:ln w="22225">
              <a:noFill/>
            </a:ln>
            <a:effectLst/>
          </p:spPr>
        </p:pic>
      </p:grpSp>
      <p:sp>
        <p:nvSpPr>
          <p:cNvPr id="2" name="Title 1"/>
          <p:cNvSpPr>
            <a:spLocks noGrp="1"/>
          </p:cNvSpPr>
          <p:nvPr>
            <p:ph type="title"/>
          </p:nvPr>
        </p:nvSpPr>
        <p:spPr>
          <a:xfrm>
            <a:off x="324001" y="324075"/>
            <a:ext cx="11518043" cy="756175"/>
          </a:xfrm>
        </p:spPr>
        <p:txBody>
          <a:bodyPr/>
          <a:lstStyle/>
          <a:p>
            <a:r>
              <a:rPr lang="zh-CN" altLang="en-US" sz="2800" dirty="0">
                <a:latin typeface="微软雅黑" panose="020B0503020204020204" pitchFamily="34" charset="-122"/>
                <a:ea typeface="微软雅黑" panose="020B0503020204020204" pitchFamily="34" charset="-122"/>
              </a:rPr>
              <a:t>数据挖掘和预测：可视化应用，丰富的预置预测模型</a:t>
            </a:r>
            <a:endParaRPr lang="en-US" sz="2800" dirty="0">
              <a:latin typeface="微软雅黑" panose="020B0503020204020204" pitchFamily="34" charset="-122"/>
              <a:ea typeface="微软雅黑" panose="020B0503020204020204" pitchFamily="34" charset="-122"/>
            </a:endParaRPr>
          </a:p>
        </p:txBody>
      </p:sp>
      <p:sp>
        <p:nvSpPr>
          <p:cNvPr id="3" name="Content Placeholder 7"/>
          <p:cNvSpPr txBox="1">
            <a:spLocks/>
          </p:cNvSpPr>
          <p:nvPr/>
        </p:nvSpPr>
        <p:spPr bwMode="gray">
          <a:xfrm>
            <a:off x="340320" y="1276470"/>
            <a:ext cx="4979825" cy="5190756"/>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微软雅黑" pitchFamily="34" charset="-122"/>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微软雅黑" pitchFamily="34" charset="-122"/>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微软雅黑" pitchFamily="34" charset="-122"/>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微软雅黑" pitchFamily="34" charset="-122"/>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5000"/>
              </a:lnSpc>
              <a:defRPr/>
            </a:pPr>
            <a:r>
              <a:rPr lang="zh-CN" altLang="en-US" sz="1400" b="1" dirty="0">
                <a:latin typeface="微软雅黑" pitchFamily="34" charset="-122"/>
              </a:rPr>
              <a:t>挖掘算法支持：</a:t>
            </a:r>
            <a:endParaRPr lang="en-US" altLang="zh-CN" sz="1400" b="1" dirty="0">
              <a:latin typeface="微软雅黑" pitchFamily="34" charset="-122"/>
            </a:endParaRPr>
          </a:p>
          <a:p>
            <a:pPr marL="275974" lvl="1" indent="-275974">
              <a:lnSpc>
                <a:spcPct val="125000"/>
              </a:lnSpc>
              <a:spcBef>
                <a:spcPts val="0"/>
              </a:spcBef>
              <a:buFont typeface="Wingdings" panose="05000000000000000000" pitchFamily="2" charset="2"/>
              <a:buChar char="§"/>
              <a:defRPr/>
            </a:pPr>
            <a:r>
              <a:rPr lang="en-US" altLang="zh-CN" sz="1400" dirty="0">
                <a:latin typeface="微软雅黑" panose="020B0503020204020204" pitchFamily="34" charset="-122"/>
              </a:rPr>
              <a:t>SAP HANA</a:t>
            </a:r>
            <a:r>
              <a:rPr lang="zh-CN" altLang="en-US" sz="1400" dirty="0">
                <a:latin typeface="微软雅黑" panose="020B0503020204020204" pitchFamily="34" charset="-122"/>
              </a:rPr>
              <a:t>内置的</a:t>
            </a:r>
            <a:r>
              <a:rPr lang="en-US" sz="1400" dirty="0">
                <a:latin typeface="微软雅黑" panose="020B0503020204020204" pitchFamily="34" charset="-122"/>
              </a:rPr>
              <a:t>Predictive Analysis Library (PAL)</a:t>
            </a:r>
            <a:r>
              <a:rPr lang="zh-CN" altLang="en-US" sz="1400" dirty="0">
                <a:latin typeface="微软雅黑" panose="020B0503020204020204" pitchFamily="34" charset="-122"/>
              </a:rPr>
              <a:t>算法包</a:t>
            </a:r>
            <a:endParaRPr lang="en-US" altLang="zh-CN" sz="1400" dirty="0">
              <a:latin typeface="微软雅黑" panose="020B0503020204020204" pitchFamily="34" charset="-122"/>
            </a:endParaRPr>
          </a:p>
          <a:p>
            <a:pPr marL="275974" lvl="1" indent="-275974">
              <a:lnSpc>
                <a:spcPct val="125000"/>
              </a:lnSpc>
              <a:spcBef>
                <a:spcPts val="0"/>
              </a:spcBef>
              <a:buFont typeface="Wingdings" panose="05000000000000000000" pitchFamily="2" charset="2"/>
              <a:buChar char="§"/>
              <a:defRPr/>
            </a:pPr>
            <a:r>
              <a:rPr lang="en-US" altLang="zh-CN" sz="1400" dirty="0">
                <a:latin typeface="微软雅黑" panose="020B0503020204020204" pitchFamily="34" charset="-122"/>
              </a:rPr>
              <a:t>SAP HANA</a:t>
            </a:r>
            <a:r>
              <a:rPr lang="zh-CN" altLang="en-US" sz="1400" dirty="0">
                <a:latin typeface="微软雅黑" panose="020B0503020204020204" pitchFamily="34" charset="-122"/>
              </a:rPr>
              <a:t>提供流程图式数据建模 </a:t>
            </a:r>
            <a:r>
              <a:rPr lang="de-DE" sz="1400" dirty="0">
                <a:latin typeface="微软雅黑" panose="020B0503020204020204" pitchFamily="34" charset="-122"/>
              </a:rPr>
              <a:t>– </a:t>
            </a:r>
            <a:r>
              <a:rPr lang="en-US" sz="1400" dirty="0">
                <a:latin typeface="微软雅黑" panose="020B0503020204020204" pitchFamily="34" charset="-122"/>
              </a:rPr>
              <a:t>Application Function Modeler</a:t>
            </a:r>
            <a:r>
              <a:rPr lang="zh-CN" altLang="en-US" sz="1400" dirty="0">
                <a:latin typeface="微软雅黑" panose="020B0503020204020204" pitchFamily="34" charset="-122"/>
              </a:rPr>
              <a:t>工具</a:t>
            </a:r>
            <a:endParaRPr lang="en-US" altLang="zh-CN" sz="1400" dirty="0">
              <a:latin typeface="微软雅黑" panose="020B0503020204020204" pitchFamily="34" charset="-122"/>
            </a:endParaRPr>
          </a:p>
          <a:p>
            <a:pPr marL="275974" lvl="1" indent="-275974">
              <a:lnSpc>
                <a:spcPct val="125000"/>
              </a:lnSpc>
              <a:spcBef>
                <a:spcPts val="0"/>
              </a:spcBef>
              <a:buFont typeface="Wingdings" panose="05000000000000000000" pitchFamily="2" charset="2"/>
              <a:buChar char="§"/>
              <a:defRPr/>
            </a:pPr>
            <a:r>
              <a:rPr lang="en-US" altLang="zh-CN" sz="1400" dirty="0">
                <a:latin typeface="微软雅黑" panose="020B0503020204020204" pitchFamily="34" charset="-122"/>
              </a:rPr>
              <a:t>R</a:t>
            </a:r>
            <a:r>
              <a:rPr lang="zh-CN" altLang="en-US" sz="1400" dirty="0">
                <a:latin typeface="微软雅黑" panose="020B0503020204020204" pitchFamily="34" charset="-122"/>
              </a:rPr>
              <a:t>算法服务器与</a:t>
            </a:r>
            <a:r>
              <a:rPr lang="en-US" altLang="zh-CN" sz="1400" dirty="0">
                <a:latin typeface="微软雅黑" panose="020B0503020204020204" pitchFamily="34" charset="-122"/>
              </a:rPr>
              <a:t>HANA</a:t>
            </a:r>
            <a:r>
              <a:rPr lang="zh-CN" altLang="en-US" sz="1400" dirty="0">
                <a:latin typeface="微软雅黑" panose="020B0503020204020204" pitchFamily="34" charset="-122"/>
              </a:rPr>
              <a:t>服务器集成</a:t>
            </a:r>
            <a:endParaRPr lang="en-US" altLang="zh-CN" sz="1600" b="1" dirty="0">
              <a:latin typeface="微软雅黑" pitchFamily="34" charset="-122"/>
            </a:endParaRPr>
          </a:p>
          <a:p>
            <a:pPr lvl="1">
              <a:lnSpc>
                <a:spcPct val="125000"/>
              </a:lnSpc>
              <a:defRPr/>
            </a:pPr>
            <a:r>
              <a:rPr lang="zh-CN" altLang="en-US" sz="1400" b="1" dirty="0">
                <a:latin typeface="微软雅黑" pitchFamily="34" charset="-122"/>
              </a:rPr>
              <a:t>平台优势：</a:t>
            </a:r>
            <a:endParaRPr lang="en-US" altLang="zh-CN" sz="1400" b="1" dirty="0">
              <a:latin typeface="微软雅黑" pitchFamily="34" charset="-122"/>
            </a:endParaRPr>
          </a:p>
          <a:p>
            <a:pPr marL="275974" lvl="1" indent="-275974">
              <a:lnSpc>
                <a:spcPct val="125000"/>
              </a:lnSpc>
              <a:spcBef>
                <a:spcPts val="0"/>
              </a:spcBef>
              <a:buFont typeface="Wingdings" panose="05000000000000000000" pitchFamily="2" charset="2"/>
              <a:buChar char="§"/>
              <a:defRPr/>
            </a:pPr>
            <a:r>
              <a:rPr lang="zh-CN" altLang="en-US" sz="1400" dirty="0"/>
              <a:t>自动数据准备和探索、完整的数据挖掘过程、强大的预测算法库</a:t>
            </a:r>
            <a:endParaRPr lang="en-US" altLang="zh-CN" sz="1400" dirty="0"/>
          </a:p>
          <a:p>
            <a:pPr marL="275974" lvl="1" indent="-275974">
              <a:lnSpc>
                <a:spcPct val="125000"/>
              </a:lnSpc>
              <a:spcBef>
                <a:spcPts val="0"/>
              </a:spcBef>
              <a:buFont typeface="Wingdings" panose="05000000000000000000" pitchFamily="2" charset="2"/>
              <a:buChar char="§"/>
              <a:defRPr/>
            </a:pPr>
            <a:r>
              <a:rPr lang="zh-CN" altLang="en-US" sz="1400" dirty="0"/>
              <a:t>直观地设计复杂的预测模型，可视化分析</a:t>
            </a:r>
            <a:endParaRPr lang="en-US" altLang="zh-CN" sz="1400" dirty="0"/>
          </a:p>
          <a:p>
            <a:pPr marL="275974" lvl="1" indent="-275974">
              <a:lnSpc>
                <a:spcPct val="125000"/>
              </a:lnSpc>
              <a:spcBef>
                <a:spcPts val="0"/>
              </a:spcBef>
              <a:buFont typeface="Wingdings" panose="05000000000000000000" pitchFamily="2" charset="2"/>
              <a:buChar char="§"/>
              <a:defRPr/>
            </a:pPr>
            <a:r>
              <a:rPr lang="zh-CN" altLang="en-US" sz="1400" dirty="0"/>
              <a:t>丰富的建模技术，可扩展的预测模型：</a:t>
            </a:r>
            <a:endParaRPr lang="en-US" altLang="zh-CN" sz="1400" dirty="0"/>
          </a:p>
          <a:p>
            <a:pPr marL="544388" lvl="2" indent="-272194">
              <a:spcBef>
                <a:spcPts val="714"/>
              </a:spcBef>
              <a:buFont typeface="Wingdings" pitchFamily="2" charset="2"/>
              <a:buChar char="§"/>
            </a:pPr>
            <a:r>
              <a:rPr lang="zh-CN" altLang="en-US" sz="1200" dirty="0"/>
              <a:t>关联分析</a:t>
            </a:r>
            <a:endParaRPr lang="en-US" altLang="zh-CN" sz="1200" dirty="0"/>
          </a:p>
          <a:p>
            <a:pPr marL="544388" lvl="2" indent="-272194">
              <a:spcBef>
                <a:spcPts val="714"/>
              </a:spcBef>
              <a:buFont typeface="Wingdings" pitchFamily="2" charset="2"/>
              <a:buChar char="§"/>
            </a:pPr>
            <a:r>
              <a:rPr lang="zh-CN" altLang="en-US" sz="1200" dirty="0"/>
              <a:t>聚类分析</a:t>
            </a:r>
            <a:endParaRPr lang="en-US" altLang="zh-CN" sz="1200" dirty="0"/>
          </a:p>
          <a:p>
            <a:pPr marL="544388" lvl="2" indent="-272194">
              <a:spcBef>
                <a:spcPts val="714"/>
              </a:spcBef>
              <a:buFont typeface="Wingdings" pitchFamily="2" charset="2"/>
              <a:buChar char="§"/>
            </a:pPr>
            <a:r>
              <a:rPr lang="zh-CN" altLang="en-US" sz="1200" dirty="0"/>
              <a:t>决策树分析</a:t>
            </a:r>
            <a:endParaRPr lang="en-US" altLang="zh-CN" sz="1200" dirty="0"/>
          </a:p>
          <a:p>
            <a:pPr marL="544388" lvl="2" indent="-272194">
              <a:spcBef>
                <a:spcPts val="714"/>
              </a:spcBef>
              <a:buFont typeface="Wingdings" pitchFamily="2" charset="2"/>
              <a:buChar char="§"/>
            </a:pPr>
            <a:r>
              <a:rPr lang="zh-CN" altLang="en-US" sz="1200" dirty="0"/>
              <a:t>神经网络分析</a:t>
            </a:r>
            <a:endParaRPr lang="en-US" altLang="zh-CN" sz="1200" dirty="0"/>
          </a:p>
          <a:p>
            <a:pPr marL="544388" lvl="2" indent="-272194">
              <a:spcBef>
                <a:spcPts val="714"/>
              </a:spcBef>
              <a:buFont typeface="Wingdings" pitchFamily="2" charset="2"/>
              <a:buChar char="§"/>
            </a:pPr>
            <a:r>
              <a:rPr lang="zh-CN" altLang="en-US" sz="1200" dirty="0"/>
              <a:t>例外分析</a:t>
            </a:r>
            <a:endParaRPr lang="en-US" altLang="zh-CN" sz="1200" dirty="0"/>
          </a:p>
          <a:p>
            <a:pPr marL="544388" lvl="2" indent="-272194">
              <a:spcBef>
                <a:spcPts val="714"/>
              </a:spcBef>
              <a:buFont typeface="Wingdings" pitchFamily="2" charset="2"/>
              <a:buChar char="§"/>
            </a:pPr>
            <a:r>
              <a:rPr lang="zh-CN" altLang="en-US" sz="1200" dirty="0"/>
              <a:t>回归分析</a:t>
            </a:r>
            <a:endParaRPr lang="en-US" altLang="zh-CN" sz="1200" dirty="0"/>
          </a:p>
          <a:p>
            <a:pPr marL="544388" lvl="2" indent="-272194">
              <a:spcBef>
                <a:spcPts val="714"/>
              </a:spcBef>
              <a:buFont typeface="Wingdings" pitchFamily="2" charset="2"/>
              <a:buChar char="§"/>
            </a:pPr>
            <a:r>
              <a:rPr lang="zh-CN" altLang="en-US" sz="1200" dirty="0"/>
              <a:t>时间序列分析</a:t>
            </a:r>
            <a:endParaRPr lang="en-US" altLang="zh-CN" sz="1200" dirty="0"/>
          </a:p>
          <a:p>
            <a:pPr marL="544388" lvl="2" indent="-272194">
              <a:spcBef>
                <a:spcPts val="714"/>
              </a:spcBef>
              <a:buFont typeface="Wingdings" pitchFamily="2" charset="2"/>
              <a:buChar char="§"/>
            </a:pPr>
            <a:r>
              <a:rPr lang="zh-CN" altLang="en-US" sz="1200" dirty="0"/>
              <a:t>概率分布</a:t>
            </a:r>
            <a:endParaRPr lang="en-US" altLang="zh-CN" sz="1200" dirty="0"/>
          </a:p>
          <a:p>
            <a:pPr marL="544388" lvl="2" indent="-272194">
              <a:spcBef>
                <a:spcPts val="714"/>
              </a:spcBef>
              <a:buFont typeface="Wingdings" pitchFamily="2" charset="2"/>
              <a:buChar char="§"/>
            </a:pPr>
            <a:r>
              <a:rPr lang="en-US" sz="1200" dirty="0"/>
              <a:t>…</a:t>
            </a:r>
          </a:p>
        </p:txBody>
      </p:sp>
      <p:pic>
        <p:nvPicPr>
          <p:cNvPr id="4"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0412" y="3055187"/>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7"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6296" y="4564810"/>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6297" y="3055187"/>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rotWithShape="1">
          <a:blip r:embed="rId7" cstate="print">
            <a:extLst>
              <a:ext uri="{28A0092B-C50C-407E-A947-70E740481C1C}">
                <a14:useLocalDpi xmlns:a14="http://schemas.microsoft.com/office/drawing/2010/main" val="0"/>
              </a:ext>
            </a:extLst>
          </a:blip>
          <a:srcRect r="15350"/>
          <a:stretch/>
        </p:blipFill>
        <p:spPr bwMode="auto">
          <a:xfrm>
            <a:off x="9820412" y="1533798"/>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0" name="Picture 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6297" y="1533798"/>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20412" y="4576576"/>
            <a:ext cx="2195132" cy="1188995"/>
          </a:xfrm>
          <a:prstGeom prst="rect">
            <a:avLst/>
          </a:prstGeom>
          <a:noFill/>
          <a:ln w="9525">
            <a:solidFill>
              <a:schemeClr val="accent3">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image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3832" y="1519727"/>
            <a:ext cx="1883068" cy="35598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8064849" y="2762809"/>
            <a:ext cx="938028"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聚类分析</a:t>
            </a:r>
            <a:endParaRPr lang="en-US" altLang="zh-CN" sz="1400" dirty="0">
              <a:ea typeface="微软雅黑" pitchFamily="34" charset="-122"/>
            </a:endParaRPr>
          </a:p>
        </p:txBody>
      </p:sp>
      <p:sp>
        <p:nvSpPr>
          <p:cNvPr id="14" name="Rectangle 13"/>
          <p:cNvSpPr/>
          <p:nvPr/>
        </p:nvSpPr>
        <p:spPr>
          <a:xfrm>
            <a:off x="10335446" y="2747340"/>
            <a:ext cx="1117564"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决策树分析</a:t>
            </a:r>
            <a:endParaRPr lang="en-US" altLang="zh-CN" sz="1400" dirty="0">
              <a:ea typeface="微软雅黑" pitchFamily="34" charset="-122"/>
            </a:endParaRPr>
          </a:p>
        </p:txBody>
      </p:sp>
      <p:sp>
        <p:nvSpPr>
          <p:cNvPr id="15" name="Rectangle 14"/>
          <p:cNvSpPr/>
          <p:nvPr/>
        </p:nvSpPr>
        <p:spPr>
          <a:xfrm>
            <a:off x="7885311" y="4256962"/>
            <a:ext cx="1297100"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神经网络分析</a:t>
            </a:r>
            <a:endParaRPr lang="en-US" altLang="zh-CN" sz="1400" dirty="0">
              <a:ea typeface="微软雅黑" pitchFamily="34" charset="-122"/>
            </a:endParaRPr>
          </a:p>
        </p:txBody>
      </p:sp>
      <p:sp>
        <p:nvSpPr>
          <p:cNvPr id="16" name="Rectangle 15"/>
          <p:cNvSpPr/>
          <p:nvPr/>
        </p:nvSpPr>
        <p:spPr>
          <a:xfrm>
            <a:off x="10425214" y="4256962"/>
            <a:ext cx="938028"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例外分析</a:t>
            </a:r>
            <a:endParaRPr lang="en-US" altLang="zh-CN" sz="1400" dirty="0">
              <a:ea typeface="微软雅黑" pitchFamily="34" charset="-122"/>
            </a:endParaRPr>
          </a:p>
        </p:txBody>
      </p:sp>
      <p:sp>
        <p:nvSpPr>
          <p:cNvPr id="17" name="Rectangle 16"/>
          <p:cNvSpPr/>
          <p:nvPr/>
        </p:nvSpPr>
        <p:spPr>
          <a:xfrm>
            <a:off x="10269427" y="5753806"/>
            <a:ext cx="1297100"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时间序列分析</a:t>
            </a:r>
            <a:endParaRPr lang="en-US" altLang="zh-CN" sz="1400" dirty="0">
              <a:ea typeface="微软雅黑" pitchFamily="34" charset="-122"/>
            </a:endParaRPr>
          </a:p>
        </p:txBody>
      </p:sp>
      <p:sp>
        <p:nvSpPr>
          <p:cNvPr id="18" name="Rectangle 17"/>
          <p:cNvSpPr/>
          <p:nvPr/>
        </p:nvSpPr>
        <p:spPr>
          <a:xfrm>
            <a:off x="7885310" y="5753805"/>
            <a:ext cx="1297100" cy="325385"/>
          </a:xfrm>
          <a:prstGeom prst="rect">
            <a:avLst/>
          </a:prstGeom>
        </p:spPr>
        <p:txBody>
          <a:bodyPr wrap="none" lIns="108878" tIns="54439" rIns="108878" bIns="54439">
            <a:spAutoFit/>
          </a:bodyPr>
          <a:lstStyle/>
          <a:p>
            <a:pPr marL="0" lvl="2" algn="ctr">
              <a:spcBef>
                <a:spcPts val="714"/>
              </a:spcBef>
              <a:buClr>
                <a:schemeClr val="accent1"/>
              </a:buClr>
              <a:buNone/>
            </a:pPr>
            <a:r>
              <a:rPr lang="zh-CN" altLang="en-US" sz="1400" dirty="0">
                <a:ea typeface="微软雅黑" pitchFamily="34" charset="-122"/>
              </a:rPr>
              <a:t>多元回归分析</a:t>
            </a:r>
            <a:endParaRPr lang="en-US" altLang="zh-CN" sz="1400" dirty="0">
              <a:ea typeface="微软雅黑" pitchFamily="34" charset="-122"/>
            </a:endParaRPr>
          </a:p>
        </p:txBody>
      </p:sp>
    </p:spTree>
    <p:extLst>
      <p:ext uri="{BB962C8B-B14F-4D97-AF65-F5344CB8AC3E}">
        <p14:creationId xmlns:p14="http://schemas.microsoft.com/office/powerpoint/2010/main" val="3898334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2" name="Freeform 9562"/>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563" name="Freeform 9563"/>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564" name="Freeform 9564"/>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565" name="Freeform 9565"/>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9566" name="Picture 95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7847" y="4107180"/>
            <a:ext cx="5152644" cy="1767839"/>
          </a:xfrm>
          <a:prstGeom prst="rect">
            <a:avLst/>
          </a:prstGeom>
          <a:noFill/>
        </p:spPr>
      </p:pic>
      <p:pic>
        <p:nvPicPr>
          <p:cNvPr id="9567" name="Picture 956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92608" y="4099560"/>
            <a:ext cx="2232660" cy="452627"/>
          </a:xfrm>
          <a:prstGeom prst="rect">
            <a:avLst/>
          </a:prstGeom>
          <a:noFill/>
        </p:spPr>
      </p:pic>
      <p:pic>
        <p:nvPicPr>
          <p:cNvPr id="9568" name="Picture 956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6484" y="4115815"/>
            <a:ext cx="5098796" cy="1713992"/>
          </a:xfrm>
          <a:prstGeom prst="rect">
            <a:avLst/>
          </a:prstGeom>
          <a:noFill/>
        </p:spPr>
      </p:pic>
      <p:pic>
        <p:nvPicPr>
          <p:cNvPr id="9569" name="Picture 956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80644" y="4433315"/>
            <a:ext cx="4748784" cy="1325880"/>
          </a:xfrm>
          <a:prstGeom prst="rect">
            <a:avLst/>
          </a:prstGeom>
          <a:noFill/>
        </p:spPr>
      </p:pic>
      <p:pic>
        <p:nvPicPr>
          <p:cNvPr id="9570" name="Picture 957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7408" y="5367528"/>
            <a:ext cx="1362455" cy="426719"/>
          </a:xfrm>
          <a:prstGeom prst="rect">
            <a:avLst/>
          </a:prstGeom>
          <a:noFill/>
        </p:spPr>
      </p:pic>
      <p:pic>
        <p:nvPicPr>
          <p:cNvPr id="9571" name="Picture 95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93851" y="4446523"/>
            <a:ext cx="4667504" cy="1244600"/>
          </a:xfrm>
          <a:prstGeom prst="rect">
            <a:avLst/>
          </a:prstGeom>
          <a:noFill/>
        </p:spPr>
      </p:pic>
      <p:pic>
        <p:nvPicPr>
          <p:cNvPr id="9572" name="Picture 957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969007" y="5100828"/>
            <a:ext cx="3218688" cy="553212"/>
          </a:xfrm>
          <a:prstGeom prst="rect">
            <a:avLst/>
          </a:prstGeom>
          <a:noFill/>
        </p:spPr>
      </p:pic>
      <p:pic>
        <p:nvPicPr>
          <p:cNvPr id="9573" name="Picture 957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846832" y="5175504"/>
            <a:ext cx="1459991" cy="452627"/>
          </a:xfrm>
          <a:prstGeom prst="rect">
            <a:avLst/>
          </a:prstGeom>
          <a:noFill/>
        </p:spPr>
      </p:pic>
      <p:pic>
        <p:nvPicPr>
          <p:cNvPr id="9574" name="Picture 957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1982216" y="5114035"/>
            <a:ext cx="3137407" cy="471932"/>
          </a:xfrm>
          <a:prstGeom prst="rect">
            <a:avLst/>
          </a:prstGeom>
          <a:noFill/>
        </p:spPr>
      </p:pic>
      <p:pic>
        <p:nvPicPr>
          <p:cNvPr id="9575" name="Picture 957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969007" y="4567428"/>
            <a:ext cx="3220211" cy="553212"/>
          </a:xfrm>
          <a:prstGeom prst="rect">
            <a:avLst/>
          </a:prstGeom>
          <a:noFill/>
        </p:spPr>
      </p:pic>
      <p:pic>
        <p:nvPicPr>
          <p:cNvPr id="9576" name="Picture 957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2956560" y="4642103"/>
            <a:ext cx="1245108" cy="452627"/>
          </a:xfrm>
          <a:prstGeom prst="rect">
            <a:avLst/>
          </a:prstGeom>
          <a:noFill/>
        </p:spPr>
      </p:pic>
      <p:pic>
        <p:nvPicPr>
          <p:cNvPr id="9577" name="Picture 957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982216" y="4580635"/>
            <a:ext cx="3138931" cy="471932"/>
          </a:xfrm>
          <a:prstGeom prst="rect">
            <a:avLst/>
          </a:prstGeom>
          <a:noFill/>
        </p:spPr>
      </p:pic>
      <p:sp>
        <p:nvSpPr>
          <p:cNvPr id="9578" name="Freeform 9578"/>
          <p:cNvSpPr/>
          <p:nvPr/>
        </p:nvSpPr>
        <p:spPr>
          <a:xfrm>
            <a:off x="2481072" y="3730751"/>
            <a:ext cx="609600" cy="1086612"/>
          </a:xfrm>
          <a:custGeom>
            <a:avLst/>
            <a:gdLst/>
            <a:ahLst/>
            <a:cxnLst/>
            <a:rect l="0" t="0" r="0" b="0"/>
            <a:pathLst>
              <a:path w="609600" h="1086612">
                <a:moveTo>
                  <a:pt x="0" y="304800"/>
                </a:moveTo>
                <a:lnTo>
                  <a:pt x="152400" y="304800"/>
                </a:lnTo>
                <a:lnTo>
                  <a:pt x="152400" y="1086612"/>
                </a:lnTo>
                <a:lnTo>
                  <a:pt x="457200" y="1086612"/>
                </a:lnTo>
                <a:lnTo>
                  <a:pt x="457200" y="304800"/>
                </a:lnTo>
                <a:lnTo>
                  <a:pt x="609600" y="304800"/>
                </a:lnTo>
                <a:lnTo>
                  <a:pt x="304800" y="0"/>
                </a:lnTo>
                <a:close/>
              </a:path>
            </a:pathLst>
          </a:custGeom>
          <a:solidFill>
            <a:srgbClr val="9A9A9A">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9579" name="Picture 957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2155951" y="1648459"/>
            <a:ext cx="2309876" cy="1541779"/>
          </a:xfrm>
          <a:prstGeom prst="rect">
            <a:avLst/>
          </a:prstGeom>
          <a:noFill/>
        </p:spPr>
      </p:pic>
      <p:pic>
        <p:nvPicPr>
          <p:cNvPr id="9580" name="Picture 958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2194051" y="1686559"/>
            <a:ext cx="2178812" cy="1410716"/>
          </a:xfrm>
          <a:prstGeom prst="rect">
            <a:avLst/>
          </a:prstGeom>
          <a:noFill/>
        </p:spPr>
      </p:pic>
      <p:pic>
        <p:nvPicPr>
          <p:cNvPr id="9581" name="Picture 958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2206751" y="1699260"/>
            <a:ext cx="2153411" cy="1385316"/>
          </a:xfrm>
          <a:prstGeom prst="rect">
            <a:avLst/>
          </a:prstGeom>
          <a:noFill/>
        </p:spPr>
      </p:pic>
      <p:sp>
        <p:nvSpPr>
          <p:cNvPr id="9582" name="Freeform 9582"/>
          <p:cNvSpPr/>
          <p:nvPr/>
        </p:nvSpPr>
        <p:spPr>
          <a:xfrm>
            <a:off x="2200655" y="1693163"/>
            <a:ext cx="2165605" cy="1397508"/>
          </a:xfrm>
          <a:custGeom>
            <a:avLst/>
            <a:gdLst/>
            <a:ahLst/>
            <a:cxnLst/>
            <a:rect l="0" t="0" r="0" b="0"/>
            <a:pathLst>
              <a:path w="2165605" h="1397508">
                <a:moveTo>
                  <a:pt x="0" y="1397508"/>
                </a:moveTo>
                <a:lnTo>
                  <a:pt x="2165605" y="1397508"/>
                </a:lnTo>
                <a:lnTo>
                  <a:pt x="2165605" y="0"/>
                </a:lnTo>
                <a:lnTo>
                  <a:pt x="0" y="0"/>
                </a:lnTo>
                <a:lnTo>
                  <a:pt x="0" y="1397508"/>
                </a:lnTo>
                <a:close/>
              </a:path>
            </a:pathLst>
          </a:custGeom>
          <a:noFill/>
          <a:ln w="12191" cap="flat" cmpd="sng">
            <a:solidFill>
              <a:srgbClr val="C7C7C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583" name="Picture 958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3378708" y="2106168"/>
            <a:ext cx="2154935" cy="1197863"/>
          </a:xfrm>
          <a:prstGeom prst="rect">
            <a:avLst/>
          </a:prstGeom>
          <a:noFill/>
        </p:spPr>
      </p:pic>
      <p:pic>
        <p:nvPicPr>
          <p:cNvPr id="9584" name="Picture 958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8275319" y="2205228"/>
            <a:ext cx="2936748" cy="1624583"/>
          </a:xfrm>
          <a:prstGeom prst="rect">
            <a:avLst/>
          </a:prstGeom>
          <a:noFill/>
        </p:spPr>
      </p:pic>
      <p:pic>
        <p:nvPicPr>
          <p:cNvPr id="9585" name="Picture 958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8470392" y="2400300"/>
            <a:ext cx="2348483" cy="1036319"/>
          </a:xfrm>
          <a:prstGeom prst="rect">
            <a:avLst/>
          </a:prstGeom>
          <a:noFill/>
        </p:spPr>
      </p:pic>
      <p:pic>
        <p:nvPicPr>
          <p:cNvPr id="9586" name="Picture 958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9450323" y="2532888"/>
            <a:ext cx="2148839" cy="1958339"/>
          </a:xfrm>
          <a:prstGeom prst="rect">
            <a:avLst/>
          </a:prstGeom>
          <a:noFill/>
        </p:spPr>
      </p:pic>
      <p:pic>
        <p:nvPicPr>
          <p:cNvPr id="9587" name="Picture 958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9645395" y="2727960"/>
            <a:ext cx="1560575" cy="1370075"/>
          </a:xfrm>
          <a:prstGeom prst="rect">
            <a:avLst/>
          </a:prstGeom>
          <a:noFill/>
        </p:spPr>
      </p:pic>
      <p:pic>
        <p:nvPicPr>
          <p:cNvPr id="9588" name="Picture 958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11423904" y="3816095"/>
            <a:ext cx="688848" cy="626363"/>
          </a:xfrm>
          <a:prstGeom prst="rect">
            <a:avLst/>
          </a:prstGeom>
          <a:noFill/>
        </p:spPr>
      </p:pic>
      <p:sp>
        <p:nvSpPr>
          <p:cNvPr id="9589" name="Freeform 9589"/>
          <p:cNvSpPr/>
          <p:nvPr/>
        </p:nvSpPr>
        <p:spPr>
          <a:xfrm>
            <a:off x="11419331" y="3811523"/>
            <a:ext cx="697992" cy="635508"/>
          </a:xfrm>
          <a:custGeom>
            <a:avLst/>
            <a:gdLst/>
            <a:ahLst/>
            <a:cxnLst/>
            <a:rect l="0" t="0" r="0" b="0"/>
            <a:pathLst>
              <a:path w="697992" h="635508">
                <a:moveTo>
                  <a:pt x="0" y="635508"/>
                </a:moveTo>
                <a:lnTo>
                  <a:pt x="697992" y="635508"/>
                </a:lnTo>
                <a:lnTo>
                  <a:pt x="697992" y="0"/>
                </a:lnTo>
                <a:lnTo>
                  <a:pt x="0" y="0"/>
                </a:lnTo>
                <a:lnTo>
                  <a:pt x="0" y="635508"/>
                </a:lnTo>
                <a:close/>
              </a:path>
            </a:pathLst>
          </a:custGeom>
          <a:noFill/>
          <a:ln w="9144" cap="flat" cmpd="sng">
            <a:solidFill>
              <a:srgbClr val="DADADA">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9590" name="Picture 959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10401300" y="3844544"/>
            <a:ext cx="1021588" cy="259079"/>
          </a:xfrm>
          <a:prstGeom prst="rect">
            <a:avLst/>
          </a:prstGeom>
          <a:noFill/>
        </p:spPr>
      </p:pic>
      <p:pic>
        <p:nvPicPr>
          <p:cNvPr id="9591" name="Picture 959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11423904" y="3168396"/>
            <a:ext cx="402336" cy="531876"/>
          </a:xfrm>
          <a:prstGeom prst="rect">
            <a:avLst/>
          </a:prstGeom>
          <a:noFill/>
        </p:spPr>
      </p:pic>
      <p:sp>
        <p:nvSpPr>
          <p:cNvPr id="9592" name="Freeform 9592"/>
          <p:cNvSpPr/>
          <p:nvPr/>
        </p:nvSpPr>
        <p:spPr>
          <a:xfrm>
            <a:off x="11419331" y="3163824"/>
            <a:ext cx="411480" cy="541020"/>
          </a:xfrm>
          <a:custGeom>
            <a:avLst/>
            <a:gdLst/>
            <a:ahLst/>
            <a:cxnLst/>
            <a:rect l="0" t="0" r="0" b="0"/>
            <a:pathLst>
              <a:path w="411480" h="541020">
                <a:moveTo>
                  <a:pt x="0" y="541020"/>
                </a:moveTo>
                <a:lnTo>
                  <a:pt x="411480" y="541020"/>
                </a:lnTo>
                <a:lnTo>
                  <a:pt x="411480" y="0"/>
                </a:lnTo>
                <a:lnTo>
                  <a:pt x="0" y="0"/>
                </a:lnTo>
                <a:lnTo>
                  <a:pt x="0" y="541020"/>
                </a:lnTo>
                <a:close/>
              </a:path>
            </a:pathLst>
          </a:custGeom>
          <a:noFill/>
          <a:ln w="9144" cap="flat" cmpd="sng">
            <a:solidFill>
              <a:srgbClr val="DADADA">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9593" name="Picture 959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10972800" y="3466591"/>
            <a:ext cx="463804" cy="256032"/>
          </a:xfrm>
          <a:prstGeom prst="rect">
            <a:avLst/>
          </a:prstGeom>
          <a:noFill/>
        </p:spPr>
      </p:pic>
      <p:pic>
        <p:nvPicPr>
          <p:cNvPr id="9594" name="Picture 959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9183623" y="3264408"/>
            <a:ext cx="646176" cy="435863"/>
          </a:xfrm>
          <a:prstGeom prst="rect">
            <a:avLst/>
          </a:prstGeom>
          <a:noFill/>
        </p:spPr>
      </p:pic>
      <p:sp>
        <p:nvSpPr>
          <p:cNvPr id="9595" name="Freeform 9595"/>
          <p:cNvSpPr/>
          <p:nvPr/>
        </p:nvSpPr>
        <p:spPr>
          <a:xfrm>
            <a:off x="9179052" y="3259836"/>
            <a:ext cx="655320" cy="445008"/>
          </a:xfrm>
          <a:custGeom>
            <a:avLst/>
            <a:gdLst/>
            <a:ahLst/>
            <a:cxnLst/>
            <a:rect l="0" t="0" r="0" b="0"/>
            <a:pathLst>
              <a:path w="655320" h="445008">
                <a:moveTo>
                  <a:pt x="0" y="445008"/>
                </a:moveTo>
                <a:lnTo>
                  <a:pt x="655320" y="445008"/>
                </a:lnTo>
                <a:lnTo>
                  <a:pt x="655320" y="0"/>
                </a:lnTo>
                <a:lnTo>
                  <a:pt x="0" y="0"/>
                </a:lnTo>
                <a:lnTo>
                  <a:pt x="0" y="445008"/>
                </a:lnTo>
                <a:close/>
              </a:path>
            </a:pathLst>
          </a:custGeom>
          <a:noFill/>
          <a:ln w="9144" cap="flat" cmpd="sng">
            <a:solidFill>
              <a:srgbClr val="DADADA">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9596" name="Picture 959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4470400" y="2407412"/>
            <a:ext cx="1397000" cy="3385311"/>
          </a:xfrm>
          <a:prstGeom prst="rect">
            <a:avLst/>
          </a:prstGeom>
          <a:noFill/>
        </p:spPr>
      </p:pic>
      <p:pic>
        <p:nvPicPr>
          <p:cNvPr id="9597" name="Picture 9597"/>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6028944" y="2342388"/>
            <a:ext cx="5106923" cy="2467355"/>
          </a:xfrm>
          <a:prstGeom prst="rect">
            <a:avLst/>
          </a:prstGeom>
          <a:noFill/>
        </p:spPr>
      </p:pic>
      <p:sp>
        <p:nvSpPr>
          <p:cNvPr id="9598" name="Freeform 9598"/>
          <p:cNvSpPr/>
          <p:nvPr/>
        </p:nvSpPr>
        <p:spPr>
          <a:xfrm>
            <a:off x="8202168" y="2153412"/>
            <a:ext cx="1435608" cy="902208"/>
          </a:xfrm>
          <a:custGeom>
            <a:avLst/>
            <a:gdLst/>
            <a:ahLst/>
            <a:cxnLst/>
            <a:rect l="0" t="0" r="0" b="0"/>
            <a:pathLst>
              <a:path w="1435608" h="902208">
                <a:moveTo>
                  <a:pt x="0" y="902208"/>
                </a:moveTo>
                <a:lnTo>
                  <a:pt x="1435608" y="902208"/>
                </a:lnTo>
                <a:lnTo>
                  <a:pt x="1435608" y="0"/>
                </a:lnTo>
                <a:lnTo>
                  <a:pt x="0" y="0"/>
                </a:lnTo>
                <a:lnTo>
                  <a:pt x="0" y="902208"/>
                </a:lnTo>
                <a:close/>
              </a:path>
            </a:pathLst>
          </a:custGeom>
          <a:solidFill>
            <a:srgbClr val="FFFFFF">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9599" name="Freeform 9599"/>
          <p:cNvSpPr/>
          <p:nvPr/>
        </p:nvSpPr>
        <p:spPr>
          <a:xfrm>
            <a:off x="9611868" y="2014728"/>
            <a:ext cx="1664208" cy="710184"/>
          </a:xfrm>
          <a:custGeom>
            <a:avLst/>
            <a:gdLst/>
            <a:ahLst/>
            <a:cxnLst/>
            <a:rect l="0" t="0" r="0" b="0"/>
            <a:pathLst>
              <a:path w="1664208" h="710184">
                <a:moveTo>
                  <a:pt x="0" y="710184"/>
                </a:moveTo>
                <a:lnTo>
                  <a:pt x="1664208" y="710184"/>
                </a:lnTo>
                <a:lnTo>
                  <a:pt x="1664208" y="0"/>
                </a:lnTo>
                <a:lnTo>
                  <a:pt x="0" y="0"/>
                </a:lnTo>
                <a:lnTo>
                  <a:pt x="0" y="710184"/>
                </a:lnTo>
                <a:close/>
              </a:path>
            </a:pathLst>
          </a:custGeom>
          <a:solidFill>
            <a:srgbClr val="FFFFFF">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pic>
        <p:nvPicPr>
          <p:cNvPr id="9600" name="Picture 960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2002535" y="2482596"/>
            <a:ext cx="1289303" cy="906780"/>
          </a:xfrm>
          <a:prstGeom prst="rect">
            <a:avLst/>
          </a:prstGeom>
          <a:noFill/>
        </p:spPr>
      </p:pic>
      <p:pic>
        <p:nvPicPr>
          <p:cNvPr id="9601" name="Picture 960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2028444" y="2508503"/>
            <a:ext cx="1182624" cy="800100"/>
          </a:xfrm>
          <a:prstGeom prst="rect">
            <a:avLst/>
          </a:prstGeom>
          <a:noFill/>
        </p:spPr>
      </p:pic>
      <p:pic>
        <p:nvPicPr>
          <p:cNvPr id="9602" name="Picture 960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454151" y="1694687"/>
            <a:ext cx="1429511" cy="841247"/>
          </a:xfrm>
          <a:prstGeom prst="rect">
            <a:avLst/>
          </a:prstGeom>
          <a:noFill/>
        </p:spPr>
      </p:pic>
      <p:pic>
        <p:nvPicPr>
          <p:cNvPr id="9603" name="Picture 960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429768" y="1670303"/>
            <a:ext cx="1426463" cy="838200"/>
          </a:xfrm>
          <a:prstGeom prst="rect">
            <a:avLst/>
          </a:prstGeom>
          <a:noFill/>
        </p:spPr>
      </p:pic>
      <p:pic>
        <p:nvPicPr>
          <p:cNvPr id="9604" name="Picture 960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4468367" y="2356103"/>
            <a:ext cx="1158239" cy="763523"/>
          </a:xfrm>
          <a:prstGeom prst="rect">
            <a:avLst/>
          </a:prstGeom>
          <a:noFill/>
        </p:spPr>
      </p:pic>
      <p:pic>
        <p:nvPicPr>
          <p:cNvPr id="9605" name="Picture 9605"/>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4477511" y="1620011"/>
            <a:ext cx="1139952" cy="745236"/>
          </a:xfrm>
          <a:prstGeom prst="rect">
            <a:avLst/>
          </a:prstGeom>
          <a:noFill/>
        </p:spPr>
      </p:pic>
      <p:pic>
        <p:nvPicPr>
          <p:cNvPr id="9606" name="Picture 9606"/>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4541520" y="1679447"/>
            <a:ext cx="1010411" cy="640080"/>
          </a:xfrm>
          <a:prstGeom prst="rect">
            <a:avLst/>
          </a:prstGeom>
          <a:noFill/>
        </p:spPr>
      </p:pic>
      <p:pic>
        <p:nvPicPr>
          <p:cNvPr id="9607" name="Picture 9607"/>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a:xfrm>
            <a:off x="525780" y="3288791"/>
            <a:ext cx="1356360" cy="838200"/>
          </a:xfrm>
          <a:prstGeom prst="rect">
            <a:avLst/>
          </a:prstGeom>
          <a:noFill/>
        </p:spPr>
      </p:pic>
      <p:pic>
        <p:nvPicPr>
          <p:cNvPr id="9608" name="Picture 960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a:xfrm>
            <a:off x="534923" y="2478023"/>
            <a:ext cx="1338072" cy="819911"/>
          </a:xfrm>
          <a:prstGeom prst="rect">
            <a:avLst/>
          </a:prstGeom>
          <a:noFill/>
        </p:spPr>
      </p:pic>
      <p:pic>
        <p:nvPicPr>
          <p:cNvPr id="9609" name="Picture 960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a:xfrm>
            <a:off x="1639823" y="1696212"/>
            <a:ext cx="1143000" cy="826008"/>
          </a:xfrm>
          <a:prstGeom prst="rect">
            <a:avLst/>
          </a:prstGeom>
          <a:noFill/>
        </p:spPr>
      </p:pic>
      <p:sp>
        <p:nvSpPr>
          <p:cNvPr id="9610" name="Rectangle 9610"/>
          <p:cNvSpPr/>
          <p:nvPr/>
        </p:nvSpPr>
        <p:spPr>
          <a:xfrm>
            <a:off x="409651" y="6639344"/>
            <a:ext cx="3282848" cy="127443"/>
          </a:xfrm>
          <a:prstGeom prst="rect">
            <a:avLst/>
          </a:prstGeom>
        </p:spPr>
        <p:txBody>
          <a:bodyPr wrap="none" lIns="0" tIns="0" rIns="0" bIns="0">
            <a:spAutoFit/>
          </a:bodyPr>
          <a:lstStyle/>
          <a:p>
            <a:pPr marL="0"/>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a:t>
            </a:r>
            <a:endParaRPr lang="x-none" sz="900" dirty="0"/>
          </a:p>
        </p:txBody>
      </p:sp>
      <p:sp>
        <p:nvSpPr>
          <p:cNvPr id="9611" name="Rectangle 9611"/>
          <p:cNvSpPr/>
          <p:nvPr/>
        </p:nvSpPr>
        <p:spPr>
          <a:xfrm>
            <a:off x="324002" y="513263"/>
            <a:ext cx="5665012" cy="430887"/>
          </a:xfrm>
          <a:prstGeom prst="rect">
            <a:avLst/>
          </a:prstGeom>
        </p:spPr>
        <p:txBody>
          <a:bodyPr wrap="none" lIns="0" tIns="0" rIns="0" bIns="0">
            <a:spAutoFit/>
          </a:bodyPr>
          <a:lstStyle/>
          <a:p>
            <a:pPr marL="0"/>
            <a:r>
              <a:rPr lang="x-none" sz="2800" b="1" dirty="0">
                <a:solidFill>
                  <a:schemeClr val="accent2"/>
                </a:solidFill>
                <a:latin typeface="微软雅黑" panose="020B0503020204020204" pitchFamily="34" charset="-122"/>
                <a:ea typeface="微软雅黑" panose="020B0503020204020204" pitchFamily="34" charset="-122"/>
                <a:cs typeface="+mj-cs"/>
              </a:rPr>
              <a:t>SAP HANA</a:t>
            </a:r>
            <a:r>
              <a:rPr lang="en-US" sz="2800" b="1" dirty="0">
                <a:solidFill>
                  <a:schemeClr val="accent2"/>
                </a:solidFill>
                <a:latin typeface="微软雅黑" panose="020B0503020204020204" pitchFamily="34" charset="-122"/>
                <a:ea typeface="微软雅黑" panose="020B0503020204020204" pitchFamily="34" charset="-122"/>
                <a:cs typeface="+mj-cs"/>
              </a:rPr>
              <a:t> </a:t>
            </a:r>
            <a:r>
              <a:rPr lang="zh-CN" altLang="en-US" sz="2800" b="1" dirty="0">
                <a:solidFill>
                  <a:schemeClr val="accent2"/>
                </a:solidFill>
                <a:latin typeface="微软雅黑" panose="020B0503020204020204" pitchFamily="34" charset="-122"/>
                <a:ea typeface="微软雅黑" panose="020B0503020204020204" pitchFamily="34" charset="-122"/>
                <a:cs typeface="+mj-cs"/>
              </a:rPr>
              <a:t>数据建模的虚拟化概念</a:t>
            </a:r>
            <a:endParaRPr lang="x-none" sz="2800" b="1" dirty="0">
              <a:solidFill>
                <a:schemeClr val="accent2"/>
              </a:solidFill>
              <a:latin typeface="微软雅黑" panose="020B0503020204020204" pitchFamily="34" charset="-122"/>
              <a:ea typeface="微软雅黑" panose="020B0503020204020204" pitchFamily="34" charset="-122"/>
              <a:cs typeface="+mj-cs"/>
            </a:endParaRPr>
          </a:p>
        </p:txBody>
      </p:sp>
      <p:sp>
        <p:nvSpPr>
          <p:cNvPr id="9612" name="Rectangle 9612"/>
          <p:cNvSpPr/>
          <p:nvPr/>
        </p:nvSpPr>
        <p:spPr>
          <a:xfrm>
            <a:off x="420623" y="4185714"/>
            <a:ext cx="1937316" cy="198812"/>
          </a:xfrm>
          <a:prstGeom prst="rect">
            <a:avLst/>
          </a:prstGeom>
        </p:spPr>
        <p:txBody>
          <a:bodyPr wrap="none" lIns="0" tIns="0" rIns="0" bIns="0">
            <a:spAutoFit/>
          </a:bodyPr>
          <a:lstStyle/>
          <a:p>
            <a:pPr marL="0"/>
            <a:r>
              <a:rPr lang="x-none" sz="1404" b="1" i="0" spc="0" baseline="0" dirty="0">
                <a:latin typeface="Arial"/>
              </a:rPr>
              <a:t>S</a:t>
            </a:r>
            <a:r>
              <a:rPr lang="x-none" sz="1404" b="1" i="0" spc="-42" baseline="0" dirty="0">
                <a:latin typeface="Arial"/>
              </a:rPr>
              <a:t>A</a:t>
            </a:r>
            <a:r>
              <a:rPr lang="x-none" sz="1404" b="1" i="0" spc="-23" baseline="0" dirty="0">
                <a:latin typeface="Arial"/>
              </a:rPr>
              <a:t>P</a:t>
            </a:r>
            <a:r>
              <a:rPr lang="x-none" sz="1404" b="1" i="0" spc="0" baseline="0" dirty="0">
                <a:latin typeface="Arial"/>
              </a:rPr>
              <a:t> H</a:t>
            </a:r>
            <a:r>
              <a:rPr lang="x-none" sz="1404" b="1" i="0" spc="-42" baseline="0" dirty="0">
                <a:latin typeface="Arial"/>
              </a:rPr>
              <a:t>A</a:t>
            </a:r>
            <a:r>
              <a:rPr lang="x-none" sz="1404" b="1" i="0" spc="0" baseline="0" dirty="0">
                <a:latin typeface="Arial"/>
              </a:rPr>
              <a:t>N</a:t>
            </a:r>
            <a:r>
              <a:rPr lang="x-none" sz="1404" b="1" i="0" spc="-77" baseline="0" dirty="0">
                <a:latin typeface="Arial"/>
              </a:rPr>
              <a:t>A</a:t>
            </a:r>
            <a:r>
              <a:rPr lang="x-none" sz="1404" b="1" i="0" spc="0" baseline="0" dirty="0">
                <a:latin typeface="Arial"/>
              </a:rPr>
              <a:t> PL</a:t>
            </a:r>
            <a:r>
              <a:rPr lang="x-none" sz="1404" b="1" i="0" spc="-150" baseline="0" dirty="0">
                <a:latin typeface="Arial"/>
              </a:rPr>
              <a:t>A</a:t>
            </a:r>
            <a:r>
              <a:rPr lang="x-none" sz="1404" b="1" i="0" spc="0" baseline="0" dirty="0">
                <a:latin typeface="Arial"/>
              </a:rPr>
              <a:t>TFORM</a:t>
            </a:r>
            <a:endParaRPr lang="x-none" sz="1404" dirty="0"/>
          </a:p>
        </p:txBody>
      </p:sp>
      <p:sp>
        <p:nvSpPr>
          <p:cNvPr id="9613" name="Rectangle 9613"/>
          <p:cNvSpPr/>
          <p:nvPr/>
        </p:nvSpPr>
        <p:spPr>
          <a:xfrm>
            <a:off x="715670" y="5451805"/>
            <a:ext cx="1072286" cy="169924"/>
          </a:xfrm>
          <a:prstGeom prst="rect">
            <a:avLst/>
          </a:prstGeom>
        </p:spPr>
        <p:txBody>
          <a:bodyPr wrap="none" lIns="0" tIns="0" rIns="0" bIns="0">
            <a:spAutoFit/>
          </a:bodyPr>
          <a:lstStyle/>
          <a:p>
            <a:pPr marL="0"/>
            <a:r>
              <a:rPr lang="x-none" sz="1200" b="0" i="0" spc="0" baseline="0" dirty="0">
                <a:solidFill>
                  <a:srgbClr val="FFFFFF"/>
                </a:solidFill>
                <a:latin typeface="Arial"/>
              </a:rPr>
              <a:t>Database</a:t>
            </a:r>
            <a:r>
              <a:rPr lang="x-none" sz="1200" b="0" i="0" spc="-33" baseline="0" dirty="0">
                <a:solidFill>
                  <a:srgbClr val="FFFFFF"/>
                </a:solidFill>
                <a:latin typeface="Arial"/>
              </a:rPr>
              <a:t> </a:t>
            </a:r>
            <a:r>
              <a:rPr lang="x-none" sz="1200" b="0" i="0" spc="0" baseline="0" dirty="0">
                <a:solidFill>
                  <a:srgbClr val="FFFFFF"/>
                </a:solidFill>
                <a:latin typeface="Arial"/>
              </a:rPr>
              <a:t>La</a:t>
            </a:r>
            <a:r>
              <a:rPr lang="x-none" sz="1200" b="0" i="0" spc="-12" baseline="0" dirty="0">
                <a:solidFill>
                  <a:srgbClr val="FFFFFF"/>
                </a:solidFill>
                <a:latin typeface="Arial"/>
              </a:rPr>
              <a:t>y</a:t>
            </a:r>
            <a:r>
              <a:rPr lang="x-none" sz="1200" b="0" i="0" spc="0" baseline="0" dirty="0">
                <a:solidFill>
                  <a:srgbClr val="FFFFFF"/>
                </a:solidFill>
                <a:latin typeface="Arial"/>
              </a:rPr>
              <a:t>er</a:t>
            </a:r>
            <a:endParaRPr lang="x-none" sz="1200" dirty="0"/>
          </a:p>
        </p:txBody>
      </p:sp>
      <p:sp>
        <p:nvSpPr>
          <p:cNvPr id="9614" name="Rectangle 9614"/>
          <p:cNvSpPr/>
          <p:nvPr/>
        </p:nvSpPr>
        <p:spPr>
          <a:xfrm>
            <a:off x="2973070" y="5263022"/>
            <a:ext cx="1154942" cy="183519"/>
          </a:xfrm>
          <a:prstGeom prst="rect">
            <a:avLst/>
          </a:prstGeom>
        </p:spPr>
        <p:txBody>
          <a:bodyPr wrap="none" lIns="0" tIns="0" rIns="0" bIns="0">
            <a:spAutoFit/>
          </a:bodyPr>
          <a:lstStyle/>
          <a:p>
            <a:pPr marL="0"/>
            <a:r>
              <a:rPr lang="x-none" sz="1296" b="0" i="0" spc="0" baseline="0" dirty="0">
                <a:latin typeface="Arial"/>
              </a:rPr>
              <a:t>Ph</a:t>
            </a:r>
            <a:r>
              <a:rPr lang="x-none" sz="1296" b="0" i="0" spc="-12" baseline="0" dirty="0">
                <a:latin typeface="Arial"/>
              </a:rPr>
              <a:t>y</a:t>
            </a:r>
            <a:r>
              <a:rPr lang="x-none" sz="1296" b="0" i="0" spc="0" baseline="0" dirty="0">
                <a:latin typeface="Arial"/>
              </a:rPr>
              <a:t>sical Tables</a:t>
            </a:r>
            <a:endParaRPr lang="x-none" sz="1296" dirty="0"/>
          </a:p>
        </p:txBody>
      </p:sp>
      <p:sp>
        <p:nvSpPr>
          <p:cNvPr id="9615" name="Rectangle 9615"/>
          <p:cNvSpPr/>
          <p:nvPr/>
        </p:nvSpPr>
        <p:spPr>
          <a:xfrm>
            <a:off x="3082417" y="4729622"/>
            <a:ext cx="940314" cy="183519"/>
          </a:xfrm>
          <a:prstGeom prst="rect">
            <a:avLst/>
          </a:prstGeom>
        </p:spPr>
        <p:txBody>
          <a:bodyPr wrap="none" lIns="0" tIns="0" rIns="0" bIns="0">
            <a:spAutoFit/>
          </a:bodyPr>
          <a:lstStyle/>
          <a:p>
            <a:pPr marL="0"/>
            <a:r>
              <a:rPr lang="x-none" sz="1296" b="0" i="0" spc="0" baseline="0" dirty="0">
                <a:latin typeface="Arial"/>
              </a:rPr>
              <a:t>HANA Vie</a:t>
            </a:r>
            <a:r>
              <a:rPr lang="x-none" sz="1296" b="0" i="0" spc="-15" baseline="0" dirty="0">
                <a:latin typeface="Arial"/>
              </a:rPr>
              <a:t>w</a:t>
            </a:r>
            <a:r>
              <a:rPr lang="x-none" sz="1296" b="0" i="0" spc="0" baseline="0" dirty="0">
                <a:latin typeface="Arial"/>
              </a:rPr>
              <a:t>s</a:t>
            </a:r>
            <a:endParaRPr lang="x-none" sz="1296" dirty="0"/>
          </a:p>
        </p:txBody>
      </p:sp>
      <p:sp>
        <p:nvSpPr>
          <p:cNvPr id="9616" name="Rectangle 9616"/>
          <p:cNvSpPr/>
          <p:nvPr/>
        </p:nvSpPr>
        <p:spPr>
          <a:xfrm>
            <a:off x="6109970" y="1855914"/>
            <a:ext cx="3153727" cy="297369"/>
          </a:xfrm>
          <a:prstGeom prst="rect">
            <a:avLst/>
          </a:prstGeom>
        </p:spPr>
        <p:txBody>
          <a:bodyPr wrap="none" lIns="0" tIns="0" rIns="0" bIns="0">
            <a:spAutoFit/>
          </a:bodyPr>
          <a:lstStyle/>
          <a:p>
            <a:pPr marL="0"/>
            <a:r>
              <a:rPr lang="x-none" sz="2100" b="1" i="0" spc="-33" baseline="0" dirty="0">
                <a:solidFill>
                  <a:srgbClr val="666666"/>
                </a:solidFill>
                <a:latin typeface="Arial"/>
              </a:rPr>
              <a:t>V</a:t>
            </a:r>
            <a:r>
              <a:rPr lang="x-none" sz="2100" b="1" i="0" spc="0" baseline="0" dirty="0">
                <a:solidFill>
                  <a:srgbClr val="666666"/>
                </a:solidFill>
                <a:latin typeface="Arial"/>
              </a:rPr>
              <a:t>irtual Data Flow</a:t>
            </a:r>
            <a:r>
              <a:rPr lang="x-none" sz="2100" b="1" i="0" spc="-31" baseline="0" dirty="0">
                <a:solidFill>
                  <a:srgbClr val="666666"/>
                </a:solidFill>
                <a:latin typeface="Arial"/>
              </a:rPr>
              <a:t> </a:t>
            </a:r>
            <a:r>
              <a:rPr lang="x-none" sz="2100" b="1" i="0" spc="0" baseline="0" dirty="0">
                <a:solidFill>
                  <a:srgbClr val="666666"/>
                </a:solidFill>
                <a:latin typeface="Arial"/>
              </a:rPr>
              <a:t>Models</a:t>
            </a:r>
            <a:endParaRPr lang="x-none" sz="2100" dirty="0"/>
          </a:p>
        </p:txBody>
      </p:sp>
      <p:sp>
        <p:nvSpPr>
          <p:cNvPr id="9617" name="Rectangle 9617"/>
          <p:cNvSpPr/>
          <p:nvPr/>
        </p:nvSpPr>
        <p:spPr>
          <a:xfrm>
            <a:off x="6199378" y="4863554"/>
            <a:ext cx="5411085" cy="519192"/>
          </a:xfrm>
          <a:prstGeom prst="rect">
            <a:avLst/>
          </a:prstGeom>
        </p:spPr>
        <p:txBody>
          <a:bodyPr wrap="none" lIns="0" tIns="0" rIns="0" bIns="0">
            <a:spAutoFit/>
          </a:bodyPr>
          <a:lstStyle/>
          <a:p>
            <a:pPr marL="0"/>
            <a:r>
              <a:rPr lang="x-none" sz="1356" b="0" i="0" spc="581" baseline="0" dirty="0">
                <a:solidFill>
                  <a:srgbClr val="666666"/>
                </a:solidFill>
                <a:latin typeface="Arial"/>
              </a:rPr>
              <a:t>•</a:t>
            </a:r>
            <a:r>
              <a:rPr lang="x-none" sz="1706" b="0" i="0" spc="0" baseline="0" dirty="0">
                <a:latin typeface="Arial"/>
              </a:rPr>
              <a:t>No persisten</a:t>
            </a:r>
            <a:r>
              <a:rPr lang="x-none" sz="1706" b="0" i="0" spc="-11" baseline="0" dirty="0">
                <a:latin typeface="Arial"/>
              </a:rPr>
              <a:t>t</a:t>
            </a:r>
            <a:r>
              <a:rPr lang="x-none" sz="1706" b="0" i="0" spc="-90" baseline="0" dirty="0">
                <a:latin typeface="Arial"/>
              </a:rPr>
              <a:t> </a:t>
            </a:r>
            <a:r>
              <a:rPr lang="x-none" sz="1706" b="0" i="0" spc="0" baseline="0" dirty="0">
                <a:latin typeface="Arial"/>
              </a:rPr>
              <a:t>Aggregations | single atomic cop</a:t>
            </a:r>
            <a:r>
              <a:rPr lang="x-none" sz="1706" b="0" i="0" spc="-27" baseline="0" dirty="0">
                <a:latin typeface="Arial"/>
              </a:rPr>
              <a:t>y</a:t>
            </a:r>
            <a:r>
              <a:rPr lang="x-none" sz="1706" b="0" i="0" spc="0" baseline="0" dirty="0">
                <a:latin typeface="Arial"/>
              </a:rPr>
              <a:t> of data</a:t>
            </a:r>
            <a:endParaRPr lang="x-none" sz="1706" dirty="0"/>
          </a:p>
          <a:p>
            <a:pPr marL="0">
              <a:lnSpc>
                <a:spcPts val="2185"/>
              </a:lnSpc>
            </a:pPr>
            <a:r>
              <a:rPr lang="x-none" sz="1356" b="0" i="0" spc="581" baseline="0" dirty="0">
                <a:solidFill>
                  <a:srgbClr val="666666"/>
                </a:solidFill>
                <a:latin typeface="Arial"/>
              </a:rPr>
              <a:t>•</a:t>
            </a:r>
            <a:r>
              <a:rPr lang="x-none" sz="1704" b="0" i="0" spc="0" baseline="0" dirty="0">
                <a:latin typeface="Arial"/>
              </a:rPr>
              <a:t>In-Memor</a:t>
            </a:r>
            <a:r>
              <a:rPr lang="x-none" sz="1704" b="0" i="0" spc="-27" baseline="0" dirty="0">
                <a:latin typeface="Arial"/>
              </a:rPr>
              <a:t>y</a:t>
            </a:r>
            <a:r>
              <a:rPr lang="x-none" sz="1704" b="0" i="0" spc="0" baseline="0" dirty="0">
                <a:latin typeface="Arial"/>
              </a:rPr>
              <a:t> Engines | Performance</a:t>
            </a:r>
            <a:endParaRPr lang="x-none" sz="1704" dirty="0"/>
          </a:p>
        </p:txBody>
      </p:sp>
      <p:sp>
        <p:nvSpPr>
          <p:cNvPr id="9618" name="Rectangle 9618"/>
          <p:cNvSpPr/>
          <p:nvPr/>
        </p:nvSpPr>
        <p:spPr>
          <a:xfrm>
            <a:off x="6199378" y="5417347"/>
            <a:ext cx="3499039" cy="241294"/>
          </a:xfrm>
          <a:prstGeom prst="rect">
            <a:avLst/>
          </a:prstGeom>
        </p:spPr>
        <p:txBody>
          <a:bodyPr wrap="none" lIns="0" tIns="0" rIns="0" bIns="0">
            <a:spAutoFit/>
          </a:bodyPr>
          <a:lstStyle/>
          <a:p>
            <a:pPr marL="0"/>
            <a:r>
              <a:rPr lang="x-none" sz="1356" b="0" i="0" spc="581" baseline="0" dirty="0">
                <a:solidFill>
                  <a:srgbClr val="666666"/>
                </a:solidFill>
                <a:latin typeface="Arial"/>
              </a:rPr>
              <a:t>•</a:t>
            </a:r>
            <a:r>
              <a:rPr lang="x-none" sz="1704" b="0" i="0" spc="0" baseline="0" dirty="0">
                <a:latin typeface="Arial"/>
              </a:rPr>
              <a:t>Multidimensional</a:t>
            </a:r>
            <a:r>
              <a:rPr lang="x-none" sz="1704" b="0" i="0" spc="-28" baseline="0" dirty="0">
                <a:latin typeface="Arial"/>
              </a:rPr>
              <a:t> </a:t>
            </a:r>
            <a:r>
              <a:rPr lang="x-none" sz="1704" b="0" i="0" spc="0" baseline="0" dirty="0">
                <a:latin typeface="Arial"/>
              </a:rPr>
              <a:t>Reporting Models</a:t>
            </a:r>
            <a:endParaRPr lang="x-none" sz="1704" dirty="0"/>
          </a:p>
        </p:txBody>
      </p:sp>
      <p:sp>
        <p:nvSpPr>
          <p:cNvPr id="9619" name="Rectangle 9619"/>
          <p:cNvSpPr/>
          <p:nvPr/>
        </p:nvSpPr>
        <p:spPr>
          <a:xfrm>
            <a:off x="6199378" y="5693191"/>
            <a:ext cx="4278541" cy="241294"/>
          </a:xfrm>
          <a:prstGeom prst="rect">
            <a:avLst/>
          </a:prstGeom>
        </p:spPr>
        <p:txBody>
          <a:bodyPr wrap="none" lIns="0" tIns="0" rIns="0" bIns="0">
            <a:spAutoFit/>
          </a:bodyPr>
          <a:lstStyle/>
          <a:p>
            <a:pPr marL="0"/>
            <a:r>
              <a:rPr lang="x-none" sz="1356" b="0" i="0" spc="581" baseline="0" dirty="0">
                <a:solidFill>
                  <a:srgbClr val="666666"/>
                </a:solidFill>
                <a:latin typeface="Arial"/>
              </a:rPr>
              <a:t>•</a:t>
            </a:r>
            <a:r>
              <a:rPr lang="x-none" sz="1704" b="0" i="0" spc="0" baseline="0" dirty="0">
                <a:latin typeface="Arial"/>
              </a:rPr>
              <a:t>Enterprise</a:t>
            </a:r>
            <a:r>
              <a:rPr lang="x-none" sz="1704" b="0" i="0" spc="-88" baseline="0" dirty="0">
                <a:latin typeface="Arial"/>
              </a:rPr>
              <a:t> </a:t>
            </a:r>
            <a:r>
              <a:rPr lang="x-none" sz="1704" b="0" i="0" spc="0" baseline="0" dirty="0">
                <a:latin typeface="Arial"/>
              </a:rPr>
              <a:t>Applications</a:t>
            </a:r>
            <a:r>
              <a:rPr lang="x-none" sz="1704" b="0" i="0" spc="-17" baseline="0" dirty="0">
                <a:latin typeface="Arial"/>
              </a:rPr>
              <a:t> </a:t>
            </a:r>
            <a:r>
              <a:rPr lang="x-none" sz="1704" b="0" i="0" spc="-32" baseline="0" dirty="0">
                <a:latin typeface="Arial"/>
              </a:rPr>
              <a:t>V</a:t>
            </a:r>
            <a:r>
              <a:rPr lang="x-none" sz="1704" b="0" i="0" spc="0" baseline="0" dirty="0">
                <a:latin typeface="Arial"/>
              </a:rPr>
              <a:t>irtual Data Models</a:t>
            </a:r>
            <a:endParaRPr lang="x-none" sz="1704" dirty="0"/>
          </a:p>
        </p:txBody>
      </p:sp>
      <p:sp>
        <p:nvSpPr>
          <p:cNvPr id="9620" name="Rectangle 9620"/>
          <p:cNvSpPr/>
          <p:nvPr/>
        </p:nvSpPr>
        <p:spPr>
          <a:xfrm>
            <a:off x="891235" y="3341321"/>
            <a:ext cx="4221669" cy="226001"/>
          </a:xfrm>
          <a:prstGeom prst="rect">
            <a:avLst/>
          </a:prstGeom>
        </p:spPr>
        <p:txBody>
          <a:bodyPr wrap="none" lIns="0" tIns="0" rIns="0" bIns="0">
            <a:spAutoFit/>
          </a:bodyPr>
          <a:lstStyle/>
          <a:p>
            <a:pPr marL="0"/>
            <a:r>
              <a:rPr lang="x-none" sz="1596" b="0" i="0" spc="0" baseline="0" dirty="0">
                <a:latin typeface="Arial"/>
              </a:rPr>
              <a:t>Operational Reporting | Applications </a:t>
            </a:r>
            <a:r>
              <a:rPr lang="x-none" sz="1596" b="0" i="0" spc="-11" baseline="0" dirty="0">
                <a:latin typeface="Arial"/>
              </a:rPr>
              <a:t>| </a:t>
            </a:r>
            <a:r>
              <a:rPr lang="x-none" sz="1596" b="0" i="0" spc="0" baseline="0" dirty="0">
                <a:latin typeface="Arial"/>
              </a:rPr>
              <a:t>Anal</a:t>
            </a:r>
            <a:r>
              <a:rPr lang="x-none" sz="1596" b="0" i="0" spc="-17" baseline="0" dirty="0">
                <a:latin typeface="Arial"/>
              </a:rPr>
              <a:t>y</a:t>
            </a:r>
            <a:r>
              <a:rPr lang="x-none" sz="1596" b="0" i="0" spc="0" baseline="0" dirty="0">
                <a:latin typeface="Arial"/>
              </a:rPr>
              <a:t>tics</a:t>
            </a:r>
            <a:endParaRPr lang="x-none" sz="1596" dirty="0"/>
          </a:p>
        </p:txBody>
      </p:sp>
    </p:spTree>
    <p:extLst>
      <p:ext uri="{BB962C8B-B14F-4D97-AF65-F5344CB8AC3E}">
        <p14:creationId xmlns:p14="http://schemas.microsoft.com/office/powerpoint/2010/main" val="76751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3" name="Freeform 16653"/>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654" name="Freeform 16654"/>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655" name="Freeform 16655"/>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56" name="Freeform 16656"/>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16657" name="Freeform 16657"/>
          <p:cNvSpPr/>
          <p:nvPr/>
        </p:nvSpPr>
        <p:spPr>
          <a:xfrm>
            <a:off x="1063752" y="3156204"/>
            <a:ext cx="10067543" cy="2971800"/>
          </a:xfrm>
          <a:custGeom>
            <a:avLst/>
            <a:gdLst/>
            <a:ahLst/>
            <a:cxnLst/>
            <a:rect l="0" t="0" r="0" b="0"/>
            <a:pathLst>
              <a:path w="10067543" h="2971800">
                <a:moveTo>
                  <a:pt x="0" y="2971800"/>
                </a:moveTo>
                <a:lnTo>
                  <a:pt x="10067543" y="2971800"/>
                </a:lnTo>
                <a:lnTo>
                  <a:pt x="10067543" y="0"/>
                </a:lnTo>
                <a:lnTo>
                  <a:pt x="0" y="0"/>
                </a:lnTo>
                <a:lnTo>
                  <a:pt x="0" y="2971800"/>
                </a:lnTo>
                <a:close/>
              </a:path>
            </a:pathLst>
          </a:custGeom>
          <a:solidFill>
            <a:srgbClr val="FFFFFF">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16658" name="Freeform 16658"/>
          <p:cNvSpPr/>
          <p:nvPr/>
        </p:nvSpPr>
        <p:spPr>
          <a:xfrm>
            <a:off x="1063752" y="3156204"/>
            <a:ext cx="10067543" cy="2971800"/>
          </a:xfrm>
          <a:custGeom>
            <a:avLst/>
            <a:gdLst/>
            <a:ahLst/>
            <a:cxnLst/>
            <a:rect l="0" t="0" r="0" b="0"/>
            <a:pathLst>
              <a:path w="10067543" h="2971800">
                <a:moveTo>
                  <a:pt x="0" y="2971800"/>
                </a:moveTo>
                <a:lnTo>
                  <a:pt x="10067543" y="2971800"/>
                </a:lnTo>
                <a:lnTo>
                  <a:pt x="10067543" y="0"/>
                </a:lnTo>
                <a:lnTo>
                  <a:pt x="0" y="0"/>
                </a:lnTo>
                <a:lnTo>
                  <a:pt x="0" y="2971800"/>
                </a:lnTo>
                <a:close/>
              </a:path>
            </a:pathLst>
          </a:custGeom>
          <a:noFill/>
          <a:ln w="3047" cap="flat" cmpd="sng">
            <a:solidFill>
              <a:srgbClr val="47B2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59" name="Freeform 16659"/>
          <p:cNvSpPr/>
          <p:nvPr/>
        </p:nvSpPr>
        <p:spPr>
          <a:xfrm>
            <a:off x="5868161" y="3560826"/>
            <a:ext cx="4777741" cy="2430780"/>
          </a:xfrm>
          <a:custGeom>
            <a:avLst/>
            <a:gdLst/>
            <a:ahLst/>
            <a:cxnLst/>
            <a:rect l="0" t="0" r="0" b="0"/>
            <a:pathLst>
              <a:path w="4777741" h="2430780">
                <a:moveTo>
                  <a:pt x="0" y="2430780"/>
                </a:moveTo>
                <a:lnTo>
                  <a:pt x="4777741" y="2430780"/>
                </a:lnTo>
                <a:lnTo>
                  <a:pt x="4777741" y="0"/>
                </a:lnTo>
                <a:lnTo>
                  <a:pt x="0" y="0"/>
                </a:lnTo>
                <a:lnTo>
                  <a:pt x="0" y="2430780"/>
                </a:lnTo>
                <a:close/>
              </a:path>
            </a:pathLst>
          </a:custGeom>
          <a:solidFill>
            <a:srgbClr val="F2F2F2">
              <a:alpha val="100000"/>
            </a:srgbClr>
          </a:solidFill>
          <a:ln w="3047">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660" name="Freeform 16660"/>
          <p:cNvSpPr/>
          <p:nvPr/>
        </p:nvSpPr>
        <p:spPr>
          <a:xfrm>
            <a:off x="5868161" y="3560826"/>
            <a:ext cx="4777741" cy="2430780"/>
          </a:xfrm>
          <a:custGeom>
            <a:avLst/>
            <a:gdLst/>
            <a:ahLst/>
            <a:cxnLst/>
            <a:rect l="0" t="0" r="0" b="0"/>
            <a:pathLst>
              <a:path w="4777741" h="2430780">
                <a:moveTo>
                  <a:pt x="0" y="2430780"/>
                </a:moveTo>
                <a:lnTo>
                  <a:pt x="4777741" y="2430780"/>
                </a:lnTo>
                <a:lnTo>
                  <a:pt x="4777741" y="0"/>
                </a:lnTo>
                <a:lnTo>
                  <a:pt x="0" y="0"/>
                </a:lnTo>
                <a:lnTo>
                  <a:pt x="0" y="2430780"/>
                </a:lnTo>
                <a:close/>
              </a:path>
            </a:pathLst>
          </a:custGeom>
          <a:noFill/>
          <a:ln w="19811" cap="flat" cmpd="sng">
            <a:solidFill>
              <a:srgbClr val="C0C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61" name="Freeform 16661"/>
          <p:cNvSpPr/>
          <p:nvPr/>
        </p:nvSpPr>
        <p:spPr>
          <a:xfrm>
            <a:off x="6284976" y="4070603"/>
            <a:ext cx="658367" cy="611125"/>
          </a:xfrm>
          <a:custGeom>
            <a:avLst/>
            <a:gdLst/>
            <a:ahLst/>
            <a:cxnLst/>
            <a:rect l="0" t="0" r="0" b="0"/>
            <a:pathLst>
              <a:path w="658367" h="611125">
                <a:moveTo>
                  <a:pt x="0" y="305563"/>
                </a:moveTo>
                <a:cubicBezTo>
                  <a:pt x="0" y="136779"/>
                  <a:pt x="147320" y="0"/>
                  <a:pt x="329183" y="0"/>
                </a:cubicBezTo>
                <a:cubicBezTo>
                  <a:pt x="511047" y="0"/>
                  <a:pt x="658367" y="136779"/>
                  <a:pt x="658367" y="305563"/>
                </a:cubicBezTo>
                <a:cubicBezTo>
                  <a:pt x="658367" y="474345"/>
                  <a:pt x="511047" y="611125"/>
                  <a:pt x="329183" y="611125"/>
                </a:cubicBezTo>
                <a:cubicBezTo>
                  <a:pt x="147320" y="611125"/>
                  <a:pt x="0" y="474345"/>
                  <a:pt x="0" y="305563"/>
                </a:cubicBezTo>
                <a:close/>
              </a:path>
            </a:pathLst>
          </a:custGeom>
          <a:solidFill>
            <a:srgbClr val="47B2FF">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pic>
        <p:nvPicPr>
          <p:cNvPr id="16662" name="Picture 1666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76796" y="4137638"/>
            <a:ext cx="478663" cy="241194"/>
          </a:xfrm>
          <a:prstGeom prst="rect">
            <a:avLst/>
          </a:prstGeom>
          <a:noFill/>
        </p:spPr>
      </p:pic>
      <p:pic>
        <p:nvPicPr>
          <p:cNvPr id="16663" name="Picture 1666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80098" y="4351781"/>
            <a:ext cx="479297" cy="240469"/>
          </a:xfrm>
          <a:prstGeom prst="rect">
            <a:avLst/>
          </a:prstGeom>
          <a:noFill/>
        </p:spPr>
      </p:pic>
      <p:sp>
        <p:nvSpPr>
          <p:cNvPr id="16664" name="Freeform 16664"/>
          <p:cNvSpPr/>
          <p:nvPr/>
        </p:nvSpPr>
        <p:spPr>
          <a:xfrm>
            <a:off x="7722869" y="4437125"/>
            <a:ext cx="1060704" cy="373381"/>
          </a:xfrm>
          <a:custGeom>
            <a:avLst/>
            <a:gdLst/>
            <a:ahLst/>
            <a:cxnLst/>
            <a:rect l="0" t="0" r="0" b="0"/>
            <a:pathLst>
              <a:path w="1060704" h="373381">
                <a:moveTo>
                  <a:pt x="0" y="62231"/>
                </a:moveTo>
                <a:cubicBezTo>
                  <a:pt x="0" y="27813"/>
                  <a:pt x="237490" y="0"/>
                  <a:pt x="530352" y="0"/>
                </a:cubicBezTo>
                <a:cubicBezTo>
                  <a:pt x="823214" y="0"/>
                  <a:pt x="1060704" y="27813"/>
                  <a:pt x="1060704" y="62231"/>
                </a:cubicBezTo>
                <a:lnTo>
                  <a:pt x="1060704" y="311150"/>
                </a:lnTo>
                <a:cubicBezTo>
                  <a:pt x="1060704" y="345568"/>
                  <a:pt x="823214" y="373381"/>
                  <a:pt x="530352" y="373381"/>
                </a:cubicBezTo>
                <a:cubicBezTo>
                  <a:pt x="237490" y="373381"/>
                  <a:pt x="0" y="345568"/>
                  <a:pt x="0" y="311150"/>
                </a:cubicBezTo>
                <a:close/>
              </a:path>
            </a:pathLst>
          </a:custGeom>
          <a:solidFill>
            <a:srgbClr val="47B2FF">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16665" name="Freeform 16665"/>
          <p:cNvSpPr/>
          <p:nvPr/>
        </p:nvSpPr>
        <p:spPr>
          <a:xfrm>
            <a:off x="7722869" y="4499356"/>
            <a:ext cx="1060704" cy="62229"/>
          </a:xfrm>
          <a:custGeom>
            <a:avLst/>
            <a:gdLst/>
            <a:ahLst/>
            <a:cxnLst/>
            <a:rect l="0" t="0" r="0" b="0"/>
            <a:pathLst>
              <a:path w="1060704" h="62229">
                <a:moveTo>
                  <a:pt x="1060704" y="0"/>
                </a:moveTo>
                <a:cubicBezTo>
                  <a:pt x="1060704" y="34416"/>
                  <a:pt x="823214" y="62229"/>
                  <a:pt x="530352" y="62229"/>
                </a:cubicBezTo>
                <a:cubicBezTo>
                  <a:pt x="237490" y="62229"/>
                  <a:pt x="0" y="34416"/>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66" name="Freeform 16666"/>
          <p:cNvSpPr/>
          <p:nvPr/>
        </p:nvSpPr>
        <p:spPr>
          <a:xfrm>
            <a:off x="7722869" y="4437125"/>
            <a:ext cx="1060704" cy="373381"/>
          </a:xfrm>
          <a:custGeom>
            <a:avLst/>
            <a:gdLst/>
            <a:ahLst/>
            <a:cxnLst/>
            <a:rect l="0" t="0" r="0" b="0"/>
            <a:pathLst>
              <a:path w="1060704" h="373381">
                <a:moveTo>
                  <a:pt x="0" y="62231"/>
                </a:moveTo>
                <a:cubicBezTo>
                  <a:pt x="0" y="27813"/>
                  <a:pt x="237490" y="0"/>
                  <a:pt x="530352" y="0"/>
                </a:cubicBezTo>
                <a:cubicBezTo>
                  <a:pt x="823214" y="0"/>
                  <a:pt x="1060704" y="27813"/>
                  <a:pt x="1060704" y="62231"/>
                </a:cubicBezTo>
                <a:lnTo>
                  <a:pt x="1060704" y="311150"/>
                </a:lnTo>
                <a:cubicBezTo>
                  <a:pt x="1060704" y="345568"/>
                  <a:pt x="823214" y="373381"/>
                  <a:pt x="530352" y="373381"/>
                </a:cubicBezTo>
                <a:cubicBezTo>
                  <a:pt x="237490" y="373381"/>
                  <a:pt x="0" y="345568"/>
                  <a:pt x="0" y="311150"/>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67" name="Freeform 16667"/>
          <p:cNvSpPr/>
          <p:nvPr/>
        </p:nvSpPr>
        <p:spPr>
          <a:xfrm>
            <a:off x="7722869" y="4190238"/>
            <a:ext cx="1060704" cy="373380"/>
          </a:xfrm>
          <a:custGeom>
            <a:avLst/>
            <a:gdLst/>
            <a:ahLst/>
            <a:cxnLst/>
            <a:rect l="0" t="0" r="0" b="0"/>
            <a:pathLst>
              <a:path w="1060704" h="373380">
                <a:moveTo>
                  <a:pt x="0" y="62230"/>
                </a:moveTo>
                <a:cubicBezTo>
                  <a:pt x="0" y="27812"/>
                  <a:pt x="237490" y="0"/>
                  <a:pt x="530352" y="0"/>
                </a:cubicBezTo>
                <a:cubicBezTo>
                  <a:pt x="823214" y="0"/>
                  <a:pt x="1060704" y="27812"/>
                  <a:pt x="1060704" y="62230"/>
                </a:cubicBezTo>
                <a:lnTo>
                  <a:pt x="1060704" y="311150"/>
                </a:lnTo>
                <a:cubicBezTo>
                  <a:pt x="1060704" y="345566"/>
                  <a:pt x="823214" y="373380"/>
                  <a:pt x="530352" y="373380"/>
                </a:cubicBezTo>
                <a:cubicBezTo>
                  <a:pt x="237490" y="373380"/>
                  <a:pt x="0" y="345566"/>
                  <a:pt x="0" y="311150"/>
                </a:cubicBez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68" name="Freeform 16668"/>
          <p:cNvSpPr/>
          <p:nvPr/>
        </p:nvSpPr>
        <p:spPr>
          <a:xfrm>
            <a:off x="7722869" y="4252468"/>
            <a:ext cx="1060704" cy="62229"/>
          </a:xfrm>
          <a:custGeom>
            <a:avLst/>
            <a:gdLst/>
            <a:ahLst/>
            <a:cxnLst/>
            <a:rect l="0" t="0" r="0" b="0"/>
            <a:pathLst>
              <a:path w="1060704" h="62229">
                <a:moveTo>
                  <a:pt x="1060704" y="0"/>
                </a:moveTo>
                <a:cubicBezTo>
                  <a:pt x="1060704" y="34416"/>
                  <a:pt x="823214" y="62229"/>
                  <a:pt x="530352" y="62229"/>
                </a:cubicBezTo>
                <a:cubicBezTo>
                  <a:pt x="237490" y="62229"/>
                  <a:pt x="0" y="34416"/>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69" name="Freeform 16669"/>
          <p:cNvSpPr/>
          <p:nvPr/>
        </p:nvSpPr>
        <p:spPr>
          <a:xfrm>
            <a:off x="7722869" y="4190238"/>
            <a:ext cx="1060704" cy="373380"/>
          </a:xfrm>
          <a:custGeom>
            <a:avLst/>
            <a:gdLst/>
            <a:ahLst/>
            <a:cxnLst/>
            <a:rect l="0" t="0" r="0" b="0"/>
            <a:pathLst>
              <a:path w="1060704" h="373380">
                <a:moveTo>
                  <a:pt x="0" y="62230"/>
                </a:moveTo>
                <a:cubicBezTo>
                  <a:pt x="0" y="27812"/>
                  <a:pt x="237490" y="0"/>
                  <a:pt x="530352" y="0"/>
                </a:cubicBezTo>
                <a:cubicBezTo>
                  <a:pt x="823214" y="0"/>
                  <a:pt x="1060704" y="27812"/>
                  <a:pt x="1060704" y="62230"/>
                </a:cubicBezTo>
                <a:lnTo>
                  <a:pt x="1060704" y="311150"/>
                </a:lnTo>
                <a:cubicBezTo>
                  <a:pt x="1060704" y="345566"/>
                  <a:pt x="823214" y="373380"/>
                  <a:pt x="530352" y="373380"/>
                </a:cubicBezTo>
                <a:cubicBezTo>
                  <a:pt x="237490" y="373380"/>
                  <a:pt x="0" y="345566"/>
                  <a:pt x="0" y="311150"/>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70" name="Freeform 16670"/>
          <p:cNvSpPr/>
          <p:nvPr/>
        </p:nvSpPr>
        <p:spPr>
          <a:xfrm>
            <a:off x="7722869" y="3943350"/>
            <a:ext cx="1060704" cy="373379"/>
          </a:xfrm>
          <a:custGeom>
            <a:avLst/>
            <a:gdLst/>
            <a:ahLst/>
            <a:cxnLst/>
            <a:rect l="0" t="0" r="0" b="0"/>
            <a:pathLst>
              <a:path w="1060704" h="373379">
                <a:moveTo>
                  <a:pt x="0" y="62229"/>
                </a:moveTo>
                <a:cubicBezTo>
                  <a:pt x="0" y="27813"/>
                  <a:pt x="237490" y="0"/>
                  <a:pt x="530352" y="0"/>
                </a:cubicBezTo>
                <a:cubicBezTo>
                  <a:pt x="823214" y="0"/>
                  <a:pt x="1060704" y="27813"/>
                  <a:pt x="1060704" y="62229"/>
                </a:cubicBezTo>
                <a:lnTo>
                  <a:pt x="1060704" y="311150"/>
                </a:lnTo>
                <a:cubicBezTo>
                  <a:pt x="1060704" y="345566"/>
                  <a:pt x="823214" y="373379"/>
                  <a:pt x="530352" y="373379"/>
                </a:cubicBezTo>
                <a:cubicBezTo>
                  <a:pt x="237490" y="373379"/>
                  <a:pt x="0" y="345566"/>
                  <a:pt x="0" y="311150"/>
                </a:cubicBez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71" name="Freeform 16671"/>
          <p:cNvSpPr/>
          <p:nvPr/>
        </p:nvSpPr>
        <p:spPr>
          <a:xfrm>
            <a:off x="7722869" y="4005579"/>
            <a:ext cx="1060704" cy="62230"/>
          </a:xfrm>
          <a:custGeom>
            <a:avLst/>
            <a:gdLst/>
            <a:ahLst/>
            <a:cxnLst/>
            <a:rect l="0" t="0" r="0" b="0"/>
            <a:pathLst>
              <a:path w="1060704" h="62230">
                <a:moveTo>
                  <a:pt x="1060704" y="0"/>
                </a:moveTo>
                <a:cubicBezTo>
                  <a:pt x="1060704" y="34418"/>
                  <a:pt x="823214" y="62230"/>
                  <a:pt x="530352" y="62230"/>
                </a:cubicBezTo>
                <a:cubicBezTo>
                  <a:pt x="237490" y="62230"/>
                  <a:pt x="0" y="34418"/>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72" name="Freeform 16672"/>
          <p:cNvSpPr/>
          <p:nvPr/>
        </p:nvSpPr>
        <p:spPr>
          <a:xfrm>
            <a:off x="7722869" y="3943350"/>
            <a:ext cx="1060704" cy="373379"/>
          </a:xfrm>
          <a:custGeom>
            <a:avLst/>
            <a:gdLst/>
            <a:ahLst/>
            <a:cxnLst/>
            <a:rect l="0" t="0" r="0" b="0"/>
            <a:pathLst>
              <a:path w="1060704" h="373379">
                <a:moveTo>
                  <a:pt x="0" y="62229"/>
                </a:moveTo>
                <a:cubicBezTo>
                  <a:pt x="0" y="27813"/>
                  <a:pt x="237490" y="0"/>
                  <a:pt x="530352" y="0"/>
                </a:cubicBezTo>
                <a:cubicBezTo>
                  <a:pt x="823214" y="0"/>
                  <a:pt x="1060704" y="27813"/>
                  <a:pt x="1060704" y="62229"/>
                </a:cubicBezTo>
                <a:lnTo>
                  <a:pt x="1060704" y="311150"/>
                </a:lnTo>
                <a:cubicBezTo>
                  <a:pt x="1060704" y="345566"/>
                  <a:pt x="823214" y="373379"/>
                  <a:pt x="530352" y="373379"/>
                </a:cubicBezTo>
                <a:cubicBezTo>
                  <a:pt x="237490" y="373379"/>
                  <a:pt x="0" y="345566"/>
                  <a:pt x="0" y="311150"/>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673" name="Picture 166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31406" y="4326890"/>
            <a:ext cx="803275" cy="101600"/>
          </a:xfrm>
          <a:prstGeom prst="rect">
            <a:avLst/>
          </a:prstGeom>
          <a:noFill/>
        </p:spPr>
      </p:pic>
      <p:pic>
        <p:nvPicPr>
          <p:cNvPr id="16674" name="Picture 1667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770873" y="4318634"/>
            <a:ext cx="811021" cy="108585"/>
          </a:xfrm>
          <a:prstGeom prst="rect">
            <a:avLst/>
          </a:prstGeom>
          <a:noFill/>
        </p:spPr>
      </p:pic>
      <p:sp>
        <p:nvSpPr>
          <p:cNvPr id="16675" name="Freeform 16675"/>
          <p:cNvSpPr/>
          <p:nvPr/>
        </p:nvSpPr>
        <p:spPr>
          <a:xfrm>
            <a:off x="9569195" y="4052315"/>
            <a:ext cx="879348" cy="630936"/>
          </a:xfrm>
          <a:custGeom>
            <a:avLst/>
            <a:gdLst/>
            <a:ahLst/>
            <a:cxnLst/>
            <a:rect l="0" t="0" r="0" b="0"/>
            <a:pathLst>
              <a:path w="879348" h="630936">
                <a:moveTo>
                  <a:pt x="0" y="630936"/>
                </a:moveTo>
                <a:lnTo>
                  <a:pt x="879348" y="630936"/>
                </a:lnTo>
                <a:lnTo>
                  <a:pt x="879348" y="0"/>
                </a:lnTo>
                <a:lnTo>
                  <a:pt x="0" y="0"/>
                </a:lnTo>
                <a:lnTo>
                  <a:pt x="0" y="630936"/>
                </a:ln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76" name="Freeform 16676"/>
          <p:cNvSpPr/>
          <p:nvPr/>
        </p:nvSpPr>
        <p:spPr>
          <a:xfrm>
            <a:off x="9802368" y="4175759"/>
            <a:ext cx="414527" cy="382525"/>
          </a:xfrm>
          <a:custGeom>
            <a:avLst/>
            <a:gdLst/>
            <a:ahLst/>
            <a:cxnLst/>
            <a:rect l="0" t="0" r="0" b="0"/>
            <a:pathLst>
              <a:path w="414527" h="382525">
                <a:moveTo>
                  <a:pt x="0" y="191263"/>
                </a:moveTo>
                <a:cubicBezTo>
                  <a:pt x="0" y="85598"/>
                  <a:pt x="92837" y="0"/>
                  <a:pt x="207263" y="0"/>
                </a:cubicBezTo>
                <a:cubicBezTo>
                  <a:pt x="321690" y="0"/>
                  <a:pt x="414527" y="85598"/>
                  <a:pt x="414527" y="191263"/>
                </a:cubicBezTo>
                <a:cubicBezTo>
                  <a:pt x="414527" y="296926"/>
                  <a:pt x="321690" y="382525"/>
                  <a:pt x="207263" y="382525"/>
                </a:cubicBezTo>
                <a:cubicBezTo>
                  <a:pt x="92837" y="382525"/>
                  <a:pt x="0" y="296926"/>
                  <a:pt x="0" y="191263"/>
                </a:cubicBez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77" name="Freeform 16677"/>
          <p:cNvSpPr/>
          <p:nvPr/>
        </p:nvSpPr>
        <p:spPr>
          <a:xfrm>
            <a:off x="7929371" y="5262372"/>
            <a:ext cx="646176" cy="480060"/>
          </a:xfrm>
          <a:custGeom>
            <a:avLst/>
            <a:gdLst/>
            <a:ahLst/>
            <a:cxnLst/>
            <a:rect l="0" t="0" r="0" b="0"/>
            <a:pathLst>
              <a:path w="646176" h="480060">
                <a:moveTo>
                  <a:pt x="0" y="480060"/>
                </a:moveTo>
                <a:lnTo>
                  <a:pt x="646176" y="480060"/>
                </a:lnTo>
                <a:lnTo>
                  <a:pt x="646176" y="0"/>
                </a:lnTo>
                <a:lnTo>
                  <a:pt x="0" y="0"/>
                </a:lnTo>
                <a:lnTo>
                  <a:pt x="0" y="480060"/>
                </a:ln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78" name="Freeform 16678"/>
          <p:cNvSpPr/>
          <p:nvPr/>
        </p:nvSpPr>
        <p:spPr>
          <a:xfrm>
            <a:off x="8117585" y="5388101"/>
            <a:ext cx="258192" cy="115825"/>
          </a:xfrm>
          <a:custGeom>
            <a:avLst/>
            <a:gdLst/>
            <a:ahLst/>
            <a:cxnLst/>
            <a:rect l="0" t="0" r="0" b="0"/>
            <a:pathLst>
              <a:path w="258192" h="115825">
                <a:moveTo>
                  <a:pt x="0" y="115825"/>
                </a:moveTo>
                <a:lnTo>
                  <a:pt x="258192" y="0"/>
                </a:ln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79" name="Freeform 16679"/>
          <p:cNvSpPr/>
          <p:nvPr/>
        </p:nvSpPr>
        <p:spPr>
          <a:xfrm>
            <a:off x="8117585" y="5503926"/>
            <a:ext cx="258192" cy="118859"/>
          </a:xfrm>
          <a:custGeom>
            <a:avLst/>
            <a:gdLst/>
            <a:ahLst/>
            <a:cxnLst/>
            <a:rect l="0" t="0" r="0" b="0"/>
            <a:pathLst>
              <a:path w="258192" h="118859">
                <a:moveTo>
                  <a:pt x="0" y="0"/>
                </a:moveTo>
                <a:lnTo>
                  <a:pt x="258192" y="118859"/>
                </a:ln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80" name="Freeform 16680"/>
          <p:cNvSpPr/>
          <p:nvPr/>
        </p:nvSpPr>
        <p:spPr>
          <a:xfrm>
            <a:off x="8071104" y="5466587"/>
            <a:ext cx="89915" cy="71628"/>
          </a:xfrm>
          <a:custGeom>
            <a:avLst/>
            <a:gdLst/>
            <a:ahLst/>
            <a:cxnLst/>
            <a:rect l="0" t="0" r="0" b="0"/>
            <a:pathLst>
              <a:path w="89915" h="71628">
                <a:moveTo>
                  <a:pt x="0" y="35814"/>
                </a:moveTo>
                <a:cubicBezTo>
                  <a:pt x="0" y="16003"/>
                  <a:pt x="20065" y="0"/>
                  <a:pt x="44957" y="0"/>
                </a:cubicBezTo>
                <a:cubicBezTo>
                  <a:pt x="69850" y="0"/>
                  <a:pt x="89915" y="16003"/>
                  <a:pt x="89915" y="35814"/>
                </a:cubicBezTo>
                <a:cubicBezTo>
                  <a:pt x="89915" y="55626"/>
                  <a:pt x="69850" y="71628"/>
                  <a:pt x="44957" y="71628"/>
                </a:cubicBezTo>
                <a:cubicBezTo>
                  <a:pt x="20065" y="71628"/>
                  <a:pt x="0" y="55626"/>
                  <a:pt x="0" y="35814"/>
                </a:cubicBez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81" name="Freeform 16681"/>
          <p:cNvSpPr/>
          <p:nvPr/>
        </p:nvSpPr>
        <p:spPr>
          <a:xfrm>
            <a:off x="8328659" y="5350763"/>
            <a:ext cx="91441" cy="71628"/>
          </a:xfrm>
          <a:custGeom>
            <a:avLst/>
            <a:gdLst/>
            <a:ahLst/>
            <a:cxnLst/>
            <a:rect l="0" t="0" r="0" b="0"/>
            <a:pathLst>
              <a:path w="91441" h="71628">
                <a:moveTo>
                  <a:pt x="0" y="35814"/>
                </a:moveTo>
                <a:cubicBezTo>
                  <a:pt x="0" y="16002"/>
                  <a:pt x="20447" y="0"/>
                  <a:pt x="45721" y="0"/>
                </a:cubicBezTo>
                <a:cubicBezTo>
                  <a:pt x="70994" y="0"/>
                  <a:pt x="91441" y="16002"/>
                  <a:pt x="91441" y="35814"/>
                </a:cubicBezTo>
                <a:cubicBezTo>
                  <a:pt x="91441" y="55627"/>
                  <a:pt x="70994" y="71628"/>
                  <a:pt x="45721" y="71628"/>
                </a:cubicBezTo>
                <a:cubicBezTo>
                  <a:pt x="20447" y="71628"/>
                  <a:pt x="0" y="55627"/>
                  <a:pt x="0" y="35814"/>
                </a:cubicBez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82" name="Freeform 16682"/>
          <p:cNvSpPr/>
          <p:nvPr/>
        </p:nvSpPr>
        <p:spPr>
          <a:xfrm>
            <a:off x="8328659" y="5585460"/>
            <a:ext cx="91441" cy="71627"/>
          </a:xfrm>
          <a:custGeom>
            <a:avLst/>
            <a:gdLst/>
            <a:ahLst/>
            <a:cxnLst/>
            <a:rect l="0" t="0" r="0" b="0"/>
            <a:pathLst>
              <a:path w="91441" h="71627">
                <a:moveTo>
                  <a:pt x="0" y="35813"/>
                </a:moveTo>
                <a:cubicBezTo>
                  <a:pt x="0" y="16040"/>
                  <a:pt x="20447" y="0"/>
                  <a:pt x="45721" y="0"/>
                </a:cubicBezTo>
                <a:cubicBezTo>
                  <a:pt x="70994" y="0"/>
                  <a:pt x="91441" y="16040"/>
                  <a:pt x="91441" y="35813"/>
                </a:cubicBezTo>
                <a:cubicBezTo>
                  <a:pt x="91441" y="55587"/>
                  <a:pt x="70994" y="71627"/>
                  <a:pt x="45721" y="71627"/>
                </a:cubicBezTo>
                <a:cubicBezTo>
                  <a:pt x="20447" y="71627"/>
                  <a:pt x="0" y="55587"/>
                  <a:pt x="0" y="35813"/>
                </a:cubicBez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pic>
        <p:nvPicPr>
          <p:cNvPr id="16683" name="Picture 1668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564121" y="4669790"/>
            <a:ext cx="1378331" cy="855980"/>
          </a:xfrm>
          <a:prstGeom prst="rect">
            <a:avLst/>
          </a:prstGeom>
          <a:noFill/>
        </p:spPr>
      </p:pic>
      <p:pic>
        <p:nvPicPr>
          <p:cNvPr id="16684" name="Picture 1668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8563609" y="4671313"/>
            <a:ext cx="1468373" cy="891794"/>
          </a:xfrm>
          <a:prstGeom prst="rect">
            <a:avLst/>
          </a:prstGeom>
          <a:noFill/>
        </p:spPr>
      </p:pic>
      <p:sp>
        <p:nvSpPr>
          <p:cNvPr id="16685" name="Freeform 16685"/>
          <p:cNvSpPr/>
          <p:nvPr/>
        </p:nvSpPr>
        <p:spPr>
          <a:xfrm>
            <a:off x="1854707" y="3332988"/>
            <a:ext cx="2796540" cy="2430780"/>
          </a:xfrm>
          <a:custGeom>
            <a:avLst/>
            <a:gdLst/>
            <a:ahLst/>
            <a:cxnLst/>
            <a:rect l="0" t="0" r="0" b="0"/>
            <a:pathLst>
              <a:path w="2796540" h="2430780">
                <a:moveTo>
                  <a:pt x="0" y="2430780"/>
                </a:moveTo>
                <a:lnTo>
                  <a:pt x="2796540" y="2430780"/>
                </a:lnTo>
                <a:lnTo>
                  <a:pt x="2796540" y="0"/>
                </a:lnTo>
                <a:lnTo>
                  <a:pt x="0" y="0"/>
                </a:lnTo>
                <a:lnTo>
                  <a:pt x="0" y="2430780"/>
                </a:lnTo>
                <a:close/>
              </a:path>
            </a:pathLst>
          </a:custGeom>
          <a:solidFill>
            <a:srgbClr val="F2F2F2">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86" name="Freeform 16686"/>
          <p:cNvSpPr/>
          <p:nvPr/>
        </p:nvSpPr>
        <p:spPr>
          <a:xfrm>
            <a:off x="1854707" y="3332988"/>
            <a:ext cx="2796540" cy="2430780"/>
          </a:xfrm>
          <a:custGeom>
            <a:avLst/>
            <a:gdLst/>
            <a:ahLst/>
            <a:cxnLst/>
            <a:rect l="0" t="0" r="0" b="0"/>
            <a:pathLst>
              <a:path w="2796540" h="2430780">
                <a:moveTo>
                  <a:pt x="0" y="2430780"/>
                </a:moveTo>
                <a:lnTo>
                  <a:pt x="2796540" y="2430780"/>
                </a:lnTo>
                <a:lnTo>
                  <a:pt x="2796540" y="0"/>
                </a:lnTo>
                <a:lnTo>
                  <a:pt x="0" y="0"/>
                </a:lnTo>
                <a:lnTo>
                  <a:pt x="0" y="2430780"/>
                </a:lnTo>
                <a:close/>
              </a:path>
            </a:pathLst>
          </a:custGeom>
          <a:noFill/>
          <a:ln w="12191" cap="flat" cmpd="sng">
            <a:solidFill>
              <a:srgbClr val="C0C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87" name="Freeform 16687"/>
          <p:cNvSpPr/>
          <p:nvPr/>
        </p:nvSpPr>
        <p:spPr>
          <a:xfrm>
            <a:off x="1702307" y="3418332"/>
            <a:ext cx="2796540" cy="2429255"/>
          </a:xfrm>
          <a:custGeom>
            <a:avLst/>
            <a:gdLst/>
            <a:ahLst/>
            <a:cxnLst/>
            <a:rect l="0" t="0" r="0" b="0"/>
            <a:pathLst>
              <a:path w="2796540" h="2429255">
                <a:moveTo>
                  <a:pt x="0" y="2429255"/>
                </a:moveTo>
                <a:lnTo>
                  <a:pt x="2796540" y="2429255"/>
                </a:lnTo>
                <a:lnTo>
                  <a:pt x="2796540" y="0"/>
                </a:lnTo>
                <a:lnTo>
                  <a:pt x="0" y="0"/>
                </a:lnTo>
                <a:lnTo>
                  <a:pt x="0" y="2429255"/>
                </a:lnTo>
                <a:close/>
              </a:path>
            </a:pathLst>
          </a:custGeom>
          <a:solidFill>
            <a:srgbClr val="F2F2F2">
              <a:alpha val="100000"/>
            </a:srgbClr>
          </a:solidFill>
          <a:ln w="12191">
            <a:noFill/>
          </a:ln>
        </p:spPr>
        <p:style>
          <a:lnRef idx="2">
            <a:schemeClr val="accent1">
              <a:shade val="50000"/>
            </a:schemeClr>
          </a:lnRef>
          <a:fillRef idx="1">
            <a:schemeClr val="accent1"/>
          </a:fillRef>
          <a:effectRef idx="0">
            <a:schemeClr val="accent1"/>
          </a:effectRef>
          <a:fontRef idx="minor">
            <a:schemeClr val="lt1"/>
          </a:fontRef>
        </p:style>
      </p:sp>
      <p:sp>
        <p:nvSpPr>
          <p:cNvPr id="16688" name="Freeform 16688"/>
          <p:cNvSpPr/>
          <p:nvPr/>
        </p:nvSpPr>
        <p:spPr>
          <a:xfrm>
            <a:off x="1702307" y="3418332"/>
            <a:ext cx="2796540" cy="2429255"/>
          </a:xfrm>
          <a:custGeom>
            <a:avLst/>
            <a:gdLst/>
            <a:ahLst/>
            <a:cxnLst/>
            <a:rect l="0" t="0" r="0" b="0"/>
            <a:pathLst>
              <a:path w="2796540" h="2429255">
                <a:moveTo>
                  <a:pt x="0" y="2429255"/>
                </a:moveTo>
                <a:lnTo>
                  <a:pt x="2796540" y="2429255"/>
                </a:lnTo>
                <a:lnTo>
                  <a:pt x="2796540" y="0"/>
                </a:lnTo>
                <a:lnTo>
                  <a:pt x="0" y="0"/>
                </a:lnTo>
                <a:lnTo>
                  <a:pt x="0" y="2429255"/>
                </a:lnTo>
                <a:close/>
              </a:path>
            </a:pathLst>
          </a:custGeom>
          <a:noFill/>
          <a:ln w="12191" cap="flat" cmpd="sng">
            <a:solidFill>
              <a:srgbClr val="C0C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89" name="Freeform 16689"/>
          <p:cNvSpPr/>
          <p:nvPr/>
        </p:nvSpPr>
        <p:spPr>
          <a:xfrm>
            <a:off x="1549908" y="3560064"/>
            <a:ext cx="2796539" cy="2430779"/>
          </a:xfrm>
          <a:custGeom>
            <a:avLst/>
            <a:gdLst/>
            <a:ahLst/>
            <a:cxnLst/>
            <a:rect l="0" t="0" r="0" b="0"/>
            <a:pathLst>
              <a:path w="2796539" h="2430779">
                <a:moveTo>
                  <a:pt x="0" y="2430779"/>
                </a:moveTo>
                <a:lnTo>
                  <a:pt x="2796539" y="2430779"/>
                </a:lnTo>
                <a:lnTo>
                  <a:pt x="2796539" y="0"/>
                </a:lnTo>
                <a:lnTo>
                  <a:pt x="0" y="0"/>
                </a:lnTo>
                <a:lnTo>
                  <a:pt x="0" y="2430779"/>
                </a:lnTo>
                <a:close/>
              </a:path>
            </a:pathLst>
          </a:custGeom>
          <a:solidFill>
            <a:srgbClr val="F2F2F2">
              <a:alpha val="100000"/>
            </a:srgbClr>
          </a:solidFill>
          <a:ln w="12191">
            <a:noFill/>
          </a:ln>
        </p:spPr>
        <p:style>
          <a:lnRef idx="2">
            <a:schemeClr val="accent1">
              <a:shade val="50000"/>
            </a:schemeClr>
          </a:lnRef>
          <a:fillRef idx="1">
            <a:schemeClr val="accent1"/>
          </a:fillRef>
          <a:effectRef idx="0">
            <a:schemeClr val="accent1"/>
          </a:effectRef>
          <a:fontRef idx="minor">
            <a:schemeClr val="lt1"/>
          </a:fontRef>
        </p:style>
      </p:sp>
      <p:sp>
        <p:nvSpPr>
          <p:cNvPr id="16690" name="Freeform 16690"/>
          <p:cNvSpPr/>
          <p:nvPr/>
        </p:nvSpPr>
        <p:spPr>
          <a:xfrm>
            <a:off x="1549908" y="3560064"/>
            <a:ext cx="2796539" cy="2430779"/>
          </a:xfrm>
          <a:custGeom>
            <a:avLst/>
            <a:gdLst/>
            <a:ahLst/>
            <a:cxnLst/>
            <a:rect l="0" t="0" r="0" b="0"/>
            <a:pathLst>
              <a:path w="2796539" h="2430779">
                <a:moveTo>
                  <a:pt x="0" y="2430779"/>
                </a:moveTo>
                <a:lnTo>
                  <a:pt x="2796539" y="2430779"/>
                </a:lnTo>
                <a:lnTo>
                  <a:pt x="2796539" y="0"/>
                </a:lnTo>
                <a:lnTo>
                  <a:pt x="0" y="0"/>
                </a:lnTo>
                <a:lnTo>
                  <a:pt x="0" y="2430779"/>
                </a:lnTo>
                <a:close/>
              </a:path>
            </a:pathLst>
          </a:custGeom>
          <a:noFill/>
          <a:ln w="12191" cap="flat" cmpd="sng">
            <a:solidFill>
              <a:srgbClr val="C0C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1" name="Freeform 16691"/>
          <p:cNvSpPr/>
          <p:nvPr/>
        </p:nvSpPr>
        <p:spPr>
          <a:xfrm>
            <a:off x="3350514" y="4424934"/>
            <a:ext cx="807720" cy="295656"/>
          </a:xfrm>
          <a:custGeom>
            <a:avLst/>
            <a:gdLst/>
            <a:ahLst/>
            <a:cxnLst/>
            <a:rect l="0" t="0" r="0" b="0"/>
            <a:pathLst>
              <a:path w="807720" h="295656">
                <a:moveTo>
                  <a:pt x="0" y="49275"/>
                </a:moveTo>
                <a:cubicBezTo>
                  <a:pt x="0" y="22097"/>
                  <a:pt x="180847" y="0"/>
                  <a:pt x="403859" y="0"/>
                </a:cubicBezTo>
                <a:cubicBezTo>
                  <a:pt x="626871" y="0"/>
                  <a:pt x="807720" y="22097"/>
                  <a:pt x="807720" y="49275"/>
                </a:cubicBezTo>
                <a:lnTo>
                  <a:pt x="807720" y="246379"/>
                </a:lnTo>
                <a:cubicBezTo>
                  <a:pt x="807720" y="273557"/>
                  <a:pt x="626871" y="295656"/>
                  <a:pt x="403859" y="295656"/>
                </a:cubicBezTo>
                <a:cubicBezTo>
                  <a:pt x="180847" y="295656"/>
                  <a:pt x="0" y="273557"/>
                  <a:pt x="0" y="246379"/>
                </a:cubicBezTo>
                <a:close/>
              </a:path>
            </a:pathLst>
          </a:custGeom>
          <a:solidFill>
            <a:srgbClr val="47B2FF">
              <a:alpha val="100000"/>
            </a:srgbClr>
          </a:solidFill>
          <a:ln w="12191">
            <a:noFill/>
          </a:ln>
        </p:spPr>
        <p:style>
          <a:lnRef idx="2">
            <a:schemeClr val="accent1">
              <a:shade val="50000"/>
            </a:schemeClr>
          </a:lnRef>
          <a:fillRef idx="1">
            <a:schemeClr val="accent1"/>
          </a:fillRef>
          <a:effectRef idx="0">
            <a:schemeClr val="accent1"/>
          </a:effectRef>
          <a:fontRef idx="minor">
            <a:schemeClr val="lt1"/>
          </a:fontRef>
        </p:style>
      </p:sp>
      <p:sp>
        <p:nvSpPr>
          <p:cNvPr id="16692" name="Freeform 16692"/>
          <p:cNvSpPr/>
          <p:nvPr/>
        </p:nvSpPr>
        <p:spPr>
          <a:xfrm>
            <a:off x="3350514" y="4474209"/>
            <a:ext cx="807720" cy="49276"/>
          </a:xfrm>
          <a:custGeom>
            <a:avLst/>
            <a:gdLst/>
            <a:ahLst/>
            <a:cxnLst/>
            <a:rect l="0" t="0" r="0" b="0"/>
            <a:pathLst>
              <a:path w="807720" h="49276">
                <a:moveTo>
                  <a:pt x="807720" y="0"/>
                </a:moveTo>
                <a:cubicBezTo>
                  <a:pt x="807720" y="27179"/>
                  <a:pt x="626871" y="49276"/>
                  <a:pt x="403859" y="49276"/>
                </a:cubicBezTo>
                <a:cubicBezTo>
                  <a:pt x="180847" y="49276"/>
                  <a:pt x="0" y="27179"/>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3" name="Freeform 16693"/>
          <p:cNvSpPr/>
          <p:nvPr/>
        </p:nvSpPr>
        <p:spPr>
          <a:xfrm>
            <a:off x="3350514" y="4424934"/>
            <a:ext cx="807720" cy="295656"/>
          </a:xfrm>
          <a:custGeom>
            <a:avLst/>
            <a:gdLst/>
            <a:ahLst/>
            <a:cxnLst/>
            <a:rect l="0" t="0" r="0" b="0"/>
            <a:pathLst>
              <a:path w="807720" h="295656">
                <a:moveTo>
                  <a:pt x="0" y="49275"/>
                </a:moveTo>
                <a:cubicBezTo>
                  <a:pt x="0" y="22097"/>
                  <a:pt x="180847" y="0"/>
                  <a:pt x="403859" y="0"/>
                </a:cubicBezTo>
                <a:cubicBezTo>
                  <a:pt x="626871" y="0"/>
                  <a:pt x="807720" y="22097"/>
                  <a:pt x="807720" y="49275"/>
                </a:cubicBezTo>
                <a:lnTo>
                  <a:pt x="807720" y="246379"/>
                </a:lnTo>
                <a:cubicBezTo>
                  <a:pt x="807720" y="273557"/>
                  <a:pt x="626871" y="295656"/>
                  <a:pt x="403859" y="295656"/>
                </a:cubicBezTo>
                <a:cubicBezTo>
                  <a:pt x="180847" y="295656"/>
                  <a:pt x="0" y="273557"/>
                  <a:pt x="0" y="246379"/>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4" name="Freeform 16694"/>
          <p:cNvSpPr/>
          <p:nvPr/>
        </p:nvSpPr>
        <p:spPr>
          <a:xfrm>
            <a:off x="3350514" y="4229862"/>
            <a:ext cx="807720" cy="295656"/>
          </a:xfrm>
          <a:custGeom>
            <a:avLst/>
            <a:gdLst/>
            <a:ahLst/>
            <a:cxnLst/>
            <a:rect l="0" t="0" r="0" b="0"/>
            <a:pathLst>
              <a:path w="807720" h="295656">
                <a:moveTo>
                  <a:pt x="0" y="49276"/>
                </a:moveTo>
                <a:cubicBezTo>
                  <a:pt x="0" y="22097"/>
                  <a:pt x="180847" y="0"/>
                  <a:pt x="403859" y="0"/>
                </a:cubicBezTo>
                <a:cubicBezTo>
                  <a:pt x="626871" y="0"/>
                  <a:pt x="807720" y="22097"/>
                  <a:pt x="807720" y="49276"/>
                </a:cubicBezTo>
                <a:lnTo>
                  <a:pt x="807720" y="246379"/>
                </a:lnTo>
                <a:cubicBezTo>
                  <a:pt x="807720" y="273557"/>
                  <a:pt x="626871" y="295656"/>
                  <a:pt x="403859" y="295656"/>
                </a:cubicBezTo>
                <a:cubicBezTo>
                  <a:pt x="180847" y="295656"/>
                  <a:pt x="0" y="273557"/>
                  <a:pt x="0" y="246379"/>
                </a:cubicBez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95" name="Freeform 16695"/>
          <p:cNvSpPr/>
          <p:nvPr/>
        </p:nvSpPr>
        <p:spPr>
          <a:xfrm>
            <a:off x="3350514" y="4279138"/>
            <a:ext cx="807720" cy="49275"/>
          </a:xfrm>
          <a:custGeom>
            <a:avLst/>
            <a:gdLst/>
            <a:ahLst/>
            <a:cxnLst/>
            <a:rect l="0" t="0" r="0" b="0"/>
            <a:pathLst>
              <a:path w="807720" h="49275">
                <a:moveTo>
                  <a:pt x="807720" y="0"/>
                </a:moveTo>
                <a:cubicBezTo>
                  <a:pt x="807720" y="27178"/>
                  <a:pt x="626871" y="49275"/>
                  <a:pt x="403859" y="49275"/>
                </a:cubicBezTo>
                <a:cubicBezTo>
                  <a:pt x="180847" y="49275"/>
                  <a:pt x="0" y="27178"/>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6" name="Freeform 16696"/>
          <p:cNvSpPr/>
          <p:nvPr/>
        </p:nvSpPr>
        <p:spPr>
          <a:xfrm>
            <a:off x="3350514" y="4229862"/>
            <a:ext cx="807720" cy="295656"/>
          </a:xfrm>
          <a:custGeom>
            <a:avLst/>
            <a:gdLst/>
            <a:ahLst/>
            <a:cxnLst/>
            <a:rect l="0" t="0" r="0" b="0"/>
            <a:pathLst>
              <a:path w="807720" h="295656">
                <a:moveTo>
                  <a:pt x="0" y="49276"/>
                </a:moveTo>
                <a:cubicBezTo>
                  <a:pt x="0" y="22097"/>
                  <a:pt x="180847" y="0"/>
                  <a:pt x="403859" y="0"/>
                </a:cubicBezTo>
                <a:cubicBezTo>
                  <a:pt x="626871" y="0"/>
                  <a:pt x="807720" y="22097"/>
                  <a:pt x="807720" y="49276"/>
                </a:cubicBezTo>
                <a:lnTo>
                  <a:pt x="807720" y="246379"/>
                </a:lnTo>
                <a:cubicBezTo>
                  <a:pt x="807720" y="273557"/>
                  <a:pt x="626871" y="295656"/>
                  <a:pt x="403859" y="295656"/>
                </a:cubicBezTo>
                <a:cubicBezTo>
                  <a:pt x="180847" y="295656"/>
                  <a:pt x="0" y="273557"/>
                  <a:pt x="0" y="246379"/>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7" name="Freeform 16697"/>
          <p:cNvSpPr/>
          <p:nvPr/>
        </p:nvSpPr>
        <p:spPr>
          <a:xfrm>
            <a:off x="3350514" y="4033266"/>
            <a:ext cx="807720" cy="295656"/>
          </a:xfrm>
          <a:custGeom>
            <a:avLst/>
            <a:gdLst/>
            <a:ahLst/>
            <a:cxnLst/>
            <a:rect l="0" t="0" r="0" b="0"/>
            <a:pathLst>
              <a:path w="807720" h="295656">
                <a:moveTo>
                  <a:pt x="0" y="49275"/>
                </a:moveTo>
                <a:cubicBezTo>
                  <a:pt x="0" y="22097"/>
                  <a:pt x="180847" y="0"/>
                  <a:pt x="403859" y="0"/>
                </a:cubicBezTo>
                <a:cubicBezTo>
                  <a:pt x="626871" y="0"/>
                  <a:pt x="807720" y="22097"/>
                  <a:pt x="807720" y="49275"/>
                </a:cubicBezTo>
                <a:lnTo>
                  <a:pt x="807720" y="246380"/>
                </a:lnTo>
                <a:cubicBezTo>
                  <a:pt x="807720" y="273557"/>
                  <a:pt x="626871" y="295656"/>
                  <a:pt x="403859" y="295656"/>
                </a:cubicBezTo>
                <a:cubicBezTo>
                  <a:pt x="180847" y="295656"/>
                  <a:pt x="0" y="273557"/>
                  <a:pt x="0" y="246380"/>
                </a:cubicBezTo>
                <a:close/>
              </a:path>
            </a:pathLst>
          </a:custGeom>
          <a:solidFill>
            <a:srgbClr val="47B2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698" name="Freeform 16698"/>
          <p:cNvSpPr/>
          <p:nvPr/>
        </p:nvSpPr>
        <p:spPr>
          <a:xfrm>
            <a:off x="3350514" y="4082541"/>
            <a:ext cx="807720" cy="49277"/>
          </a:xfrm>
          <a:custGeom>
            <a:avLst/>
            <a:gdLst/>
            <a:ahLst/>
            <a:cxnLst/>
            <a:rect l="0" t="0" r="0" b="0"/>
            <a:pathLst>
              <a:path w="807720" h="49277">
                <a:moveTo>
                  <a:pt x="807720" y="0"/>
                </a:moveTo>
                <a:cubicBezTo>
                  <a:pt x="807720" y="27178"/>
                  <a:pt x="626871" y="49277"/>
                  <a:pt x="403859" y="49277"/>
                </a:cubicBezTo>
                <a:cubicBezTo>
                  <a:pt x="180847" y="49277"/>
                  <a:pt x="0" y="27178"/>
                  <a:pt x="0" y="0"/>
                </a:cubicBezTo>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99" name="Freeform 16699"/>
          <p:cNvSpPr/>
          <p:nvPr/>
        </p:nvSpPr>
        <p:spPr>
          <a:xfrm>
            <a:off x="3350514" y="4033266"/>
            <a:ext cx="807720" cy="295656"/>
          </a:xfrm>
          <a:custGeom>
            <a:avLst/>
            <a:gdLst/>
            <a:ahLst/>
            <a:cxnLst/>
            <a:rect l="0" t="0" r="0" b="0"/>
            <a:pathLst>
              <a:path w="807720" h="295656">
                <a:moveTo>
                  <a:pt x="0" y="49275"/>
                </a:moveTo>
                <a:cubicBezTo>
                  <a:pt x="0" y="22097"/>
                  <a:pt x="180847" y="0"/>
                  <a:pt x="403859" y="0"/>
                </a:cubicBezTo>
                <a:cubicBezTo>
                  <a:pt x="626871" y="0"/>
                  <a:pt x="807720" y="22097"/>
                  <a:pt x="807720" y="49275"/>
                </a:cubicBezTo>
                <a:lnTo>
                  <a:pt x="807720" y="246380"/>
                </a:lnTo>
                <a:cubicBezTo>
                  <a:pt x="807720" y="273557"/>
                  <a:pt x="626871" y="295656"/>
                  <a:pt x="403859" y="295656"/>
                </a:cubicBezTo>
                <a:cubicBezTo>
                  <a:pt x="180847" y="295656"/>
                  <a:pt x="0" y="273557"/>
                  <a:pt x="0" y="246380"/>
                </a:cubicBezTo>
                <a:close/>
              </a:path>
            </a:pathLst>
          </a:custGeom>
          <a:noFill/>
          <a:ln w="2895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0" name="Freeform 16700"/>
          <p:cNvSpPr/>
          <p:nvPr/>
        </p:nvSpPr>
        <p:spPr>
          <a:xfrm>
            <a:off x="1991105" y="4871466"/>
            <a:ext cx="763524" cy="649224"/>
          </a:xfrm>
          <a:custGeom>
            <a:avLst/>
            <a:gdLst/>
            <a:ahLst/>
            <a:cxnLst/>
            <a:rect l="0" t="0" r="0" b="0"/>
            <a:pathLst>
              <a:path w="763524" h="649224">
                <a:moveTo>
                  <a:pt x="0" y="649224"/>
                </a:moveTo>
                <a:lnTo>
                  <a:pt x="763524" y="649224"/>
                </a:lnTo>
                <a:lnTo>
                  <a:pt x="763524" y="0"/>
                </a:lnTo>
                <a:lnTo>
                  <a:pt x="0" y="0"/>
                </a:lnTo>
                <a:lnTo>
                  <a:pt x="0" y="649224"/>
                </a:ln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701" name="Freeform 16701"/>
          <p:cNvSpPr/>
          <p:nvPr/>
        </p:nvSpPr>
        <p:spPr>
          <a:xfrm>
            <a:off x="1991105" y="4871466"/>
            <a:ext cx="763524" cy="649224"/>
          </a:xfrm>
          <a:custGeom>
            <a:avLst/>
            <a:gdLst/>
            <a:ahLst/>
            <a:cxnLst/>
            <a:rect l="0" t="0" r="0" b="0"/>
            <a:pathLst>
              <a:path w="763524" h="649224">
                <a:moveTo>
                  <a:pt x="0" y="649224"/>
                </a:moveTo>
                <a:lnTo>
                  <a:pt x="763524" y="649224"/>
                </a:lnTo>
                <a:lnTo>
                  <a:pt x="763524" y="0"/>
                </a:lnTo>
                <a:lnTo>
                  <a:pt x="0" y="0"/>
                </a:lnTo>
                <a:lnTo>
                  <a:pt x="0" y="649224"/>
                </a:lnTo>
                <a:close/>
              </a:path>
            </a:pathLst>
          </a:custGeom>
          <a:noFill/>
          <a:ln w="28955" cap="flat" cmpd="sng">
            <a:solidFill>
              <a:srgbClr val="47B2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02" name="Freeform 16702"/>
          <p:cNvSpPr/>
          <p:nvPr/>
        </p:nvSpPr>
        <p:spPr>
          <a:xfrm>
            <a:off x="1931670" y="4930901"/>
            <a:ext cx="765048" cy="650748"/>
          </a:xfrm>
          <a:custGeom>
            <a:avLst/>
            <a:gdLst/>
            <a:ahLst/>
            <a:cxnLst/>
            <a:rect l="0" t="0" r="0" b="0"/>
            <a:pathLst>
              <a:path w="765048" h="650748">
                <a:moveTo>
                  <a:pt x="0" y="650748"/>
                </a:moveTo>
                <a:lnTo>
                  <a:pt x="765048" y="650748"/>
                </a:lnTo>
                <a:lnTo>
                  <a:pt x="765048" y="0"/>
                </a:lnTo>
                <a:lnTo>
                  <a:pt x="0" y="0"/>
                </a:lnTo>
                <a:lnTo>
                  <a:pt x="0" y="650748"/>
                </a:ln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703" name="Freeform 16703"/>
          <p:cNvSpPr/>
          <p:nvPr/>
        </p:nvSpPr>
        <p:spPr>
          <a:xfrm>
            <a:off x="1931670" y="4930901"/>
            <a:ext cx="765048" cy="650748"/>
          </a:xfrm>
          <a:custGeom>
            <a:avLst/>
            <a:gdLst/>
            <a:ahLst/>
            <a:cxnLst/>
            <a:rect l="0" t="0" r="0" b="0"/>
            <a:pathLst>
              <a:path w="765048" h="650748">
                <a:moveTo>
                  <a:pt x="0" y="650748"/>
                </a:moveTo>
                <a:lnTo>
                  <a:pt x="765048" y="650748"/>
                </a:lnTo>
                <a:lnTo>
                  <a:pt x="765048" y="0"/>
                </a:lnTo>
                <a:lnTo>
                  <a:pt x="0" y="0"/>
                </a:lnTo>
                <a:lnTo>
                  <a:pt x="0" y="650748"/>
                </a:lnTo>
                <a:close/>
              </a:path>
            </a:pathLst>
          </a:custGeom>
          <a:noFill/>
          <a:ln w="28955" cap="flat" cmpd="sng">
            <a:solidFill>
              <a:srgbClr val="47B2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04" name="Freeform 16704"/>
          <p:cNvSpPr/>
          <p:nvPr/>
        </p:nvSpPr>
        <p:spPr>
          <a:xfrm>
            <a:off x="2002535" y="5097779"/>
            <a:ext cx="0" cy="435737"/>
          </a:xfrm>
          <a:custGeom>
            <a:avLst/>
            <a:gdLst/>
            <a:ahLst/>
            <a:cxnLst/>
            <a:rect l="0" t="0" r="0" b="0"/>
            <a:pathLst>
              <a:path h="435737">
                <a:moveTo>
                  <a:pt x="0" y="0"/>
                </a:moveTo>
                <a:lnTo>
                  <a:pt x="0" y="435737"/>
                </a:lnTo>
              </a:path>
            </a:pathLst>
          </a:custGeom>
          <a:noFill/>
          <a:ln w="57911" cap="flat" cmpd="sng">
            <a:solidFill>
              <a:srgbClr val="F0AB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5" name="Freeform 16705"/>
          <p:cNvSpPr/>
          <p:nvPr/>
        </p:nvSpPr>
        <p:spPr>
          <a:xfrm>
            <a:off x="2106167" y="5225796"/>
            <a:ext cx="0" cy="308355"/>
          </a:xfrm>
          <a:custGeom>
            <a:avLst/>
            <a:gdLst/>
            <a:ahLst/>
            <a:cxnLst/>
            <a:rect l="0" t="0" r="0" b="0"/>
            <a:pathLst>
              <a:path h="308355">
                <a:moveTo>
                  <a:pt x="0" y="0"/>
                </a:moveTo>
                <a:lnTo>
                  <a:pt x="0" y="308355"/>
                </a:lnTo>
              </a:path>
            </a:pathLst>
          </a:custGeom>
          <a:noFill/>
          <a:ln w="57911" cap="flat" cmpd="sng">
            <a:solidFill>
              <a:srgbClr val="E355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6" name="Freeform 16706"/>
          <p:cNvSpPr/>
          <p:nvPr/>
        </p:nvSpPr>
        <p:spPr>
          <a:xfrm>
            <a:off x="2209800" y="5091684"/>
            <a:ext cx="0" cy="442467"/>
          </a:xfrm>
          <a:custGeom>
            <a:avLst/>
            <a:gdLst/>
            <a:ahLst/>
            <a:cxnLst/>
            <a:rect l="0" t="0" r="0" b="0"/>
            <a:pathLst>
              <a:path h="442467">
                <a:moveTo>
                  <a:pt x="0" y="0"/>
                </a:moveTo>
                <a:lnTo>
                  <a:pt x="0" y="442467"/>
                </a:lnTo>
              </a:path>
            </a:pathLst>
          </a:custGeom>
          <a:noFill/>
          <a:ln w="57911" cap="flat" cmpd="sng">
            <a:solidFill>
              <a:srgbClr val="4FB81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7" name="Freeform 16707"/>
          <p:cNvSpPr/>
          <p:nvPr/>
        </p:nvSpPr>
        <p:spPr>
          <a:xfrm>
            <a:off x="2314955" y="5091684"/>
            <a:ext cx="0" cy="442467"/>
          </a:xfrm>
          <a:custGeom>
            <a:avLst/>
            <a:gdLst/>
            <a:ahLst/>
            <a:cxnLst/>
            <a:rect l="0" t="0" r="0" b="0"/>
            <a:pathLst>
              <a:path h="442467">
                <a:moveTo>
                  <a:pt x="0" y="0"/>
                </a:moveTo>
                <a:lnTo>
                  <a:pt x="0" y="442467"/>
                </a:lnTo>
              </a:path>
            </a:pathLst>
          </a:custGeom>
          <a:noFill/>
          <a:ln w="57911" cap="flat" cmpd="sng">
            <a:solidFill>
              <a:srgbClr val="0076C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8" name="Freeform 16708"/>
          <p:cNvSpPr/>
          <p:nvPr/>
        </p:nvSpPr>
        <p:spPr>
          <a:xfrm>
            <a:off x="2418588" y="5239512"/>
            <a:ext cx="0" cy="295020"/>
          </a:xfrm>
          <a:custGeom>
            <a:avLst/>
            <a:gdLst/>
            <a:ahLst/>
            <a:cxnLst/>
            <a:rect l="0" t="0" r="0" b="0"/>
            <a:pathLst>
              <a:path h="295020">
                <a:moveTo>
                  <a:pt x="0" y="0"/>
                </a:moveTo>
                <a:lnTo>
                  <a:pt x="0" y="295020"/>
                </a:lnTo>
              </a:path>
            </a:pathLst>
          </a:custGeom>
          <a:noFill/>
          <a:ln w="57911" cap="flat" cmpd="sng">
            <a:solidFill>
              <a:srgbClr val="F0AB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09" name="Freeform 16709"/>
          <p:cNvSpPr/>
          <p:nvPr/>
        </p:nvSpPr>
        <p:spPr>
          <a:xfrm>
            <a:off x="2523744" y="5366004"/>
            <a:ext cx="0" cy="167639"/>
          </a:xfrm>
          <a:custGeom>
            <a:avLst/>
            <a:gdLst/>
            <a:ahLst/>
            <a:cxnLst/>
            <a:rect l="0" t="0" r="0" b="0"/>
            <a:pathLst>
              <a:path h="167639">
                <a:moveTo>
                  <a:pt x="0" y="0"/>
                </a:moveTo>
                <a:lnTo>
                  <a:pt x="0" y="167639"/>
                </a:lnTo>
              </a:path>
            </a:pathLst>
          </a:custGeom>
          <a:noFill/>
          <a:ln w="57911" cap="flat" cmpd="sng">
            <a:solidFill>
              <a:srgbClr val="E355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10" name="Freeform 16710"/>
          <p:cNvSpPr/>
          <p:nvPr/>
        </p:nvSpPr>
        <p:spPr>
          <a:xfrm>
            <a:off x="2627376" y="5256276"/>
            <a:ext cx="0" cy="278256"/>
          </a:xfrm>
          <a:custGeom>
            <a:avLst/>
            <a:gdLst/>
            <a:ahLst/>
            <a:cxnLst/>
            <a:rect l="0" t="0" r="0" b="0"/>
            <a:pathLst>
              <a:path h="278256">
                <a:moveTo>
                  <a:pt x="0" y="0"/>
                </a:moveTo>
                <a:lnTo>
                  <a:pt x="0" y="278256"/>
                </a:lnTo>
              </a:path>
            </a:pathLst>
          </a:custGeom>
          <a:noFill/>
          <a:ln w="57911" cap="flat" cmpd="sng">
            <a:solidFill>
              <a:srgbClr val="4FB81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11" name="Freeform 16711"/>
          <p:cNvSpPr/>
          <p:nvPr/>
        </p:nvSpPr>
        <p:spPr>
          <a:xfrm>
            <a:off x="1931670" y="3853433"/>
            <a:ext cx="765048" cy="650748"/>
          </a:xfrm>
          <a:custGeom>
            <a:avLst/>
            <a:gdLst/>
            <a:ahLst/>
            <a:cxnLst/>
            <a:rect l="0" t="0" r="0" b="0"/>
            <a:pathLst>
              <a:path w="765048" h="650748">
                <a:moveTo>
                  <a:pt x="0" y="650748"/>
                </a:moveTo>
                <a:lnTo>
                  <a:pt x="765048" y="650748"/>
                </a:lnTo>
                <a:lnTo>
                  <a:pt x="765048" y="0"/>
                </a:lnTo>
                <a:lnTo>
                  <a:pt x="0" y="0"/>
                </a:lnTo>
                <a:lnTo>
                  <a:pt x="0" y="650748"/>
                </a:lnTo>
                <a:close/>
              </a:path>
            </a:pathLst>
          </a:custGeom>
          <a:solidFill>
            <a:srgbClr val="FFFFFF">
              <a:alpha val="100000"/>
            </a:srgbClr>
          </a:solidFill>
          <a:ln w="57911">
            <a:noFill/>
          </a:ln>
        </p:spPr>
        <p:style>
          <a:lnRef idx="2">
            <a:schemeClr val="accent1">
              <a:shade val="50000"/>
            </a:schemeClr>
          </a:lnRef>
          <a:fillRef idx="1">
            <a:schemeClr val="accent1"/>
          </a:fillRef>
          <a:effectRef idx="0">
            <a:schemeClr val="accent1"/>
          </a:effectRef>
          <a:fontRef idx="minor">
            <a:schemeClr val="lt1"/>
          </a:fontRef>
        </p:style>
      </p:sp>
      <p:sp>
        <p:nvSpPr>
          <p:cNvPr id="16712" name="Freeform 16712"/>
          <p:cNvSpPr/>
          <p:nvPr/>
        </p:nvSpPr>
        <p:spPr>
          <a:xfrm>
            <a:off x="1931670" y="3853433"/>
            <a:ext cx="765048" cy="650748"/>
          </a:xfrm>
          <a:custGeom>
            <a:avLst/>
            <a:gdLst/>
            <a:ahLst/>
            <a:cxnLst/>
            <a:rect l="0" t="0" r="0" b="0"/>
            <a:pathLst>
              <a:path w="765048" h="650748">
                <a:moveTo>
                  <a:pt x="0" y="650748"/>
                </a:moveTo>
                <a:lnTo>
                  <a:pt x="765048" y="650748"/>
                </a:lnTo>
                <a:lnTo>
                  <a:pt x="765048" y="0"/>
                </a:lnTo>
                <a:lnTo>
                  <a:pt x="0" y="0"/>
                </a:lnTo>
                <a:lnTo>
                  <a:pt x="0" y="650748"/>
                </a:lnTo>
                <a:close/>
              </a:path>
            </a:pathLst>
          </a:custGeom>
          <a:noFill/>
          <a:ln w="28955" cap="flat" cmpd="sng">
            <a:solidFill>
              <a:srgbClr val="47B2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13" name="Freeform 16713"/>
          <p:cNvSpPr/>
          <p:nvPr/>
        </p:nvSpPr>
        <p:spPr>
          <a:xfrm>
            <a:off x="2542794" y="4356353"/>
            <a:ext cx="225551" cy="222504"/>
          </a:xfrm>
          <a:custGeom>
            <a:avLst/>
            <a:gdLst/>
            <a:ahLst/>
            <a:cxnLst/>
            <a:rect l="0" t="0" r="0" b="0"/>
            <a:pathLst>
              <a:path w="225551" h="222504">
                <a:moveTo>
                  <a:pt x="0" y="111253"/>
                </a:moveTo>
                <a:cubicBezTo>
                  <a:pt x="0" y="49785"/>
                  <a:pt x="50545" y="0"/>
                  <a:pt x="112776" y="0"/>
                </a:cubicBezTo>
                <a:cubicBezTo>
                  <a:pt x="175006" y="0"/>
                  <a:pt x="225551" y="49785"/>
                  <a:pt x="225551" y="111253"/>
                </a:cubicBezTo>
                <a:cubicBezTo>
                  <a:pt x="225551" y="172720"/>
                  <a:pt x="175006" y="222504"/>
                  <a:pt x="112776" y="222504"/>
                </a:cubicBezTo>
                <a:cubicBezTo>
                  <a:pt x="50545" y="222504"/>
                  <a:pt x="0" y="172720"/>
                  <a:pt x="0" y="111253"/>
                </a:cubicBezTo>
                <a:close/>
              </a:path>
            </a:pathLst>
          </a:custGeom>
          <a:solidFill>
            <a:srgbClr val="FFFFFF">
              <a:alpha val="100000"/>
            </a:srgbClr>
          </a:solidFill>
          <a:ln w="28955">
            <a:noFill/>
          </a:ln>
        </p:spPr>
        <p:style>
          <a:lnRef idx="2">
            <a:schemeClr val="accent1">
              <a:shade val="50000"/>
            </a:schemeClr>
          </a:lnRef>
          <a:fillRef idx="1">
            <a:schemeClr val="accent1"/>
          </a:fillRef>
          <a:effectRef idx="0">
            <a:schemeClr val="accent1"/>
          </a:effectRef>
          <a:fontRef idx="minor">
            <a:schemeClr val="lt1"/>
          </a:fontRef>
        </p:style>
      </p:sp>
      <p:sp>
        <p:nvSpPr>
          <p:cNvPr id="16714" name="Freeform 16714"/>
          <p:cNvSpPr/>
          <p:nvPr/>
        </p:nvSpPr>
        <p:spPr>
          <a:xfrm>
            <a:off x="2542794" y="4356353"/>
            <a:ext cx="225551" cy="222504"/>
          </a:xfrm>
          <a:custGeom>
            <a:avLst/>
            <a:gdLst/>
            <a:ahLst/>
            <a:cxnLst/>
            <a:rect l="0" t="0" r="0" b="0"/>
            <a:pathLst>
              <a:path w="225551" h="222504">
                <a:moveTo>
                  <a:pt x="0" y="111253"/>
                </a:moveTo>
                <a:cubicBezTo>
                  <a:pt x="0" y="49785"/>
                  <a:pt x="50545" y="0"/>
                  <a:pt x="112776" y="0"/>
                </a:cubicBezTo>
                <a:cubicBezTo>
                  <a:pt x="175006" y="0"/>
                  <a:pt x="225551" y="49785"/>
                  <a:pt x="225551" y="111253"/>
                </a:cubicBezTo>
                <a:cubicBezTo>
                  <a:pt x="225551" y="172720"/>
                  <a:pt x="175006" y="222504"/>
                  <a:pt x="112776" y="222504"/>
                </a:cubicBezTo>
                <a:cubicBezTo>
                  <a:pt x="50545" y="222504"/>
                  <a:pt x="0" y="172720"/>
                  <a:pt x="0" y="111253"/>
                </a:cubicBezTo>
                <a:close/>
              </a:path>
            </a:pathLst>
          </a:custGeom>
          <a:noFill/>
          <a:ln w="38100" cap="flat" cmpd="sng">
            <a:solidFill>
              <a:srgbClr val="47B2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16715" name="Picture 167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684017" y="4128769"/>
            <a:ext cx="680085" cy="299339"/>
          </a:xfrm>
          <a:prstGeom prst="rect">
            <a:avLst/>
          </a:prstGeom>
          <a:noFill/>
        </p:spPr>
      </p:pic>
      <p:pic>
        <p:nvPicPr>
          <p:cNvPr id="16716" name="Picture 167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684017" y="4579873"/>
            <a:ext cx="3720846" cy="733171"/>
          </a:xfrm>
          <a:prstGeom prst="rect">
            <a:avLst/>
          </a:prstGeom>
          <a:noFill/>
        </p:spPr>
      </p:pic>
      <p:sp>
        <p:nvSpPr>
          <p:cNvPr id="16717" name="Freeform 16717"/>
          <p:cNvSpPr/>
          <p:nvPr/>
        </p:nvSpPr>
        <p:spPr>
          <a:xfrm>
            <a:off x="7179564" y="3258312"/>
            <a:ext cx="2153412" cy="275844"/>
          </a:xfrm>
          <a:custGeom>
            <a:avLst/>
            <a:gdLst/>
            <a:ahLst/>
            <a:cxnLst/>
            <a:rect l="0" t="0" r="0" b="0"/>
            <a:pathLst>
              <a:path w="2153412" h="275844">
                <a:moveTo>
                  <a:pt x="0" y="275844"/>
                </a:moveTo>
                <a:lnTo>
                  <a:pt x="2153412" y="275844"/>
                </a:lnTo>
                <a:lnTo>
                  <a:pt x="2153412" y="0"/>
                </a:lnTo>
                <a:lnTo>
                  <a:pt x="0" y="0"/>
                </a:lnTo>
                <a:lnTo>
                  <a:pt x="0" y="275844"/>
                </a:lnTo>
                <a:close/>
              </a:path>
            </a:pathLst>
          </a:custGeom>
          <a:solidFill>
            <a:srgbClr val="FFFFFF">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16718" name="Freeform 16718"/>
          <p:cNvSpPr/>
          <p:nvPr/>
        </p:nvSpPr>
        <p:spPr>
          <a:xfrm>
            <a:off x="7179564" y="3258312"/>
            <a:ext cx="2153412" cy="275844"/>
          </a:xfrm>
          <a:custGeom>
            <a:avLst/>
            <a:gdLst/>
            <a:ahLst/>
            <a:cxnLst/>
            <a:rect l="0" t="0" r="0" b="0"/>
            <a:pathLst>
              <a:path w="2153412" h="275844">
                <a:moveTo>
                  <a:pt x="0" y="275844"/>
                </a:moveTo>
                <a:lnTo>
                  <a:pt x="2153412" y="275844"/>
                </a:lnTo>
                <a:lnTo>
                  <a:pt x="2153412" y="0"/>
                </a:lnTo>
                <a:lnTo>
                  <a:pt x="0" y="0"/>
                </a:lnTo>
                <a:lnTo>
                  <a:pt x="0" y="275844"/>
                </a:lnTo>
                <a:close/>
              </a:path>
            </a:pathLst>
          </a:custGeom>
          <a:noFill/>
          <a:ln w="9144" cap="flat" cmpd="sng">
            <a:solidFill>
              <a:srgbClr val="47B2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19" name="Freeform 16719"/>
          <p:cNvSpPr/>
          <p:nvPr/>
        </p:nvSpPr>
        <p:spPr>
          <a:xfrm>
            <a:off x="1871472" y="3258312"/>
            <a:ext cx="2153411" cy="275844"/>
          </a:xfrm>
          <a:custGeom>
            <a:avLst/>
            <a:gdLst/>
            <a:ahLst/>
            <a:cxnLst/>
            <a:rect l="0" t="0" r="0" b="0"/>
            <a:pathLst>
              <a:path w="2153411" h="275844">
                <a:moveTo>
                  <a:pt x="0" y="275844"/>
                </a:moveTo>
                <a:lnTo>
                  <a:pt x="2153411" y="275844"/>
                </a:lnTo>
                <a:lnTo>
                  <a:pt x="2153411" y="0"/>
                </a:lnTo>
                <a:lnTo>
                  <a:pt x="0" y="0"/>
                </a:lnTo>
                <a:lnTo>
                  <a:pt x="0" y="275844"/>
                </a:lnTo>
                <a:close/>
              </a:path>
            </a:pathLst>
          </a:custGeom>
          <a:solidFill>
            <a:srgbClr val="FFFFFF">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16720" name="Freeform 16720"/>
          <p:cNvSpPr/>
          <p:nvPr/>
        </p:nvSpPr>
        <p:spPr>
          <a:xfrm>
            <a:off x="1871472" y="3258312"/>
            <a:ext cx="2153411" cy="275844"/>
          </a:xfrm>
          <a:custGeom>
            <a:avLst/>
            <a:gdLst/>
            <a:ahLst/>
            <a:cxnLst/>
            <a:rect l="0" t="0" r="0" b="0"/>
            <a:pathLst>
              <a:path w="2153411" h="275844">
                <a:moveTo>
                  <a:pt x="0" y="275844"/>
                </a:moveTo>
                <a:lnTo>
                  <a:pt x="2153411" y="275844"/>
                </a:lnTo>
                <a:lnTo>
                  <a:pt x="2153411" y="0"/>
                </a:lnTo>
                <a:lnTo>
                  <a:pt x="0" y="0"/>
                </a:lnTo>
                <a:lnTo>
                  <a:pt x="0" y="275844"/>
                </a:lnTo>
                <a:close/>
              </a:path>
            </a:pathLst>
          </a:custGeom>
          <a:noFill/>
          <a:ln w="9144" cap="flat" cmpd="sng">
            <a:solidFill>
              <a:srgbClr val="47B2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721" name="Freeform 16721"/>
          <p:cNvSpPr/>
          <p:nvPr/>
        </p:nvSpPr>
        <p:spPr>
          <a:xfrm>
            <a:off x="4556759" y="4605528"/>
            <a:ext cx="1418844" cy="429768"/>
          </a:xfrm>
          <a:custGeom>
            <a:avLst/>
            <a:gdLst/>
            <a:ahLst/>
            <a:cxnLst/>
            <a:rect l="0" t="0" r="0" b="0"/>
            <a:pathLst>
              <a:path w="1418844" h="429768">
                <a:moveTo>
                  <a:pt x="0" y="429768"/>
                </a:moveTo>
                <a:lnTo>
                  <a:pt x="1418844" y="429768"/>
                </a:lnTo>
                <a:lnTo>
                  <a:pt x="1418844" y="0"/>
                </a:lnTo>
                <a:lnTo>
                  <a:pt x="0" y="0"/>
                </a:lnTo>
                <a:lnTo>
                  <a:pt x="0" y="429768"/>
                </a:lnTo>
                <a:close/>
              </a:path>
            </a:pathLst>
          </a:custGeom>
          <a:solidFill>
            <a:srgbClr val="FFFFFF">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16722" name="Freeform 16722"/>
          <p:cNvSpPr/>
          <p:nvPr/>
        </p:nvSpPr>
        <p:spPr>
          <a:xfrm>
            <a:off x="4556759" y="4605528"/>
            <a:ext cx="1418844" cy="429768"/>
          </a:xfrm>
          <a:custGeom>
            <a:avLst/>
            <a:gdLst/>
            <a:ahLst/>
            <a:cxnLst/>
            <a:rect l="0" t="0" r="0" b="0"/>
            <a:pathLst>
              <a:path w="1418844" h="429768">
                <a:moveTo>
                  <a:pt x="0" y="429768"/>
                </a:moveTo>
                <a:lnTo>
                  <a:pt x="1418844" y="429768"/>
                </a:lnTo>
                <a:lnTo>
                  <a:pt x="1418844" y="0"/>
                </a:lnTo>
                <a:lnTo>
                  <a:pt x="0" y="0"/>
                </a:lnTo>
                <a:lnTo>
                  <a:pt x="0" y="429768"/>
                </a:lnTo>
                <a:close/>
              </a:path>
            </a:pathLst>
          </a:custGeom>
          <a:noFill/>
          <a:ln w="9144" cap="flat" cmpd="sng">
            <a:solidFill>
              <a:srgbClr val="47B2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723" name="Picture 167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4145534" y="4326890"/>
            <a:ext cx="2152395" cy="101600"/>
          </a:xfrm>
          <a:prstGeom prst="rect">
            <a:avLst/>
          </a:prstGeom>
          <a:noFill/>
        </p:spPr>
      </p:pic>
      <p:sp>
        <p:nvSpPr>
          <p:cNvPr id="16724" name="Rectangle 16724"/>
          <p:cNvSpPr/>
          <p:nvPr/>
        </p:nvSpPr>
        <p:spPr>
          <a:xfrm>
            <a:off x="409651" y="6639344"/>
            <a:ext cx="3282848" cy="127443"/>
          </a:xfrm>
          <a:prstGeom prst="rect">
            <a:avLst/>
          </a:prstGeom>
        </p:spPr>
        <p:txBody>
          <a:bodyPr wrap="none" lIns="0" tIns="0" rIns="0" bIns="0">
            <a:spAutoFit/>
          </a:bodyPr>
          <a:lstStyle/>
          <a:p>
            <a:pPr marL="0"/>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a:t>
            </a:r>
            <a:endParaRPr lang="x-none" sz="900" dirty="0"/>
          </a:p>
        </p:txBody>
      </p:sp>
      <p:sp>
        <p:nvSpPr>
          <p:cNvPr id="16725" name="Rectangle 16725"/>
          <p:cNvSpPr/>
          <p:nvPr/>
        </p:nvSpPr>
        <p:spPr>
          <a:xfrm>
            <a:off x="324002" y="513263"/>
            <a:ext cx="7628307" cy="430567"/>
          </a:xfrm>
          <a:prstGeom prst="rect">
            <a:avLst/>
          </a:prstGeom>
        </p:spPr>
        <p:txBody>
          <a:bodyPr wrap="none" lIns="0" tIns="0" rIns="0" bIns="0">
            <a:spAutoFit/>
          </a:bodyPr>
          <a:lstStyle/>
          <a:p>
            <a:pPr marL="0"/>
            <a:r>
              <a:rPr lang="x-none" sz="2798" b="1" i="0" spc="0" baseline="0" dirty="0">
                <a:latin typeface="Arial"/>
              </a:rPr>
              <a:t>S</a:t>
            </a:r>
            <a:r>
              <a:rPr lang="x-none" sz="2798" b="1" i="0" spc="-11" baseline="0" dirty="0">
                <a:latin typeface="Arial"/>
              </a:rPr>
              <a:t>A</a:t>
            </a:r>
            <a:r>
              <a:rPr lang="x-none" sz="2798" b="1" i="0" spc="-53" baseline="0" dirty="0">
                <a:latin typeface="Arial"/>
              </a:rPr>
              <a:t>P</a:t>
            </a:r>
            <a:r>
              <a:rPr lang="x-none" sz="2798" b="1" i="0" spc="0" baseline="0" dirty="0">
                <a:latin typeface="Arial"/>
              </a:rPr>
              <a:t> HAN</a:t>
            </a:r>
            <a:r>
              <a:rPr lang="x-none" sz="2798" b="1" i="0" spc="-117" baseline="0" dirty="0">
                <a:latin typeface="Arial"/>
              </a:rPr>
              <a:t>A</a:t>
            </a:r>
            <a:r>
              <a:rPr lang="x-none" sz="2798" b="1" i="0" spc="0" baseline="0" dirty="0">
                <a:latin typeface="Arial"/>
              </a:rPr>
              <a:t> Remote Data S</a:t>
            </a:r>
            <a:r>
              <a:rPr lang="x-none" sz="2798" b="1" i="0" spc="-30" baseline="0" dirty="0">
                <a:latin typeface="Arial"/>
              </a:rPr>
              <a:t>y</a:t>
            </a:r>
            <a:r>
              <a:rPr lang="x-none" sz="2798" b="1" i="0" spc="0" baseline="0" dirty="0">
                <a:latin typeface="Arial"/>
              </a:rPr>
              <a:t>nc</a:t>
            </a:r>
            <a:r>
              <a:rPr lang="en-US" sz="2798" b="1" i="0" spc="0" baseline="0" dirty="0">
                <a:latin typeface="Arial"/>
              </a:rPr>
              <a:t> </a:t>
            </a:r>
            <a:r>
              <a:rPr lang="en-US" altLang="zh-CN" sz="2798" b="1" i="0" spc="0" baseline="0" dirty="0">
                <a:latin typeface="Arial"/>
              </a:rPr>
              <a:t>– </a:t>
            </a:r>
            <a:r>
              <a:rPr lang="zh-CN" altLang="en-US" sz="2798" b="1" i="0" spc="0" baseline="0" dirty="0">
                <a:latin typeface="Arial"/>
              </a:rPr>
              <a:t>远程数据复制</a:t>
            </a:r>
            <a:endParaRPr lang="x-none" sz="2798" dirty="0"/>
          </a:p>
        </p:txBody>
      </p:sp>
      <p:sp>
        <p:nvSpPr>
          <p:cNvPr id="16726" name="Rectangle 16726"/>
          <p:cNvSpPr/>
          <p:nvPr/>
        </p:nvSpPr>
        <p:spPr>
          <a:xfrm>
            <a:off x="324002" y="1422034"/>
            <a:ext cx="333425" cy="199414"/>
          </a:xfrm>
          <a:prstGeom prst="rect">
            <a:avLst/>
          </a:prstGeom>
        </p:spPr>
        <p:txBody>
          <a:bodyPr wrap="none" lIns="0" tIns="0" rIns="0" bIns="0">
            <a:spAutoFit/>
          </a:bodyPr>
          <a:lstStyle/>
          <a:p>
            <a:pPr marL="0"/>
            <a:r>
              <a:rPr lang="zh-CN" altLang="en-US" sz="1296" b="1" i="0" spc="0" baseline="0" dirty="0">
                <a:solidFill>
                  <a:srgbClr val="F0AB00"/>
                </a:solidFill>
                <a:latin typeface="Arial"/>
              </a:rPr>
              <a:t>功能</a:t>
            </a:r>
            <a:endParaRPr lang="x-none" sz="1296" dirty="0"/>
          </a:p>
        </p:txBody>
      </p:sp>
      <p:sp>
        <p:nvSpPr>
          <p:cNvPr id="16727" name="Rectangle 16727"/>
          <p:cNvSpPr/>
          <p:nvPr/>
        </p:nvSpPr>
        <p:spPr>
          <a:xfrm>
            <a:off x="324002" y="1696354"/>
            <a:ext cx="3472617" cy="840615"/>
          </a:xfrm>
          <a:prstGeom prst="rect">
            <a:avLst/>
          </a:prstGeom>
        </p:spPr>
        <p:txBody>
          <a:bodyPr wrap="none" lIns="0" tIns="0" rIns="0" bIns="0">
            <a:spAutoFit/>
          </a:bodyPr>
          <a:lstStyle/>
          <a:p>
            <a:pPr marL="0"/>
            <a:r>
              <a:rPr lang="x-none" sz="1044" b="0" i="0" spc="354" baseline="0" dirty="0">
                <a:solidFill>
                  <a:srgbClr val="F0AB00"/>
                </a:solidFill>
                <a:latin typeface="Arial"/>
              </a:rPr>
              <a:t>•</a:t>
            </a:r>
            <a:r>
              <a:rPr lang="zh-CN" altLang="en-US" sz="1296" b="1" i="0" spc="0" baseline="0" dirty="0">
                <a:latin typeface="Arial"/>
              </a:rPr>
              <a:t>同步</a:t>
            </a:r>
            <a:r>
              <a:rPr lang="x-none" sz="1296" b="1" i="0" spc="425" baseline="0" dirty="0">
                <a:latin typeface="Arial"/>
              </a:rPr>
              <a:t>*</a:t>
            </a:r>
            <a:r>
              <a:rPr lang="zh-CN" altLang="en-US" sz="1296" b="0" i="0" spc="0" baseline="0" dirty="0">
                <a:latin typeface="Arial"/>
              </a:rPr>
              <a:t>数据于</a:t>
            </a:r>
            <a:r>
              <a:rPr lang="en-US" altLang="zh-CN" sz="1296" b="0" i="0" spc="0" baseline="0" dirty="0">
                <a:latin typeface="Arial"/>
              </a:rPr>
              <a:t>HANA</a:t>
            </a:r>
            <a:r>
              <a:rPr lang="zh-CN" altLang="en-US" sz="1296" b="0" i="0" spc="0" baseline="0" dirty="0">
                <a:latin typeface="Arial"/>
              </a:rPr>
              <a:t>和众多远程数据库之间</a:t>
            </a:r>
            <a:endParaRPr lang="x-none" sz="1296" dirty="0"/>
          </a:p>
          <a:p>
            <a:pPr marL="0">
              <a:lnSpc>
                <a:spcPts val="2160"/>
              </a:lnSpc>
            </a:pPr>
            <a:r>
              <a:rPr lang="x-none" sz="1044" b="0" i="0" spc="354" baseline="0" dirty="0">
                <a:solidFill>
                  <a:srgbClr val="F0AB00"/>
                </a:solidFill>
                <a:latin typeface="Arial"/>
              </a:rPr>
              <a:t>•</a:t>
            </a:r>
            <a:r>
              <a:rPr lang="zh-CN" altLang="en-US" sz="1296" b="1" dirty="0"/>
              <a:t>获得</a:t>
            </a:r>
            <a:r>
              <a:rPr lang="en-US" altLang="zh-CN" sz="1296" dirty="0"/>
              <a:t> </a:t>
            </a:r>
            <a:r>
              <a:rPr lang="zh-CN" altLang="en-US" sz="1296" b="0" i="0" spc="0" baseline="0" dirty="0">
                <a:latin typeface="Arial"/>
              </a:rPr>
              <a:t>数据并分析介于中速网络与低速网络之间</a:t>
            </a:r>
            <a:endParaRPr lang="x-none" sz="1296" dirty="0"/>
          </a:p>
          <a:p>
            <a:pPr marL="0">
              <a:lnSpc>
                <a:spcPts val="2760"/>
              </a:lnSpc>
            </a:pPr>
            <a:r>
              <a:rPr lang="zh-CN" altLang="en-US" sz="1298" b="1" i="0" spc="0" baseline="0" dirty="0">
                <a:solidFill>
                  <a:srgbClr val="F0AB00"/>
                </a:solidFill>
                <a:latin typeface="Arial"/>
              </a:rPr>
              <a:t>优势</a:t>
            </a:r>
            <a:endParaRPr lang="x-none" sz="1298" dirty="0"/>
          </a:p>
        </p:txBody>
      </p:sp>
      <p:sp>
        <p:nvSpPr>
          <p:cNvPr id="16728" name="Rectangle 16728"/>
          <p:cNvSpPr/>
          <p:nvPr/>
        </p:nvSpPr>
        <p:spPr>
          <a:xfrm>
            <a:off x="324002" y="2595768"/>
            <a:ext cx="3592843" cy="481542"/>
          </a:xfrm>
          <a:prstGeom prst="rect">
            <a:avLst/>
          </a:prstGeom>
        </p:spPr>
        <p:txBody>
          <a:bodyPr wrap="none" lIns="0" tIns="0" rIns="0" bIns="0">
            <a:spAutoFit/>
          </a:bodyPr>
          <a:lstStyle/>
          <a:p>
            <a:pPr marL="0"/>
            <a:r>
              <a:rPr lang="x-none" sz="1044" b="0" i="0" spc="354" baseline="0" dirty="0">
                <a:solidFill>
                  <a:srgbClr val="F0AB00"/>
                </a:solidFill>
                <a:latin typeface="Arial"/>
              </a:rPr>
              <a:t>•</a:t>
            </a:r>
            <a:r>
              <a:rPr lang="zh-CN" altLang="en-US" sz="1296" b="0" i="0" spc="0" baseline="0" dirty="0">
                <a:latin typeface="Arial"/>
              </a:rPr>
              <a:t>远程数据源与系统应用之间保持持续的数据连接</a:t>
            </a:r>
            <a:endParaRPr lang="x-none" sz="1296" dirty="0"/>
          </a:p>
          <a:p>
            <a:pPr marL="0">
              <a:lnSpc>
                <a:spcPts val="2160"/>
              </a:lnSpc>
            </a:pPr>
            <a:r>
              <a:rPr lang="x-none" sz="1044" b="0" i="0" spc="354" baseline="0" dirty="0">
                <a:solidFill>
                  <a:srgbClr val="F0AB00"/>
                </a:solidFill>
                <a:latin typeface="Arial"/>
              </a:rPr>
              <a:t>•</a:t>
            </a:r>
            <a:r>
              <a:rPr lang="zh-CN" altLang="en-US" sz="1296" b="0" i="0" spc="0" baseline="0" dirty="0">
                <a:latin typeface="Arial"/>
              </a:rPr>
              <a:t>丰富的边缘计算能力为物联网项目提供支持</a:t>
            </a:r>
            <a:endParaRPr lang="x-none" sz="1296" dirty="0"/>
          </a:p>
        </p:txBody>
      </p:sp>
      <p:sp>
        <p:nvSpPr>
          <p:cNvPr id="16729" name="Rectangle 16729"/>
          <p:cNvSpPr/>
          <p:nvPr/>
        </p:nvSpPr>
        <p:spPr>
          <a:xfrm>
            <a:off x="6208776" y="1422034"/>
            <a:ext cx="833562" cy="199414"/>
          </a:xfrm>
          <a:prstGeom prst="rect">
            <a:avLst/>
          </a:prstGeom>
        </p:spPr>
        <p:txBody>
          <a:bodyPr wrap="none" lIns="0" tIns="0" rIns="0" bIns="0">
            <a:spAutoFit/>
          </a:bodyPr>
          <a:lstStyle/>
          <a:p>
            <a:pPr marL="0"/>
            <a:r>
              <a:rPr lang="zh-CN" altLang="en-US" sz="1296" b="1" i="0" spc="0" baseline="0" dirty="0">
                <a:solidFill>
                  <a:srgbClr val="F0AB00"/>
                </a:solidFill>
                <a:latin typeface="Arial"/>
              </a:rPr>
              <a:t>场景和用例</a:t>
            </a:r>
            <a:endParaRPr lang="x-none" sz="1296" dirty="0"/>
          </a:p>
        </p:txBody>
      </p:sp>
      <p:sp>
        <p:nvSpPr>
          <p:cNvPr id="16730" name="Rectangle 16730"/>
          <p:cNvSpPr/>
          <p:nvPr/>
        </p:nvSpPr>
        <p:spPr>
          <a:xfrm>
            <a:off x="6208776" y="1696354"/>
            <a:ext cx="5037598" cy="199414"/>
          </a:xfrm>
          <a:prstGeom prst="rect">
            <a:avLst/>
          </a:prstGeom>
        </p:spPr>
        <p:txBody>
          <a:bodyPr wrap="none" lIns="0" tIns="0" rIns="0" bIns="0">
            <a:spAutoFit/>
          </a:bodyPr>
          <a:lstStyle/>
          <a:p>
            <a:pPr marL="0"/>
            <a:r>
              <a:rPr lang="x-none" sz="1044" b="0" i="0" spc="354" baseline="0" dirty="0">
                <a:solidFill>
                  <a:srgbClr val="F0AB00"/>
                </a:solidFill>
                <a:latin typeface="Arial"/>
              </a:rPr>
              <a:t>•</a:t>
            </a:r>
            <a:r>
              <a:rPr lang="zh-CN" altLang="en-US" sz="1296" b="1" i="0" spc="0" baseline="0" dirty="0">
                <a:latin typeface="Arial"/>
              </a:rPr>
              <a:t>物联网</a:t>
            </a:r>
            <a:r>
              <a:rPr lang="x-none" sz="1296" b="1" i="0" spc="0" baseline="0" dirty="0">
                <a:latin typeface="Arial"/>
              </a:rPr>
              <a:t> </a:t>
            </a:r>
            <a:r>
              <a:rPr lang="x-none" sz="1296" b="0" i="0" spc="371" baseline="0" dirty="0">
                <a:latin typeface="Arial"/>
              </a:rPr>
              <a:t>–</a:t>
            </a:r>
            <a:r>
              <a:rPr lang="zh-CN" altLang="en-US" sz="1296" spc="-72" dirty="0"/>
              <a:t>在</a:t>
            </a:r>
            <a:r>
              <a:rPr lang="en-US" altLang="zh-CN" sz="1296" spc="-72" dirty="0"/>
              <a:t>HANA</a:t>
            </a:r>
            <a:r>
              <a:rPr lang="zh-CN" altLang="en-US" sz="1296" spc="-72" dirty="0"/>
              <a:t>与大量的设备网关之间建立双通道的数据交换机制</a:t>
            </a:r>
            <a:r>
              <a:rPr lang="x-none" sz="1296" b="0" i="0" spc="0" baseline="0" dirty="0">
                <a:latin typeface="Arial"/>
              </a:rPr>
              <a:t> </a:t>
            </a:r>
            <a:endParaRPr lang="x-none" sz="1296" dirty="0"/>
          </a:p>
        </p:txBody>
      </p:sp>
      <p:sp>
        <p:nvSpPr>
          <p:cNvPr id="16732" name="Rectangle 16732"/>
          <p:cNvSpPr/>
          <p:nvPr/>
        </p:nvSpPr>
        <p:spPr>
          <a:xfrm>
            <a:off x="6208776" y="2168794"/>
            <a:ext cx="3659913" cy="199414"/>
          </a:xfrm>
          <a:prstGeom prst="rect">
            <a:avLst/>
          </a:prstGeom>
        </p:spPr>
        <p:txBody>
          <a:bodyPr wrap="none" lIns="0" tIns="0" rIns="0" bIns="0">
            <a:spAutoFit/>
          </a:bodyPr>
          <a:lstStyle/>
          <a:p>
            <a:pPr marL="0"/>
            <a:r>
              <a:rPr lang="x-none" sz="1044" b="0" i="0" spc="354" baseline="0" dirty="0">
                <a:solidFill>
                  <a:srgbClr val="F0AB00"/>
                </a:solidFill>
                <a:latin typeface="Arial"/>
              </a:rPr>
              <a:t>•</a:t>
            </a:r>
            <a:r>
              <a:rPr lang="zh-CN" altLang="en-US" sz="1296" b="1" i="0" spc="0" baseline="0" dirty="0">
                <a:latin typeface="Arial"/>
              </a:rPr>
              <a:t>设备离线</a:t>
            </a:r>
            <a:r>
              <a:rPr lang="x-none" sz="1296" b="1" i="0" spc="0" baseline="0" dirty="0">
                <a:latin typeface="Arial"/>
              </a:rPr>
              <a:t> </a:t>
            </a:r>
            <a:r>
              <a:rPr lang="x-none" sz="1296" b="0" i="0" spc="373" baseline="0" dirty="0">
                <a:latin typeface="Arial"/>
              </a:rPr>
              <a:t>–</a:t>
            </a:r>
            <a:r>
              <a:rPr lang="zh-CN" altLang="en-US" sz="1296" b="0" i="0" spc="0" baseline="0" dirty="0">
                <a:latin typeface="Arial"/>
              </a:rPr>
              <a:t>为各种应用提供复杂的使用环境支持</a:t>
            </a:r>
            <a:r>
              <a:rPr lang="x-none" sz="1296" b="0" i="0" spc="0" baseline="0" dirty="0">
                <a:latin typeface="Arial"/>
              </a:rPr>
              <a:t> </a:t>
            </a:r>
            <a:endParaRPr lang="x-none" sz="1296" dirty="0"/>
          </a:p>
        </p:txBody>
      </p:sp>
      <p:sp>
        <p:nvSpPr>
          <p:cNvPr id="16734" name="Rectangle 16734"/>
          <p:cNvSpPr/>
          <p:nvPr/>
        </p:nvSpPr>
        <p:spPr>
          <a:xfrm>
            <a:off x="6208776" y="2641488"/>
            <a:ext cx="2935162" cy="199414"/>
          </a:xfrm>
          <a:prstGeom prst="rect">
            <a:avLst/>
          </a:prstGeom>
        </p:spPr>
        <p:txBody>
          <a:bodyPr wrap="none" lIns="0" tIns="0" rIns="0" bIns="0">
            <a:spAutoFit/>
          </a:bodyPr>
          <a:lstStyle/>
          <a:p>
            <a:pPr marL="0"/>
            <a:r>
              <a:rPr lang="x-none" sz="1044" b="0" i="0" spc="354" baseline="0" dirty="0">
                <a:solidFill>
                  <a:srgbClr val="F0AB00"/>
                </a:solidFill>
                <a:latin typeface="Arial"/>
              </a:rPr>
              <a:t>•</a:t>
            </a:r>
            <a:r>
              <a:rPr lang="zh-CN" altLang="en-US" sz="1296" b="1" i="0" spc="0" baseline="0" dirty="0">
                <a:latin typeface="Arial"/>
              </a:rPr>
              <a:t>卫星服务</a:t>
            </a:r>
            <a:r>
              <a:rPr lang="x-none" sz="1296" b="1" i="0" spc="0" baseline="0" dirty="0">
                <a:latin typeface="Arial"/>
              </a:rPr>
              <a:t> </a:t>
            </a:r>
            <a:r>
              <a:rPr lang="x-none" sz="1296" b="0" i="0" spc="359" baseline="0" dirty="0">
                <a:latin typeface="Arial"/>
              </a:rPr>
              <a:t>–</a:t>
            </a:r>
            <a:r>
              <a:rPr lang="zh-CN" altLang="en-US" sz="1296" b="0" i="0" spc="0" baseline="0" dirty="0">
                <a:latin typeface="Arial"/>
              </a:rPr>
              <a:t>远程工作场所的连续操作</a:t>
            </a:r>
            <a:r>
              <a:rPr lang="x-none" sz="1296" b="0" i="0" spc="0" baseline="0" dirty="0">
                <a:latin typeface="Arial"/>
              </a:rPr>
              <a:t> </a:t>
            </a:r>
            <a:endParaRPr lang="x-none" sz="1296" dirty="0"/>
          </a:p>
        </p:txBody>
      </p:sp>
      <p:sp>
        <p:nvSpPr>
          <p:cNvPr id="16736" name="Rectangle 16736"/>
          <p:cNvSpPr/>
          <p:nvPr/>
        </p:nvSpPr>
        <p:spPr>
          <a:xfrm>
            <a:off x="5957315" y="5717004"/>
            <a:ext cx="1258037" cy="216085"/>
          </a:xfrm>
          <a:prstGeom prst="rect">
            <a:avLst/>
          </a:prstGeom>
        </p:spPr>
        <p:txBody>
          <a:bodyPr wrap="none" lIns="0" tIns="0" rIns="0" bIns="0">
            <a:spAutoFit/>
          </a:bodyPr>
          <a:lstStyle/>
          <a:p>
            <a:pPr marL="0"/>
            <a:r>
              <a:rPr lang="x-none" sz="1404" b="0" i="0" spc="0" baseline="0" dirty="0">
                <a:solidFill>
                  <a:srgbClr val="595959"/>
                </a:solidFill>
                <a:latin typeface="Arial"/>
              </a:rPr>
              <a:t>HANA </a:t>
            </a:r>
            <a:r>
              <a:rPr lang="zh-CN" altLang="en-US" sz="1404" dirty="0">
                <a:solidFill>
                  <a:srgbClr val="595959"/>
                </a:solidFill>
              </a:rPr>
              <a:t>数据中心</a:t>
            </a:r>
            <a:endParaRPr lang="x-none" sz="1404" dirty="0"/>
          </a:p>
        </p:txBody>
      </p:sp>
      <p:sp>
        <p:nvSpPr>
          <p:cNvPr id="16737" name="Rectangle 16737"/>
          <p:cNvSpPr/>
          <p:nvPr/>
        </p:nvSpPr>
        <p:spPr>
          <a:xfrm>
            <a:off x="6155296" y="3721755"/>
            <a:ext cx="4240263" cy="216085"/>
          </a:xfrm>
          <a:prstGeom prst="rect">
            <a:avLst/>
          </a:prstGeom>
        </p:spPr>
        <p:txBody>
          <a:bodyPr wrap="none" lIns="0" tIns="0" rIns="0" bIns="0">
            <a:spAutoFit/>
          </a:bodyPr>
          <a:lstStyle/>
          <a:p>
            <a:pPr marL="0">
              <a:tabLst>
                <a:tab pos="1651762" algn="l"/>
                <a:tab pos="3488182" algn="l"/>
              </a:tabLst>
            </a:pPr>
            <a:r>
              <a:rPr lang="zh-CN" altLang="en-US" sz="1404" b="0" i="0" spc="0" baseline="0" dirty="0">
                <a:solidFill>
                  <a:srgbClr val="595959"/>
                </a:solidFill>
                <a:latin typeface="Arial"/>
              </a:rPr>
              <a:t>同步服务器</a:t>
            </a:r>
            <a:r>
              <a:rPr lang="x-none" sz="1404" b="0" i="0" spc="0" baseline="0" dirty="0">
                <a:solidFill>
                  <a:srgbClr val="595959"/>
                </a:solidFill>
                <a:latin typeface="Arial"/>
              </a:rPr>
              <a:t>	SAP HANA	</a:t>
            </a:r>
            <a:r>
              <a:rPr lang="zh-CN" altLang="en-US" sz="1404" b="0" i="0" spc="0" baseline="0" dirty="0">
                <a:solidFill>
                  <a:srgbClr val="595959"/>
                </a:solidFill>
                <a:latin typeface="Arial"/>
              </a:rPr>
              <a:t>商务套件</a:t>
            </a:r>
            <a:endParaRPr lang="x-none" sz="1404" dirty="0"/>
          </a:p>
        </p:txBody>
      </p:sp>
      <p:sp>
        <p:nvSpPr>
          <p:cNvPr id="16738" name="Rectangle 16738"/>
          <p:cNvSpPr/>
          <p:nvPr/>
        </p:nvSpPr>
        <p:spPr>
          <a:xfrm>
            <a:off x="7897454" y="5763695"/>
            <a:ext cx="718145" cy="216085"/>
          </a:xfrm>
          <a:prstGeom prst="rect">
            <a:avLst/>
          </a:prstGeom>
        </p:spPr>
        <p:txBody>
          <a:bodyPr wrap="none" lIns="0" tIns="0" rIns="0" bIns="0">
            <a:spAutoFit/>
          </a:bodyPr>
          <a:lstStyle/>
          <a:p>
            <a:pPr marL="0"/>
            <a:r>
              <a:rPr lang="zh-CN" altLang="en-US" sz="1404" b="0" i="0" spc="0" baseline="0" dirty="0">
                <a:solidFill>
                  <a:srgbClr val="595959"/>
                </a:solidFill>
                <a:latin typeface="Arial"/>
              </a:rPr>
              <a:t>文件系统</a:t>
            </a:r>
            <a:endParaRPr lang="x-none" sz="1404" dirty="0"/>
          </a:p>
        </p:txBody>
      </p:sp>
      <p:sp>
        <p:nvSpPr>
          <p:cNvPr id="16740" name="Rectangle 16740"/>
          <p:cNvSpPr/>
          <p:nvPr/>
        </p:nvSpPr>
        <p:spPr>
          <a:xfrm>
            <a:off x="3260573" y="5318474"/>
            <a:ext cx="1070806" cy="864339"/>
          </a:xfrm>
          <a:prstGeom prst="rect">
            <a:avLst/>
          </a:prstGeom>
        </p:spPr>
        <p:txBody>
          <a:bodyPr wrap="none" lIns="0" tIns="0" rIns="0" bIns="0">
            <a:spAutoFit/>
          </a:bodyPr>
          <a:lstStyle/>
          <a:p>
            <a:pPr marL="152400"/>
            <a:r>
              <a:rPr lang="zh-CN" altLang="en-US" sz="1404" b="0" i="0" spc="0" baseline="0" dirty="0">
                <a:solidFill>
                  <a:srgbClr val="595959"/>
                </a:solidFill>
                <a:latin typeface="Arial"/>
              </a:rPr>
              <a:t>    远程场所</a:t>
            </a:r>
            <a:endParaRPr lang="en-US" altLang="zh-CN" sz="1404" dirty="0">
              <a:solidFill>
                <a:srgbClr val="595959"/>
              </a:solidFill>
            </a:endParaRPr>
          </a:p>
          <a:p>
            <a:pPr marL="152400"/>
            <a:r>
              <a:rPr lang="zh-CN" altLang="en-US" sz="1404" dirty="0">
                <a:solidFill>
                  <a:srgbClr val="595959"/>
                </a:solidFill>
              </a:rPr>
              <a:t>  远程场所</a:t>
            </a:r>
            <a:endParaRPr lang="x-none" sz="1404" dirty="0"/>
          </a:p>
          <a:p>
            <a:pPr marL="152400"/>
            <a:r>
              <a:rPr lang="zh-CN" altLang="en-US" sz="1404" dirty="0">
                <a:solidFill>
                  <a:srgbClr val="595959"/>
                </a:solidFill>
              </a:rPr>
              <a:t>远程场所</a:t>
            </a:r>
            <a:endParaRPr lang="x-none" sz="1404" dirty="0"/>
          </a:p>
          <a:p>
            <a:pPr marL="152400"/>
            <a:endParaRPr lang="x-none" sz="1404" dirty="0"/>
          </a:p>
        </p:txBody>
      </p:sp>
      <p:sp>
        <p:nvSpPr>
          <p:cNvPr id="16741" name="Rectangle 16741"/>
          <p:cNvSpPr/>
          <p:nvPr/>
        </p:nvSpPr>
        <p:spPr>
          <a:xfrm>
            <a:off x="2555494" y="4333418"/>
            <a:ext cx="200043" cy="280976"/>
          </a:xfrm>
          <a:prstGeom prst="rect">
            <a:avLst/>
          </a:prstGeom>
        </p:spPr>
        <p:txBody>
          <a:bodyPr wrap="none" lIns="0" tIns="0" rIns="0" bIns="0">
            <a:spAutoFit/>
          </a:bodyPr>
          <a:lstStyle/>
          <a:p>
            <a:pPr marL="0"/>
            <a:r>
              <a:rPr lang="x-none" sz="2004" b="0" i="0" spc="0" baseline="0" dirty="0">
                <a:ln w="7271">
                  <a:solidFill>
                    <a:srgbClr val="4FB81C"/>
                  </a:solidFill>
                  <a:prstDash val="solid"/>
                </a:ln>
                <a:solidFill>
                  <a:srgbClr val="4FB81C"/>
                </a:solidFill>
                <a:latin typeface="Wingdings"/>
              </a:rPr>
              <a:t></a:t>
            </a:r>
            <a:endParaRPr lang="x-none" sz="2004" dirty="0"/>
          </a:p>
        </p:txBody>
      </p:sp>
      <p:sp>
        <p:nvSpPr>
          <p:cNvPr id="16742" name="Rectangle 16742"/>
          <p:cNvSpPr/>
          <p:nvPr/>
        </p:nvSpPr>
        <p:spPr>
          <a:xfrm>
            <a:off x="1874117" y="5605695"/>
            <a:ext cx="897682" cy="216085"/>
          </a:xfrm>
          <a:prstGeom prst="rect">
            <a:avLst/>
          </a:prstGeom>
        </p:spPr>
        <p:txBody>
          <a:bodyPr wrap="none" lIns="0" tIns="0" rIns="0" bIns="0">
            <a:spAutoFit/>
          </a:bodyPr>
          <a:lstStyle/>
          <a:p>
            <a:pPr marL="0"/>
            <a:r>
              <a:rPr lang="zh-CN" altLang="en-US" sz="1404" b="0" i="0" spc="0" baseline="0" dirty="0">
                <a:solidFill>
                  <a:srgbClr val="595959"/>
                </a:solidFill>
                <a:latin typeface="Arial"/>
              </a:rPr>
              <a:t>报表和附件</a:t>
            </a:r>
            <a:endParaRPr lang="x-none" sz="1404" dirty="0"/>
          </a:p>
        </p:txBody>
      </p:sp>
      <p:sp>
        <p:nvSpPr>
          <p:cNvPr id="16743" name="Rectangle 16743"/>
          <p:cNvSpPr/>
          <p:nvPr/>
        </p:nvSpPr>
        <p:spPr>
          <a:xfrm>
            <a:off x="2119269" y="4579160"/>
            <a:ext cx="359073" cy="216085"/>
          </a:xfrm>
          <a:prstGeom prst="rect">
            <a:avLst/>
          </a:prstGeom>
        </p:spPr>
        <p:txBody>
          <a:bodyPr wrap="none" lIns="0" tIns="0" rIns="0" bIns="0">
            <a:spAutoFit/>
          </a:bodyPr>
          <a:lstStyle/>
          <a:p>
            <a:pPr marL="0"/>
            <a:r>
              <a:rPr lang="zh-CN" altLang="en-US" sz="1404" b="0" i="0" spc="0" baseline="0" dirty="0">
                <a:solidFill>
                  <a:srgbClr val="595959"/>
                </a:solidFill>
                <a:latin typeface="Arial"/>
              </a:rPr>
              <a:t>应用</a:t>
            </a:r>
            <a:endParaRPr lang="x-none" sz="1404" dirty="0"/>
          </a:p>
        </p:txBody>
      </p:sp>
      <p:sp>
        <p:nvSpPr>
          <p:cNvPr id="16744" name="Rectangle 16744"/>
          <p:cNvSpPr/>
          <p:nvPr/>
        </p:nvSpPr>
        <p:spPr>
          <a:xfrm>
            <a:off x="2505992" y="3274187"/>
            <a:ext cx="6118342" cy="276999"/>
          </a:xfrm>
          <a:prstGeom prst="rect">
            <a:avLst/>
          </a:prstGeom>
        </p:spPr>
        <p:txBody>
          <a:bodyPr wrap="none" lIns="0" tIns="0" rIns="0" bIns="0">
            <a:spAutoFit/>
          </a:bodyPr>
          <a:lstStyle/>
          <a:p>
            <a:pPr marL="0">
              <a:tabLst>
                <a:tab pos="5284343" algn="l"/>
              </a:tabLst>
            </a:pPr>
            <a:r>
              <a:rPr lang="zh-CN" altLang="en-US" sz="1800" b="0" i="0" spc="0" baseline="0" dirty="0">
                <a:solidFill>
                  <a:srgbClr val="595959"/>
                </a:solidFill>
                <a:latin typeface="Arial"/>
              </a:rPr>
              <a:t>远程场所</a:t>
            </a:r>
            <a:r>
              <a:rPr lang="x-none" sz="1800" b="0" i="0" spc="0" baseline="0" dirty="0">
                <a:solidFill>
                  <a:srgbClr val="595959"/>
                </a:solidFill>
                <a:latin typeface="Arial"/>
              </a:rPr>
              <a:t>	</a:t>
            </a:r>
            <a:r>
              <a:rPr lang="en-US" sz="1800" b="0" i="0" spc="0" baseline="0" dirty="0">
                <a:solidFill>
                  <a:srgbClr val="595959"/>
                </a:solidFill>
                <a:latin typeface="Arial"/>
              </a:rPr>
              <a:t>   </a:t>
            </a:r>
            <a:r>
              <a:rPr lang="zh-CN" altLang="en-US" sz="1800" b="0" i="0" spc="0" baseline="0" dirty="0">
                <a:solidFill>
                  <a:srgbClr val="595959"/>
                </a:solidFill>
                <a:latin typeface="Arial"/>
              </a:rPr>
              <a:t>总部</a:t>
            </a:r>
            <a:endParaRPr lang="x-none" sz="1800" dirty="0"/>
          </a:p>
        </p:txBody>
      </p:sp>
      <p:sp>
        <p:nvSpPr>
          <p:cNvPr id="16745" name="Rectangle 16745"/>
          <p:cNvSpPr/>
          <p:nvPr/>
        </p:nvSpPr>
        <p:spPr>
          <a:xfrm>
            <a:off x="4434529" y="4716532"/>
            <a:ext cx="1191253" cy="216085"/>
          </a:xfrm>
          <a:prstGeom prst="rect">
            <a:avLst/>
          </a:prstGeom>
        </p:spPr>
        <p:txBody>
          <a:bodyPr wrap="square" lIns="0" tIns="0" rIns="0" bIns="0">
            <a:spAutoFit/>
          </a:bodyPr>
          <a:lstStyle/>
          <a:p>
            <a:pPr marL="445008" algn="r"/>
            <a:r>
              <a:rPr lang="zh-CN" altLang="en-US" sz="1404" b="0" i="0" spc="0" baseline="0" dirty="0">
                <a:solidFill>
                  <a:srgbClr val="595959"/>
                </a:solidFill>
                <a:latin typeface="Arial"/>
              </a:rPr>
              <a:t>数据同步</a:t>
            </a:r>
            <a:endParaRPr lang="x-none" sz="1404" dirty="0"/>
          </a:p>
        </p:txBody>
      </p:sp>
      <p:sp>
        <p:nvSpPr>
          <p:cNvPr id="16746" name="Rectangle 16746"/>
          <p:cNvSpPr/>
          <p:nvPr/>
        </p:nvSpPr>
        <p:spPr>
          <a:xfrm>
            <a:off x="297179" y="6268082"/>
            <a:ext cx="7934110" cy="198812"/>
          </a:xfrm>
          <a:prstGeom prst="rect">
            <a:avLst/>
          </a:prstGeom>
        </p:spPr>
        <p:txBody>
          <a:bodyPr wrap="none" lIns="0" tIns="0" rIns="0" bIns="0">
            <a:spAutoFit/>
          </a:bodyPr>
          <a:lstStyle/>
          <a:p>
            <a:pPr marL="0"/>
            <a:r>
              <a:rPr lang="x-none" sz="1404" b="0" i="0" spc="389" baseline="0" dirty="0">
                <a:latin typeface="Arial"/>
              </a:rPr>
              <a:t>*</a:t>
            </a:r>
            <a:r>
              <a:rPr lang="x-none" sz="1404" b="0" i="1" spc="0" baseline="0" dirty="0">
                <a:latin typeface="Arial"/>
              </a:rPr>
              <a:t>Synchroni</a:t>
            </a:r>
            <a:r>
              <a:rPr lang="x-none" sz="1404" b="0" i="1" spc="-43" baseline="0" dirty="0">
                <a:latin typeface="Arial"/>
              </a:rPr>
              <a:t>z</a:t>
            </a:r>
            <a:r>
              <a:rPr lang="x-none" sz="1404" b="0" i="1" spc="0" baseline="0" dirty="0">
                <a:latin typeface="Arial"/>
              </a:rPr>
              <a:t>ation</a:t>
            </a:r>
            <a:r>
              <a:rPr lang="x-none" sz="1404" b="0" i="1" spc="368" baseline="0" dirty="0">
                <a:latin typeface="Arial"/>
              </a:rPr>
              <a:t>:</a:t>
            </a:r>
            <a:r>
              <a:rPr lang="x-none" sz="1404" b="0" i="0" spc="0" baseline="0" dirty="0">
                <a:latin typeface="Arial"/>
              </a:rPr>
              <a:t>t</a:t>
            </a:r>
            <a:r>
              <a:rPr lang="x-none" sz="1404" b="0" i="0" spc="-18" baseline="0" dirty="0">
                <a:latin typeface="Arial"/>
              </a:rPr>
              <a:t>w</a:t>
            </a:r>
            <a:r>
              <a:rPr lang="x-none" sz="1404" b="0" i="0" spc="0" baseline="0" dirty="0">
                <a:latin typeface="Arial"/>
              </a:rPr>
              <a:t>o-</a:t>
            </a:r>
            <a:r>
              <a:rPr lang="x-none" sz="1404" b="0" i="0" spc="-18" baseline="0" dirty="0">
                <a:latin typeface="Arial"/>
              </a:rPr>
              <a:t>w</a:t>
            </a:r>
            <a:r>
              <a:rPr lang="x-none" sz="1404" b="0" i="0" spc="0" baseline="0" dirty="0">
                <a:latin typeface="Arial"/>
              </a:rPr>
              <a:t>a</a:t>
            </a:r>
            <a:r>
              <a:rPr lang="x-none" sz="1404" b="0" i="0" spc="-126" baseline="0" dirty="0">
                <a:latin typeface="Arial"/>
              </a:rPr>
              <a:t>y</a:t>
            </a:r>
            <a:r>
              <a:rPr lang="x-none" sz="1404" b="0" i="0" spc="0" baseline="0" dirty="0">
                <a:latin typeface="Arial"/>
              </a:rPr>
              <a:t>, session</a:t>
            </a:r>
            <a:r>
              <a:rPr lang="x-none" sz="1404" b="0" i="0" spc="-11" baseline="0" dirty="0">
                <a:latin typeface="Arial"/>
              </a:rPr>
              <a:t>-</a:t>
            </a:r>
            <a:r>
              <a:rPr lang="x-none" sz="1404" b="0" i="0" spc="0" baseline="0" dirty="0">
                <a:latin typeface="Arial"/>
              </a:rPr>
              <a:t>b</a:t>
            </a:r>
            <a:r>
              <a:rPr lang="x-none" sz="1404" b="0" i="0" spc="-12" baseline="0" dirty="0">
                <a:latin typeface="Arial"/>
              </a:rPr>
              <a:t>a</a:t>
            </a:r>
            <a:r>
              <a:rPr lang="x-none" sz="1404" b="0" i="0" spc="0" baseline="0" dirty="0">
                <a:latin typeface="Arial"/>
              </a:rPr>
              <a:t>s</a:t>
            </a:r>
            <a:r>
              <a:rPr lang="x-none" sz="1404" b="0" i="0" spc="-12" baseline="0" dirty="0">
                <a:latin typeface="Arial"/>
              </a:rPr>
              <a:t>e</a:t>
            </a:r>
            <a:r>
              <a:rPr lang="x-none" sz="1404" b="0" i="0" spc="0" baseline="0" dirty="0">
                <a:latin typeface="Arial"/>
              </a:rPr>
              <a:t>d,</a:t>
            </a:r>
            <a:r>
              <a:rPr lang="x-none" sz="1404" b="0" i="0" spc="-42" baseline="0" dirty="0">
                <a:latin typeface="Arial"/>
              </a:rPr>
              <a:t> </a:t>
            </a:r>
            <a:r>
              <a:rPr lang="x-none" sz="1404" b="0" i="0" spc="0" baseline="0" dirty="0">
                <a:latin typeface="Arial"/>
              </a:rPr>
              <a:t>configura</a:t>
            </a:r>
            <a:r>
              <a:rPr lang="x-none" sz="1404" b="0" i="0" spc="-14" baseline="0" dirty="0">
                <a:latin typeface="Arial"/>
              </a:rPr>
              <a:t>b</a:t>
            </a:r>
            <a:r>
              <a:rPr lang="x-none" sz="1404" b="0" i="0" spc="0" baseline="0" dirty="0">
                <a:latin typeface="Arial"/>
              </a:rPr>
              <a:t>le,</a:t>
            </a:r>
            <a:r>
              <a:rPr lang="x-none" sz="1404" b="0" i="0" spc="-35" baseline="0" dirty="0">
                <a:latin typeface="Arial"/>
              </a:rPr>
              <a:t> </a:t>
            </a:r>
            <a:r>
              <a:rPr lang="x-none" sz="1404" b="0" i="0" spc="0" baseline="0" dirty="0">
                <a:latin typeface="Arial"/>
              </a:rPr>
              <a:t>data</a:t>
            </a:r>
            <a:r>
              <a:rPr lang="x-none" sz="1404" b="0" i="0" spc="-18" baseline="0" dirty="0">
                <a:latin typeface="Arial"/>
              </a:rPr>
              <a:t> </a:t>
            </a:r>
            <a:r>
              <a:rPr lang="x-none" sz="1404" b="0" i="0" spc="0" baseline="0" dirty="0">
                <a:latin typeface="Arial"/>
              </a:rPr>
              <a:t>replicati</a:t>
            </a:r>
            <a:r>
              <a:rPr lang="x-none" sz="1404" b="0" i="0" spc="-12" baseline="0" dirty="0">
                <a:latin typeface="Arial"/>
              </a:rPr>
              <a:t>o</a:t>
            </a:r>
            <a:r>
              <a:rPr lang="x-none" sz="1404" b="0" i="0" spc="0" baseline="0" dirty="0">
                <a:latin typeface="Arial"/>
              </a:rPr>
              <a:t>n,</a:t>
            </a:r>
            <a:r>
              <a:rPr lang="x-none" sz="1404" b="0" i="0" spc="-42" baseline="0" dirty="0">
                <a:latin typeface="Arial"/>
              </a:rPr>
              <a:t> </a:t>
            </a:r>
            <a:r>
              <a:rPr lang="x-none" sz="1404" b="0" i="0" spc="0" baseline="0" dirty="0">
                <a:latin typeface="Arial"/>
              </a:rPr>
              <a:t>often</a:t>
            </a:r>
            <a:r>
              <a:rPr lang="x-none" sz="1404" b="0" i="0" spc="-30" baseline="0" dirty="0">
                <a:latin typeface="Arial"/>
              </a:rPr>
              <a:t> </a:t>
            </a:r>
            <a:r>
              <a:rPr lang="x-none" sz="1404" b="0" i="0" spc="0" baseline="0" dirty="0">
                <a:latin typeface="Arial"/>
              </a:rPr>
              <a:t>o</a:t>
            </a:r>
            <a:r>
              <a:rPr lang="x-none" sz="1404" b="0" i="0" spc="-18" baseline="0" dirty="0">
                <a:latin typeface="Arial"/>
              </a:rPr>
              <a:t>v</a:t>
            </a:r>
            <a:r>
              <a:rPr lang="x-none" sz="1404" b="0" i="0" spc="0" baseline="0" dirty="0">
                <a:latin typeface="Arial"/>
              </a:rPr>
              <a:t>er public</a:t>
            </a:r>
            <a:r>
              <a:rPr lang="x-none" sz="1404" b="0" i="0" spc="-18" baseline="0" dirty="0">
                <a:latin typeface="Arial"/>
              </a:rPr>
              <a:t> </a:t>
            </a:r>
            <a:r>
              <a:rPr lang="x-none" sz="1404" b="0" i="0" spc="0" baseline="0" dirty="0">
                <a:latin typeface="Arial"/>
              </a:rPr>
              <a:t>net</a:t>
            </a:r>
            <a:r>
              <a:rPr lang="x-none" sz="1404" b="0" i="0" spc="-18" baseline="0" dirty="0">
                <a:latin typeface="Arial"/>
              </a:rPr>
              <a:t>w</a:t>
            </a:r>
            <a:r>
              <a:rPr lang="x-none" sz="1404" b="0" i="0" spc="0" baseline="0" dirty="0">
                <a:latin typeface="Arial"/>
              </a:rPr>
              <a:t>orks.</a:t>
            </a:r>
            <a:endParaRPr lang="x-none" sz="1404" dirty="0"/>
          </a:p>
        </p:txBody>
      </p:sp>
    </p:spTree>
    <p:extLst>
      <p:ext uri="{BB962C8B-B14F-4D97-AF65-F5344CB8AC3E}">
        <p14:creationId xmlns:p14="http://schemas.microsoft.com/office/powerpoint/2010/main" val="27694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brandenburg-tourism.com/media_englisch/Hasso_Plattner_secondary.jpg"/>
          <p:cNvPicPr>
            <a:picLocks noChangeAspect="1" noChangeArrowheads="1"/>
          </p:cNvPicPr>
          <p:nvPr/>
        </p:nvPicPr>
        <p:blipFill>
          <a:blip r:embed="rId3" cstate="print"/>
          <a:srcRect/>
          <a:stretch>
            <a:fillRect/>
          </a:stretch>
        </p:blipFill>
        <p:spPr bwMode="auto">
          <a:xfrm>
            <a:off x="1825699" y="1373746"/>
            <a:ext cx="943365" cy="1166411"/>
          </a:xfrm>
          <a:prstGeom prst="rect">
            <a:avLst/>
          </a:prstGeom>
          <a:noFill/>
          <a:ln>
            <a:solidFill>
              <a:schemeClr val="bg1">
                <a:lumMod val="50000"/>
              </a:schemeClr>
            </a:solidFill>
          </a:ln>
          <a:effectLst/>
        </p:spPr>
        <p:style>
          <a:lnRef idx="1">
            <a:schemeClr val="accent3"/>
          </a:lnRef>
          <a:fillRef idx="3">
            <a:schemeClr val="accent3"/>
          </a:fillRef>
          <a:effectRef idx="2">
            <a:schemeClr val="accent3"/>
          </a:effectRef>
          <a:fontRef idx="minor">
            <a:schemeClr val="lt1"/>
          </a:fontRef>
        </p:style>
      </p:pic>
      <p:sp>
        <p:nvSpPr>
          <p:cNvPr id="4" name="Title 3"/>
          <p:cNvSpPr>
            <a:spLocks noGrp="1"/>
          </p:cNvSpPr>
          <p:nvPr>
            <p:ph type="title"/>
          </p:nvPr>
        </p:nvSpPr>
        <p:spPr/>
        <p:txBody>
          <a:bodyPr/>
          <a:lstStyle/>
          <a:p>
            <a:r>
              <a:rPr lang="en-US" altLang="en-US" dirty="0">
                <a:latin typeface="微软雅黑" pitchFamily="34" charset="-122"/>
                <a:ea typeface="微软雅黑" pitchFamily="34" charset="-122"/>
              </a:rPr>
              <a:t>SAP</a:t>
            </a:r>
            <a:r>
              <a:rPr lang="zh-CN" altLang="en-US" dirty="0">
                <a:latin typeface="微软雅黑" pitchFamily="34" charset="-122"/>
                <a:ea typeface="微软雅黑" pitchFamily="34" charset="-122"/>
              </a:rPr>
              <a:t>的内存数据处理创新</a:t>
            </a:r>
            <a:br>
              <a:rPr lang="en-US" altLang="zh-CN" dirty="0">
                <a:latin typeface="微软雅黑" pitchFamily="34" charset="-122"/>
                <a:ea typeface="微软雅黑" pitchFamily="34" charset="-122"/>
              </a:rPr>
            </a:br>
            <a:r>
              <a:rPr lang="zh-CN" altLang="en-US" sz="1800" b="0" dirty="0">
                <a:latin typeface="微软雅黑" pitchFamily="34" charset="-122"/>
                <a:ea typeface="微软雅黑" pitchFamily="34" charset="-122"/>
              </a:rPr>
              <a:t>提供</a:t>
            </a:r>
            <a:r>
              <a:rPr lang="en-US" altLang="zh-CN" sz="1800" b="0" dirty="0">
                <a:latin typeface="微软雅黑" pitchFamily="34" charset="-122"/>
                <a:ea typeface="微软雅黑" pitchFamily="34" charset="-122"/>
              </a:rPr>
              <a:t>OLTP+OLAP</a:t>
            </a:r>
            <a:r>
              <a:rPr lang="zh-CN" altLang="en-US" sz="1800" b="0" dirty="0">
                <a:latin typeface="微软雅黑" pitchFamily="34" charset="-122"/>
                <a:ea typeface="微软雅黑" pitchFamily="34" charset="-122"/>
              </a:rPr>
              <a:t>一体化的实时应用平台</a:t>
            </a:r>
            <a:endParaRPr lang="en-US" dirty="0">
              <a:latin typeface="微软雅黑" pitchFamily="34" charset="-122"/>
              <a:ea typeface="微软雅黑" pitchFamily="34" charset="-122"/>
            </a:endParaRPr>
          </a:p>
        </p:txBody>
      </p:sp>
      <p:sp>
        <p:nvSpPr>
          <p:cNvPr id="13" name="TextBox 12"/>
          <p:cNvSpPr txBox="1"/>
          <p:nvPr/>
        </p:nvSpPr>
        <p:spPr>
          <a:xfrm>
            <a:off x="2822471" y="1300554"/>
            <a:ext cx="7526468" cy="1636724"/>
          </a:xfrm>
          <a:prstGeom prst="rect">
            <a:avLst/>
          </a:prstGeom>
          <a:solidFill>
            <a:schemeClr val="bg1"/>
          </a:solidFill>
        </p:spPr>
        <p:txBody>
          <a:bodyPr wrap="square" rtlCol="0">
            <a:spAutoFit/>
          </a:bodyPr>
          <a:lstStyle/>
          <a:p>
            <a:pPr fontAlgn="base">
              <a:spcBef>
                <a:spcPts val="500"/>
              </a:spcBef>
              <a:spcAft>
                <a:spcPct val="0"/>
              </a:spcAft>
              <a:buClr>
                <a:srgbClr val="F0AB00"/>
              </a:buClr>
              <a:buSzPct val="80000"/>
            </a:pPr>
            <a:r>
              <a:rPr lang="zh-CN" altLang="en-US" sz="2000" b="1" kern="0" dirty="0">
                <a:solidFill>
                  <a:schemeClr val="accent3"/>
                </a:solidFill>
                <a:latin typeface="微软雅黑" pitchFamily="34" charset="-122"/>
                <a:ea typeface="微软雅黑" pitchFamily="34" charset="-122"/>
                <a:cs typeface="Arial Unicode MS" pitchFamily="34" charset="-128"/>
              </a:rPr>
              <a:t>在一个数据库中同时实现</a:t>
            </a:r>
            <a:r>
              <a:rPr lang="en-US" altLang="zh-CN" sz="2000" b="1" kern="0" dirty="0">
                <a:solidFill>
                  <a:schemeClr val="accent3"/>
                </a:solidFill>
                <a:latin typeface="微软雅黑" pitchFamily="34" charset="-122"/>
                <a:ea typeface="微软雅黑" pitchFamily="34" charset="-122"/>
                <a:cs typeface="Arial Unicode MS" pitchFamily="34" charset="-128"/>
              </a:rPr>
              <a:t>OLTP</a:t>
            </a:r>
            <a:r>
              <a:rPr lang="zh-CN" altLang="en-US" sz="2000" b="1" kern="0" dirty="0">
                <a:solidFill>
                  <a:schemeClr val="accent3"/>
                </a:solidFill>
                <a:latin typeface="微软雅黑" pitchFamily="34" charset="-122"/>
                <a:ea typeface="微软雅黑" pitchFamily="34" charset="-122"/>
                <a:cs typeface="Arial Unicode MS" pitchFamily="34" charset="-128"/>
              </a:rPr>
              <a:t>和</a:t>
            </a:r>
            <a:r>
              <a:rPr lang="en-US" altLang="zh-CN" sz="2000" b="1" kern="0" dirty="0">
                <a:solidFill>
                  <a:schemeClr val="accent3"/>
                </a:solidFill>
                <a:latin typeface="微软雅黑" pitchFamily="34" charset="-122"/>
                <a:ea typeface="微软雅黑" pitchFamily="34" charset="-122"/>
                <a:cs typeface="Arial Unicode MS" pitchFamily="34" charset="-128"/>
              </a:rPr>
              <a:t>OLAP</a:t>
            </a:r>
            <a:r>
              <a:rPr lang="zh-CN" altLang="en-US" sz="2000" b="1" kern="0" dirty="0">
                <a:solidFill>
                  <a:schemeClr val="accent3"/>
                </a:solidFill>
                <a:latin typeface="微软雅黑" pitchFamily="34" charset="-122"/>
                <a:ea typeface="微软雅黑" pitchFamily="34" charset="-122"/>
                <a:cs typeface="Arial Unicode MS" pitchFamily="34" charset="-128"/>
              </a:rPr>
              <a:t>的高性能，使用内存列式数据库技术。</a:t>
            </a:r>
            <a:endParaRPr lang="en-US" sz="2000" i="1" kern="0" dirty="0">
              <a:solidFill>
                <a:schemeClr val="accent3"/>
              </a:solidFill>
              <a:latin typeface="Times New Roman" pitchFamily="18" charset="0"/>
              <a:ea typeface="Arial Unicode MS" pitchFamily="34" charset="-128"/>
              <a:cs typeface="Times New Roman" pitchFamily="18" charset="0"/>
            </a:endParaRPr>
          </a:p>
          <a:p>
            <a:pPr fontAlgn="base">
              <a:spcBef>
                <a:spcPts val="500"/>
              </a:spcBef>
              <a:spcAft>
                <a:spcPct val="0"/>
              </a:spcAft>
              <a:buClr>
                <a:srgbClr val="F0AB00"/>
              </a:buClr>
              <a:buSzPct val="80000"/>
            </a:pPr>
            <a:r>
              <a:rPr lang="en-US" sz="2000" i="1" kern="0" dirty="0">
                <a:solidFill>
                  <a:schemeClr val="accent3"/>
                </a:solidFill>
                <a:latin typeface="Times New Roman" pitchFamily="18" charset="0"/>
                <a:ea typeface="Arial Unicode MS" pitchFamily="34" charset="-128"/>
                <a:cs typeface="Times New Roman" pitchFamily="18" charset="0"/>
              </a:rPr>
              <a:t>A common Database Approach for OLTP and OLAP using an In-Memory Column Database</a:t>
            </a:r>
          </a:p>
          <a:p>
            <a:pPr fontAlgn="base">
              <a:lnSpc>
                <a:spcPct val="60000"/>
              </a:lnSpc>
              <a:spcBef>
                <a:spcPts val="500"/>
              </a:spcBef>
              <a:spcAft>
                <a:spcPct val="0"/>
              </a:spcAft>
              <a:buClr>
                <a:srgbClr val="F0AB00"/>
              </a:buClr>
              <a:buSzPct val="80000"/>
            </a:pPr>
            <a:r>
              <a:rPr lang="en-US" altLang="zh-CN" sz="2000" i="1" kern="0" dirty="0">
                <a:solidFill>
                  <a:schemeClr val="accent3"/>
                </a:solidFill>
                <a:latin typeface="Times New Roman" pitchFamily="18" charset="0"/>
                <a:ea typeface="Arial Unicode MS" pitchFamily="34" charset="-128"/>
                <a:cs typeface="Times New Roman" pitchFamily="18" charset="0"/>
              </a:rPr>
              <a:t>~</a:t>
            </a:r>
            <a:r>
              <a:rPr lang="en-US" sz="2000" i="1" kern="0" dirty="0" err="1">
                <a:solidFill>
                  <a:schemeClr val="accent3"/>
                </a:solidFill>
                <a:latin typeface="Times New Roman" pitchFamily="18" charset="0"/>
                <a:ea typeface="Arial Unicode MS" pitchFamily="34" charset="-128"/>
                <a:cs typeface="Times New Roman" pitchFamily="18" charset="0"/>
              </a:rPr>
              <a:t>Hasso</a:t>
            </a:r>
            <a:r>
              <a:rPr lang="en-US" sz="2000" i="1" kern="0" dirty="0">
                <a:solidFill>
                  <a:schemeClr val="accent3"/>
                </a:solidFill>
                <a:latin typeface="Times New Roman" pitchFamily="18" charset="0"/>
                <a:ea typeface="Arial Unicode MS" pitchFamily="34" charset="-128"/>
                <a:cs typeface="Times New Roman" pitchFamily="18" charset="0"/>
              </a:rPr>
              <a:t> </a:t>
            </a:r>
            <a:r>
              <a:rPr lang="en-US" sz="2000" i="1" kern="0" dirty="0" err="1">
                <a:solidFill>
                  <a:schemeClr val="accent3"/>
                </a:solidFill>
                <a:latin typeface="Times New Roman" pitchFamily="18" charset="0"/>
                <a:ea typeface="Arial Unicode MS" pitchFamily="34" charset="-128"/>
                <a:cs typeface="Times New Roman" pitchFamily="18" charset="0"/>
              </a:rPr>
              <a:t>Plattner</a:t>
            </a:r>
            <a:endParaRPr lang="en-US" sz="2000" i="1" kern="0" dirty="0">
              <a:solidFill>
                <a:schemeClr val="accent3"/>
              </a:solidFill>
              <a:latin typeface="Times New Roman" pitchFamily="18" charset="0"/>
              <a:ea typeface="Arial Unicode MS" pitchFamily="34" charset="-128"/>
              <a:cs typeface="Times New Roman" pitchFamily="18" charset="0"/>
            </a:endParaRPr>
          </a:p>
        </p:txBody>
      </p:sp>
      <p:sp>
        <p:nvSpPr>
          <p:cNvPr id="28" name="TextBox 27"/>
          <p:cNvSpPr txBox="1"/>
          <p:nvPr/>
        </p:nvSpPr>
        <p:spPr>
          <a:xfrm>
            <a:off x="7226256" y="4726673"/>
            <a:ext cx="543866" cy="307848"/>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sz="1400" b="1" kern="0" dirty="0">
                <a:solidFill>
                  <a:srgbClr val="FF0000"/>
                </a:solidFill>
                <a:latin typeface="微软雅黑" pitchFamily="34" charset="-122"/>
                <a:ea typeface="微软雅黑" pitchFamily="34" charset="-122"/>
                <a:cs typeface="Arial Unicode MS" pitchFamily="34" charset="-128"/>
              </a:rPr>
              <a:t>或是</a:t>
            </a:r>
            <a:endParaRPr lang="en-US" sz="1400" b="1" kern="0" dirty="0">
              <a:solidFill>
                <a:srgbClr val="FF0000"/>
              </a:solidFill>
              <a:latin typeface="微软雅黑" pitchFamily="34" charset="-122"/>
              <a:ea typeface="微软雅黑" pitchFamily="34" charset="-122"/>
              <a:cs typeface="Arial Unicode MS" pitchFamily="34" charset="-128"/>
            </a:endParaRPr>
          </a:p>
        </p:txBody>
      </p:sp>
      <p:sp>
        <p:nvSpPr>
          <p:cNvPr id="29" name="TextBox 28"/>
          <p:cNvSpPr txBox="1"/>
          <p:nvPr/>
        </p:nvSpPr>
        <p:spPr>
          <a:xfrm>
            <a:off x="1983017" y="5532755"/>
            <a:ext cx="902811" cy="307777"/>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交易系统</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34" name="Group 71"/>
          <p:cNvGrpSpPr/>
          <p:nvPr/>
        </p:nvGrpSpPr>
        <p:grpSpPr>
          <a:xfrm>
            <a:off x="2204811" y="5069845"/>
            <a:ext cx="716224" cy="325557"/>
            <a:chOff x="640862" y="3696677"/>
            <a:chExt cx="773723" cy="351693"/>
          </a:xfrm>
        </p:grpSpPr>
        <p:sp>
          <p:nvSpPr>
            <p:cNvPr id="113" name="Freeform 112"/>
            <p:cNvSpPr/>
            <p:nvPr/>
          </p:nvSpPr>
          <p:spPr>
            <a:xfrm>
              <a:off x="640862" y="3696677"/>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4" name="Freeform 113"/>
            <p:cNvSpPr/>
            <p:nvPr/>
          </p:nvSpPr>
          <p:spPr>
            <a:xfrm>
              <a:off x="640862" y="380609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5" name="Freeform 114"/>
            <p:cNvSpPr/>
            <p:nvPr/>
          </p:nvSpPr>
          <p:spPr>
            <a:xfrm>
              <a:off x="640862" y="3923323"/>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grpSp>
        <p:nvGrpSpPr>
          <p:cNvPr id="36" name="Group 35"/>
          <p:cNvGrpSpPr/>
          <p:nvPr/>
        </p:nvGrpSpPr>
        <p:grpSpPr>
          <a:xfrm>
            <a:off x="1972210" y="4625538"/>
            <a:ext cx="954022" cy="817734"/>
            <a:chOff x="-756593" y="2132856"/>
            <a:chExt cx="588065" cy="504056"/>
          </a:xfrm>
          <a:solidFill>
            <a:schemeClr val="tx2"/>
          </a:solidFill>
          <a:effectLst>
            <a:outerShdw blurRad="50800" dist="38100" dir="2700000" algn="tl" rotWithShape="0">
              <a:prstClr val="black">
                <a:alpha val="40000"/>
              </a:prstClr>
            </a:outerShdw>
          </a:effectLst>
        </p:grpSpPr>
        <p:sp>
          <p:nvSpPr>
            <p:cNvPr id="108" name="Flowchart: Magnetic Disk 107"/>
            <p:cNvSpPr/>
            <p:nvPr/>
          </p:nvSpPr>
          <p:spPr bwMode="gray">
            <a:xfrm>
              <a:off x="-756593" y="2132856"/>
              <a:ext cx="588065" cy="504056"/>
            </a:xfrm>
            <a:prstGeom prst="flowChartMagneticDisk">
              <a:avLst/>
            </a:prstGeom>
            <a:solidFill>
              <a:schemeClr val="bg2">
                <a:lumMod val="75000"/>
              </a:schemeClr>
            </a:solidFill>
            <a:ln w="15875">
              <a:solidFill>
                <a:schemeClr val="bg1"/>
              </a:solidFill>
            </a:ln>
          </p:spPr>
          <p:txBody>
            <a:bodyPr wrap="square" rtlCol="0" anchor="ctr" anchorCtr="0">
              <a:noAutofit/>
            </a:bodyPr>
            <a:lstStyle/>
            <a:p>
              <a:pPr algn="ctr"/>
              <a:endParaRPr lang="en-US" sz="1400" dirty="0">
                <a:solidFill>
                  <a:schemeClr val="bg1"/>
                </a:solidFill>
                <a:cs typeface="Arial"/>
              </a:endParaRPr>
            </a:p>
          </p:txBody>
        </p:sp>
        <p:grpSp>
          <p:nvGrpSpPr>
            <p:cNvPr id="109" name="Group 71"/>
            <p:cNvGrpSpPr/>
            <p:nvPr/>
          </p:nvGrpSpPr>
          <p:grpSpPr>
            <a:xfrm>
              <a:off x="-652961" y="2371732"/>
              <a:ext cx="392805" cy="173344"/>
              <a:chOff x="640862" y="3592137"/>
              <a:chExt cx="773723" cy="564595"/>
            </a:xfrm>
            <a:grpFill/>
          </p:grpSpPr>
          <p:sp>
            <p:nvSpPr>
              <p:cNvPr id="110" name="Freeform 109"/>
              <p:cNvSpPr/>
              <p:nvPr/>
            </p:nvSpPr>
            <p:spPr>
              <a:xfrm>
                <a:off x="640862" y="359213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noFill/>
              <a:ln w="254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1" name="Freeform 110"/>
              <p:cNvSpPr/>
              <p:nvPr/>
            </p:nvSpPr>
            <p:spPr>
              <a:xfrm>
                <a:off x="640862" y="380609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noFill/>
              <a:ln w="254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2" name="Freeform 111"/>
              <p:cNvSpPr/>
              <p:nvPr/>
            </p:nvSpPr>
            <p:spPr>
              <a:xfrm>
                <a:off x="640862" y="403168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noFill/>
              <a:ln w="254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grpSp>
      <p:pic>
        <p:nvPicPr>
          <p:cNvPr id="39" name="Picture 8" descr="\\psf\Host\Users\eric\Graphic Tank\Screens and Documents v1-12.png"/>
          <p:cNvPicPr>
            <a:picLocks noChangeAspect="1" noChangeArrowheads="1"/>
          </p:cNvPicPr>
          <p:nvPr/>
        </p:nvPicPr>
        <p:blipFill>
          <a:blip r:embed="rId4">
            <a:duotone>
              <a:prstClr val="black"/>
              <a:schemeClr val="accent2">
                <a:tint val="45000"/>
                <a:satMod val="400000"/>
              </a:schemeClr>
            </a:duotone>
          </a:blip>
          <a:srcRect/>
          <a:stretch>
            <a:fillRect/>
          </a:stretch>
        </p:blipFill>
        <p:spPr bwMode="auto">
          <a:xfrm>
            <a:off x="2254673" y="4186581"/>
            <a:ext cx="452418" cy="589903"/>
          </a:xfrm>
          <a:prstGeom prst="rect">
            <a:avLst/>
          </a:prstGeom>
          <a:solidFill>
            <a:schemeClr val="bg1"/>
          </a:solidFill>
        </p:spPr>
      </p:pic>
      <p:grpSp>
        <p:nvGrpSpPr>
          <p:cNvPr id="7" name="Group 6"/>
          <p:cNvGrpSpPr/>
          <p:nvPr/>
        </p:nvGrpSpPr>
        <p:grpSpPr>
          <a:xfrm>
            <a:off x="3020698" y="4138275"/>
            <a:ext cx="1913912" cy="1702257"/>
            <a:chOff x="1372991" y="3912085"/>
            <a:chExt cx="1913469" cy="1701863"/>
          </a:xfrm>
        </p:grpSpPr>
        <p:sp>
          <p:nvSpPr>
            <p:cNvPr id="25" name="Flowchart: Magnetic Disk 24"/>
            <p:cNvSpPr/>
            <p:nvPr/>
          </p:nvSpPr>
          <p:spPr bwMode="gray">
            <a:xfrm>
              <a:off x="2332659" y="4399235"/>
              <a:ext cx="953801" cy="817545"/>
            </a:xfrm>
            <a:prstGeom prst="flowChartMagneticDisk">
              <a:avLst/>
            </a:prstGeom>
            <a:solidFill>
              <a:schemeClr val="bg2">
                <a:lumMod val="75000"/>
              </a:schemeClr>
            </a:solidFill>
            <a:ln w="15875">
              <a:solidFill>
                <a:schemeClr val="bg1"/>
              </a:solidFill>
            </a:ln>
          </p:spPr>
          <p:txBody>
            <a:bodyPr wrap="square" rtlCol="0" anchor="ctr" anchorCtr="0">
              <a:noAutofit/>
            </a:bodyPr>
            <a:lstStyle/>
            <a:p>
              <a:pPr algn="ctr"/>
              <a:endParaRPr lang="en-US" sz="1400" dirty="0">
                <a:solidFill>
                  <a:schemeClr val="bg1"/>
                </a:solidFill>
                <a:cs typeface="Arial"/>
              </a:endParaRPr>
            </a:p>
          </p:txBody>
        </p:sp>
        <p:sp>
          <p:nvSpPr>
            <p:cNvPr id="30" name="TextBox 29"/>
            <p:cNvSpPr txBox="1"/>
            <p:nvPr/>
          </p:nvSpPr>
          <p:spPr>
            <a:xfrm>
              <a:off x="2380388" y="5306242"/>
              <a:ext cx="902602" cy="307706"/>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分析系统</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sp>
          <p:nvSpPr>
            <p:cNvPr id="32" name="Right Arrow 31"/>
            <p:cNvSpPr/>
            <p:nvPr/>
          </p:nvSpPr>
          <p:spPr bwMode="gray">
            <a:xfrm>
              <a:off x="1392072" y="4586208"/>
              <a:ext cx="836793" cy="377271"/>
            </a:xfrm>
            <a:prstGeom prst="rightArrow">
              <a:avLst/>
            </a:prstGeom>
            <a:solidFill>
              <a:schemeClr val="bg2"/>
            </a:solidFill>
          </p:spPr>
          <p:txBody>
            <a:bodyPr wrap="square" rtlCol="0" anchor="ctr" anchorCtr="1">
              <a:noAutofit/>
            </a:bodyPr>
            <a:lstStyle/>
            <a:p>
              <a:pPr algn="ctr"/>
              <a:endParaRPr lang="en-US" sz="1400" dirty="0">
                <a:solidFill>
                  <a:schemeClr val="bg1"/>
                </a:solidFill>
                <a:cs typeface="Arial"/>
              </a:endParaRPr>
            </a:p>
          </p:txBody>
        </p:sp>
        <p:sp>
          <p:nvSpPr>
            <p:cNvPr id="40" name="Freeform 39"/>
            <p:cNvSpPr/>
            <p:nvPr/>
          </p:nvSpPr>
          <p:spPr bwMode="gray">
            <a:xfrm>
              <a:off x="2525879" y="4311288"/>
              <a:ext cx="593086" cy="263896"/>
            </a:xfrm>
            <a:custGeom>
              <a:avLst/>
              <a:gdLst>
                <a:gd name="connsiteX0" fmla="*/ 0 w 535858"/>
                <a:gd name="connsiteY0" fmla="*/ 90948 h 238432"/>
                <a:gd name="connsiteX1" fmla="*/ 267929 w 535858"/>
                <a:gd name="connsiteY1" fmla="*/ 238432 h 238432"/>
                <a:gd name="connsiteX2" fmla="*/ 535858 w 535858"/>
                <a:gd name="connsiteY2" fmla="*/ 73741 h 238432"/>
                <a:gd name="connsiteX3" fmla="*/ 535858 w 535858"/>
                <a:gd name="connsiteY3" fmla="*/ 44245 h 238432"/>
                <a:gd name="connsiteX4" fmla="*/ 390832 w 535858"/>
                <a:gd name="connsiteY4" fmla="*/ 0 h 238432"/>
                <a:gd name="connsiteX5" fmla="*/ 167149 w 535858"/>
                <a:gd name="connsiteY5" fmla="*/ 7374 h 238432"/>
                <a:gd name="connsiteX6" fmla="*/ 0 w 535858"/>
                <a:gd name="connsiteY6" fmla="*/ 90948 h 23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858" h="238432">
                  <a:moveTo>
                    <a:pt x="0" y="90948"/>
                  </a:moveTo>
                  <a:lnTo>
                    <a:pt x="267929" y="238432"/>
                  </a:lnTo>
                  <a:lnTo>
                    <a:pt x="535858" y="73741"/>
                  </a:lnTo>
                  <a:lnTo>
                    <a:pt x="535858" y="44245"/>
                  </a:lnTo>
                  <a:lnTo>
                    <a:pt x="390832" y="0"/>
                  </a:lnTo>
                  <a:lnTo>
                    <a:pt x="167149" y="7374"/>
                  </a:lnTo>
                  <a:lnTo>
                    <a:pt x="0" y="90948"/>
                  </a:lnTo>
                  <a:close/>
                </a:path>
              </a:pathLst>
            </a:custGeom>
            <a:solidFill>
              <a:schemeClr val="bg1"/>
            </a:solidFill>
          </p:spPr>
          <p:txBody>
            <a:bodyPr wrap="square" rtlCol="0" anchor="ctr" anchorCtr="1">
              <a:noAutofit/>
            </a:bodyPr>
            <a:lstStyle/>
            <a:p>
              <a:pPr algn="ctr"/>
              <a:endParaRPr lang="en-US" sz="1400" dirty="0">
                <a:solidFill>
                  <a:schemeClr val="bg1"/>
                </a:solidFill>
                <a:cs typeface="Arial"/>
              </a:endParaRPr>
            </a:p>
          </p:txBody>
        </p:sp>
        <p:pic>
          <p:nvPicPr>
            <p:cNvPr id="41" name="Picture 2" descr="\\psf\Home\Graphic Tank\Apps and Databases-04.png"/>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348" y="3912085"/>
              <a:ext cx="599786" cy="681025"/>
            </a:xfrm>
            <a:prstGeom prst="rect">
              <a:avLst/>
            </a:prstGeom>
            <a:noFill/>
          </p:spPr>
        </p:pic>
        <p:sp>
          <p:nvSpPr>
            <p:cNvPr id="85" name="TextBox 84"/>
            <p:cNvSpPr txBox="1"/>
            <p:nvPr/>
          </p:nvSpPr>
          <p:spPr>
            <a:xfrm>
              <a:off x="1372991" y="4339175"/>
              <a:ext cx="723275" cy="415498"/>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b="1" kern="0" dirty="0">
                  <a:solidFill>
                    <a:schemeClr val="tx2"/>
                  </a:solidFill>
                  <a:latin typeface="微软雅黑" pitchFamily="34" charset="-122"/>
                  <a:ea typeface="微软雅黑" pitchFamily="34" charset="-122"/>
                  <a:cs typeface="Arial Unicode MS" pitchFamily="34" charset="-128"/>
                </a:rPr>
                <a:t>延迟</a:t>
              </a:r>
              <a:endParaRPr lang="en-US" b="1" kern="0" dirty="0">
                <a:solidFill>
                  <a:schemeClr val="tx2"/>
                </a:solidFill>
                <a:latin typeface="微软雅黑" pitchFamily="34" charset="-122"/>
                <a:ea typeface="微软雅黑" pitchFamily="34" charset="-122"/>
                <a:cs typeface="Arial Unicode MS" pitchFamily="34" charset="-128"/>
              </a:endParaRPr>
            </a:p>
          </p:txBody>
        </p:sp>
      </p:grpSp>
      <p:grpSp>
        <p:nvGrpSpPr>
          <p:cNvPr id="8" name="Group 7"/>
          <p:cNvGrpSpPr/>
          <p:nvPr/>
        </p:nvGrpSpPr>
        <p:grpSpPr>
          <a:xfrm>
            <a:off x="5060118" y="3711724"/>
            <a:ext cx="2164263" cy="2128808"/>
            <a:chOff x="3411939" y="3485633"/>
            <a:chExt cx="2163762" cy="2128315"/>
          </a:xfrm>
        </p:grpSpPr>
        <p:sp>
          <p:nvSpPr>
            <p:cNvPr id="26" name="Flowchart: Magnetic Disk 25"/>
            <p:cNvSpPr/>
            <p:nvPr/>
          </p:nvSpPr>
          <p:spPr bwMode="gray">
            <a:xfrm>
              <a:off x="4444211" y="4399235"/>
              <a:ext cx="953801" cy="817545"/>
            </a:xfrm>
            <a:prstGeom prst="flowChartMagneticDisk">
              <a:avLst/>
            </a:prstGeom>
            <a:solidFill>
              <a:schemeClr val="bg2">
                <a:lumMod val="75000"/>
              </a:schemeClr>
            </a:solidFill>
            <a:ln w="15875">
              <a:solidFill>
                <a:schemeClr val="bg1"/>
              </a:solidFill>
            </a:ln>
          </p:spPr>
          <p:txBody>
            <a:bodyPr wrap="square" rtlCol="0" anchor="ctr" anchorCtr="0">
              <a:noAutofit/>
            </a:bodyPr>
            <a:lstStyle/>
            <a:p>
              <a:pPr algn="ctr"/>
              <a:endParaRPr lang="en-US" sz="1400" dirty="0">
                <a:solidFill>
                  <a:schemeClr val="bg1"/>
                </a:solidFill>
                <a:cs typeface="Arial"/>
              </a:endParaRPr>
            </a:p>
          </p:txBody>
        </p:sp>
        <p:sp>
          <p:nvSpPr>
            <p:cNvPr id="31" name="TextBox 30"/>
            <p:cNvSpPr txBox="1"/>
            <p:nvPr/>
          </p:nvSpPr>
          <p:spPr>
            <a:xfrm>
              <a:off x="4573543" y="5306242"/>
              <a:ext cx="723109" cy="307706"/>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加速器</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sp>
          <p:nvSpPr>
            <p:cNvPr id="33" name="Right Arrow 32"/>
            <p:cNvSpPr/>
            <p:nvPr/>
          </p:nvSpPr>
          <p:spPr bwMode="gray">
            <a:xfrm>
              <a:off x="3411939" y="4588371"/>
              <a:ext cx="928438" cy="377271"/>
            </a:xfrm>
            <a:prstGeom prst="rightArrow">
              <a:avLst/>
            </a:prstGeom>
            <a:solidFill>
              <a:schemeClr val="bg2"/>
            </a:solidFill>
          </p:spPr>
          <p:txBody>
            <a:bodyPr wrap="square" rtlCol="0" anchor="ctr" anchorCtr="1">
              <a:noAutofit/>
            </a:bodyPr>
            <a:lstStyle/>
            <a:p>
              <a:pPr algn="ctr"/>
              <a:endParaRPr lang="en-US" sz="1400" dirty="0">
                <a:solidFill>
                  <a:schemeClr val="bg1"/>
                </a:solidFill>
                <a:cs typeface="Arial"/>
              </a:endParaRPr>
            </a:p>
          </p:txBody>
        </p:sp>
        <p:grpSp>
          <p:nvGrpSpPr>
            <p:cNvPr id="38" name="Group 37"/>
            <p:cNvGrpSpPr/>
            <p:nvPr/>
          </p:nvGrpSpPr>
          <p:grpSpPr>
            <a:xfrm>
              <a:off x="4593794" y="3906642"/>
              <a:ext cx="675245" cy="662762"/>
              <a:chOff x="6281085" y="2799064"/>
              <a:chExt cx="1327829" cy="1303280"/>
            </a:xfrm>
            <a:effectLst/>
          </p:grpSpPr>
          <p:grpSp>
            <p:nvGrpSpPr>
              <p:cNvPr id="42" name="Group 41"/>
              <p:cNvGrpSpPr/>
              <p:nvPr/>
            </p:nvGrpSpPr>
            <p:grpSpPr>
              <a:xfrm>
                <a:off x="6483409" y="3915765"/>
                <a:ext cx="882785" cy="186579"/>
                <a:chOff x="6483409" y="2960904"/>
                <a:chExt cx="882785" cy="186579"/>
              </a:xfrm>
            </p:grpSpPr>
            <p:sp>
              <p:nvSpPr>
                <p:cNvPr id="68" name="Rectangle 67"/>
                <p:cNvSpPr/>
                <p:nvPr/>
              </p:nvSpPr>
              <p:spPr bwMode="gray">
                <a:xfrm>
                  <a:off x="7252666"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69" name="Rectangle 68"/>
                <p:cNvSpPr/>
                <p:nvPr/>
              </p:nvSpPr>
              <p:spPr bwMode="gray">
                <a:xfrm>
                  <a:off x="7060351"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70" name="Rectangle 69"/>
                <p:cNvSpPr/>
                <p:nvPr/>
              </p:nvSpPr>
              <p:spPr bwMode="gray">
                <a:xfrm>
                  <a:off x="6868037"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71" name="Rectangle 70"/>
                <p:cNvSpPr/>
                <p:nvPr/>
              </p:nvSpPr>
              <p:spPr bwMode="gray">
                <a:xfrm>
                  <a:off x="6675723"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72" name="Rectangle 71"/>
                <p:cNvSpPr/>
                <p:nvPr/>
              </p:nvSpPr>
              <p:spPr bwMode="gray">
                <a:xfrm>
                  <a:off x="6483409"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43" name="Group 42"/>
              <p:cNvGrpSpPr/>
              <p:nvPr/>
            </p:nvGrpSpPr>
            <p:grpSpPr>
              <a:xfrm>
                <a:off x="6483409" y="2799064"/>
                <a:ext cx="882785" cy="186579"/>
                <a:chOff x="6483409" y="2960904"/>
                <a:chExt cx="882785" cy="186579"/>
              </a:xfrm>
            </p:grpSpPr>
            <p:sp>
              <p:nvSpPr>
                <p:cNvPr id="63" name="Rectangle 62"/>
                <p:cNvSpPr/>
                <p:nvPr/>
              </p:nvSpPr>
              <p:spPr bwMode="gray">
                <a:xfrm>
                  <a:off x="7252666"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64" name="Rectangle 63"/>
                <p:cNvSpPr/>
                <p:nvPr/>
              </p:nvSpPr>
              <p:spPr bwMode="gray">
                <a:xfrm>
                  <a:off x="7060351"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65" name="Rectangle 64"/>
                <p:cNvSpPr/>
                <p:nvPr/>
              </p:nvSpPr>
              <p:spPr bwMode="gray">
                <a:xfrm>
                  <a:off x="6868037"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66" name="Rectangle 65"/>
                <p:cNvSpPr/>
                <p:nvPr/>
              </p:nvSpPr>
              <p:spPr bwMode="gray">
                <a:xfrm>
                  <a:off x="6675723"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67" name="Rectangle 66"/>
                <p:cNvSpPr/>
                <p:nvPr/>
              </p:nvSpPr>
              <p:spPr bwMode="gray">
                <a:xfrm>
                  <a:off x="6483409"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44" name="Group 43"/>
              <p:cNvGrpSpPr/>
              <p:nvPr/>
            </p:nvGrpSpPr>
            <p:grpSpPr>
              <a:xfrm>
                <a:off x="7389840" y="3005502"/>
                <a:ext cx="219074" cy="892966"/>
                <a:chOff x="5026819" y="5157793"/>
                <a:chExt cx="219074" cy="892966"/>
              </a:xfrm>
              <a:solidFill>
                <a:schemeClr val="bg2"/>
              </a:solidFill>
              <a:scene3d>
                <a:camera prst="orthographicFront"/>
                <a:lightRig rig="threePt" dir="t"/>
              </a:scene3d>
            </p:grpSpPr>
            <p:sp>
              <p:nvSpPr>
                <p:cNvPr id="58" name="Rectangle 57"/>
                <p:cNvSpPr/>
                <p:nvPr/>
              </p:nvSpPr>
              <p:spPr bwMode="gray">
                <a:xfrm>
                  <a:off x="5026819" y="5157793"/>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59" name="Rectangle 58"/>
                <p:cNvSpPr/>
                <p:nvPr/>
              </p:nvSpPr>
              <p:spPr bwMode="gray">
                <a:xfrm>
                  <a:off x="5026819" y="5353650"/>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60" name="Rectangle 59"/>
                <p:cNvSpPr/>
                <p:nvPr/>
              </p:nvSpPr>
              <p:spPr bwMode="gray">
                <a:xfrm>
                  <a:off x="5026819" y="5549507"/>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61" name="Rectangle 60"/>
                <p:cNvSpPr/>
                <p:nvPr/>
              </p:nvSpPr>
              <p:spPr bwMode="gray">
                <a:xfrm>
                  <a:off x="5026819" y="5745364"/>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62" name="Rectangle 61"/>
                <p:cNvSpPr/>
                <p:nvPr/>
              </p:nvSpPr>
              <p:spPr bwMode="gray">
                <a:xfrm>
                  <a:off x="5026819" y="5941222"/>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45" name="Group 44"/>
              <p:cNvGrpSpPr/>
              <p:nvPr/>
            </p:nvGrpSpPr>
            <p:grpSpPr>
              <a:xfrm>
                <a:off x="6281085" y="3005502"/>
                <a:ext cx="219074" cy="892966"/>
                <a:chOff x="5026819" y="5157793"/>
                <a:chExt cx="219074" cy="892966"/>
              </a:xfrm>
              <a:solidFill>
                <a:schemeClr val="bg2"/>
              </a:solidFill>
              <a:scene3d>
                <a:camera prst="orthographicFront"/>
                <a:lightRig rig="threePt" dir="t"/>
              </a:scene3d>
            </p:grpSpPr>
            <p:sp>
              <p:nvSpPr>
                <p:cNvPr id="49" name="Rectangle 48"/>
                <p:cNvSpPr/>
                <p:nvPr/>
              </p:nvSpPr>
              <p:spPr bwMode="gray">
                <a:xfrm>
                  <a:off x="5026819" y="5157793"/>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53" name="Rectangle 52"/>
                <p:cNvSpPr/>
                <p:nvPr/>
              </p:nvSpPr>
              <p:spPr bwMode="gray">
                <a:xfrm>
                  <a:off x="5026819" y="5353650"/>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54" name="Rectangle 53"/>
                <p:cNvSpPr/>
                <p:nvPr/>
              </p:nvSpPr>
              <p:spPr bwMode="gray">
                <a:xfrm>
                  <a:off x="5026819" y="5549507"/>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55" name="Rectangle 54"/>
                <p:cNvSpPr/>
                <p:nvPr/>
              </p:nvSpPr>
              <p:spPr bwMode="gray">
                <a:xfrm>
                  <a:off x="5026819" y="5745364"/>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57" name="Rectangle 56"/>
                <p:cNvSpPr/>
                <p:nvPr/>
              </p:nvSpPr>
              <p:spPr bwMode="gray">
                <a:xfrm>
                  <a:off x="5026819" y="5941222"/>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grpSp>
          <p:sp>
            <p:nvSpPr>
              <p:cNvPr id="46" name="Rectangle 45"/>
              <p:cNvSpPr/>
              <p:nvPr/>
            </p:nvSpPr>
            <p:spPr bwMode="gray">
              <a:xfrm>
                <a:off x="6418086" y="2913135"/>
                <a:ext cx="1077944" cy="1077942"/>
              </a:xfrm>
              <a:prstGeom prst="rect">
                <a:avLst/>
              </a:prstGeom>
              <a:solidFill>
                <a:schemeClr val="accent2"/>
              </a:solidFill>
              <a:ln w="127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76748" tIns="38375" rIns="76748" bIns="38375" numCol="1" rtlCol="0" anchor="b" anchorCtr="0" compatLnSpc="1">
                <a:prstTxWarp prst="textNoShape">
                  <a:avLst/>
                </a:prstTxWarp>
                <a:noAutofit/>
              </a:bodyPr>
              <a:lstStyle/>
              <a:p>
                <a:pPr algn="ctr" defTabSz="912916"/>
                <a:endParaRPr lang="en-US" sz="1400" b="1" dirty="0">
                  <a:solidFill>
                    <a:srgbClr val="000000"/>
                  </a:solidFill>
                  <a:latin typeface="Arial" pitchFamily="34" charset="0"/>
                  <a:cs typeface="Arial" pitchFamily="34" charset="0"/>
                </a:endParaRPr>
              </a:p>
            </p:txBody>
          </p:sp>
          <p:sp>
            <p:nvSpPr>
              <p:cNvPr id="48" name="Rectangle 47"/>
              <p:cNvSpPr/>
              <p:nvPr/>
            </p:nvSpPr>
            <p:spPr>
              <a:xfrm>
                <a:off x="6362543" y="3129738"/>
                <a:ext cx="1217384" cy="544701"/>
              </a:xfrm>
              <a:prstGeom prst="rect">
                <a:avLst/>
              </a:prstGeom>
              <a:scene3d>
                <a:camera prst="orthographicFront"/>
                <a:lightRig rig="threePt" dir="t"/>
              </a:scene3d>
              <a:sp3d prstMaterial="matte"/>
            </p:spPr>
            <p:txBody>
              <a:bodyPr wrap="none">
                <a:spAutoFit/>
              </a:bodyPr>
              <a:lstStyle/>
              <a:p>
                <a:pPr algn="ctr">
                  <a:buClr>
                    <a:srgbClr val="F0AB00"/>
                  </a:buClr>
                  <a:buSzPct val="80000"/>
                </a:pPr>
                <a:r>
                  <a:rPr lang="en-US" sz="1200" b="1" dirty="0">
                    <a:solidFill>
                      <a:schemeClr val="bg1"/>
                    </a:solidFill>
                  </a:rPr>
                  <a:t>cache</a:t>
                </a:r>
              </a:p>
            </p:txBody>
          </p:sp>
        </p:grpSp>
        <p:sp>
          <p:nvSpPr>
            <p:cNvPr id="86" name="TextBox 85"/>
            <p:cNvSpPr txBox="1"/>
            <p:nvPr/>
          </p:nvSpPr>
          <p:spPr>
            <a:xfrm>
              <a:off x="3432633" y="4328155"/>
              <a:ext cx="723275" cy="415498"/>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b="1" kern="0" dirty="0">
                  <a:solidFill>
                    <a:schemeClr val="tx2"/>
                  </a:solidFill>
                  <a:latin typeface="微软雅黑" pitchFamily="34" charset="-122"/>
                  <a:ea typeface="微软雅黑" pitchFamily="34" charset="-122"/>
                  <a:cs typeface="Arial Unicode MS" pitchFamily="34" charset="-128"/>
                </a:rPr>
                <a:t>延迟</a:t>
              </a:r>
              <a:endParaRPr lang="en-US" b="1" kern="0" dirty="0">
                <a:solidFill>
                  <a:schemeClr val="tx2"/>
                </a:solidFill>
                <a:latin typeface="微软雅黑" pitchFamily="34" charset="-122"/>
                <a:ea typeface="微软雅黑" pitchFamily="34" charset="-122"/>
                <a:cs typeface="Arial Unicode MS" pitchFamily="34" charset="-128"/>
              </a:endParaRPr>
            </a:p>
          </p:txBody>
        </p:sp>
        <p:sp>
          <p:nvSpPr>
            <p:cNvPr id="87" name="TextBox 86"/>
            <p:cNvSpPr txBox="1"/>
            <p:nvPr/>
          </p:nvSpPr>
          <p:spPr>
            <a:xfrm>
              <a:off x="4313816" y="3485633"/>
              <a:ext cx="1261885" cy="415498"/>
            </a:xfrm>
            <a:prstGeom prst="rect">
              <a:avLst/>
            </a:prstGeom>
            <a:noFill/>
          </p:spPr>
          <p:txBody>
            <a:bodyPr wrap="none" rtlCol="0">
              <a:spAutoFit/>
            </a:bodyPr>
            <a:lstStyle/>
            <a:p>
              <a:pPr algn="ctr" fontAlgn="base">
                <a:spcBef>
                  <a:spcPct val="50000"/>
                </a:spcBef>
                <a:spcAft>
                  <a:spcPct val="0"/>
                </a:spcAft>
                <a:buClr>
                  <a:srgbClr val="F0AB00"/>
                </a:buClr>
                <a:buSzPct val="80000"/>
              </a:pPr>
              <a:r>
                <a:rPr lang="zh-CN" altLang="en-US" b="1" kern="0" dirty="0">
                  <a:solidFill>
                    <a:schemeClr val="tx2"/>
                  </a:solidFill>
                  <a:latin typeface="微软雅黑" pitchFamily="34" charset="-122"/>
                  <a:ea typeface="微软雅黑" pitchFamily="34" charset="-122"/>
                  <a:cs typeface="Arial Unicode MS" pitchFamily="34" charset="-128"/>
                </a:rPr>
                <a:t>减少延迟</a:t>
              </a:r>
              <a:endParaRPr lang="en-US" b="1" kern="0" dirty="0">
                <a:solidFill>
                  <a:schemeClr val="tx2"/>
                </a:solidFill>
                <a:latin typeface="微软雅黑" pitchFamily="34" charset="-122"/>
                <a:ea typeface="微软雅黑" pitchFamily="34" charset="-122"/>
                <a:cs typeface="Arial Unicode MS" pitchFamily="34" charset="-128"/>
              </a:endParaRPr>
            </a:p>
          </p:txBody>
        </p:sp>
      </p:grpSp>
      <p:grpSp>
        <p:nvGrpSpPr>
          <p:cNvPr id="14" name="Group 13"/>
          <p:cNvGrpSpPr/>
          <p:nvPr/>
        </p:nvGrpSpPr>
        <p:grpSpPr>
          <a:xfrm>
            <a:off x="1988315" y="5985973"/>
            <a:ext cx="4929333" cy="335151"/>
            <a:chOff x="463679" y="5759355"/>
            <a:chExt cx="4928192" cy="335073"/>
          </a:xfrm>
        </p:grpSpPr>
        <p:cxnSp>
          <p:nvCxnSpPr>
            <p:cNvPr id="6" name="Straight Arrow Connector 5"/>
            <p:cNvCxnSpPr/>
            <p:nvPr/>
          </p:nvCxnSpPr>
          <p:spPr>
            <a:xfrm>
              <a:off x="463679" y="5759355"/>
              <a:ext cx="4928192"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82415" y="5786651"/>
              <a:ext cx="2388795" cy="307777"/>
            </a:xfrm>
            <a:prstGeom prst="rect">
              <a:avLst/>
            </a:prstGeom>
          </p:spPr>
          <p:txBody>
            <a:bodyPr wrap="none">
              <a:spAutoFit/>
            </a:bodyPr>
            <a:lstStyle/>
            <a:p>
              <a:r>
                <a:rPr lang="zh-CN" altLang="en-US" sz="1400" dirty="0">
                  <a:latin typeface="微软雅黑" pitchFamily="34" charset="-122"/>
                  <a:ea typeface="微软雅黑" pitchFamily="34" charset="-122"/>
                </a:rPr>
                <a:t>过去这段时间发生了什么？</a:t>
              </a:r>
              <a:r>
                <a:rPr lang="zh-CN" altLang="en-US" sz="1400" dirty="0"/>
                <a:t> </a:t>
              </a:r>
            </a:p>
          </p:txBody>
        </p:sp>
      </p:grpSp>
      <p:sp>
        <p:nvSpPr>
          <p:cNvPr id="12" name="Rectangle 11"/>
          <p:cNvSpPr/>
          <p:nvPr/>
        </p:nvSpPr>
        <p:spPr>
          <a:xfrm>
            <a:off x="8260176" y="2776331"/>
            <a:ext cx="1441754" cy="523341"/>
          </a:xfrm>
          <a:prstGeom prst="rect">
            <a:avLst/>
          </a:prstGeom>
        </p:spPr>
        <p:txBody>
          <a:bodyPr wrap="none">
            <a:spAutoFit/>
          </a:bodyPr>
          <a:lstStyle/>
          <a:p>
            <a:r>
              <a:rPr lang="zh-CN" altLang="en-US" sz="1400" dirty="0">
                <a:latin typeface="微软雅黑" pitchFamily="34" charset="-122"/>
                <a:ea typeface="微软雅黑" pitchFamily="34" charset="-122"/>
              </a:rPr>
              <a:t>现在，将来正在</a:t>
            </a:r>
            <a:br>
              <a:rPr lang="en-US" altLang="zh-CN" sz="1400" dirty="0">
                <a:latin typeface="微软雅黑" pitchFamily="34" charset="-122"/>
                <a:ea typeface="微软雅黑" pitchFamily="34" charset="-122"/>
              </a:rPr>
            </a:br>
            <a:r>
              <a:rPr lang="zh-CN" altLang="en-US" sz="1400" dirty="0">
                <a:latin typeface="微软雅黑" pitchFamily="34" charset="-122"/>
                <a:ea typeface="微软雅黑" pitchFamily="34" charset="-122"/>
              </a:rPr>
              <a:t>发生什么</a:t>
            </a:r>
          </a:p>
        </p:txBody>
      </p:sp>
      <p:grpSp>
        <p:nvGrpSpPr>
          <p:cNvPr id="3" name="Group 2"/>
          <p:cNvGrpSpPr/>
          <p:nvPr/>
        </p:nvGrpSpPr>
        <p:grpSpPr>
          <a:xfrm>
            <a:off x="7652914" y="3296472"/>
            <a:ext cx="2412620" cy="2893971"/>
            <a:chOff x="6126967" y="3070474"/>
            <a:chExt cx="2412062" cy="2893296"/>
          </a:xfrm>
        </p:grpSpPr>
        <p:sp>
          <p:nvSpPr>
            <p:cNvPr id="27" name="TextBox 26"/>
            <p:cNvSpPr txBox="1"/>
            <p:nvPr/>
          </p:nvSpPr>
          <p:spPr>
            <a:xfrm>
              <a:off x="6126967" y="5317589"/>
              <a:ext cx="2412062" cy="646181"/>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altLang="zh-CN" sz="1800" kern="0" dirty="0">
                  <a:latin typeface="微软雅黑" pitchFamily="34" charset="-122"/>
                  <a:ea typeface="微软雅黑" pitchFamily="34" charset="-122"/>
                  <a:cs typeface="Arial Unicode MS" pitchFamily="34" charset="-128"/>
                </a:rPr>
                <a:t>OLTP+OLAP</a:t>
              </a:r>
              <a:br>
                <a:rPr lang="en-US" altLang="zh-CN" sz="1800" kern="0" dirty="0">
                  <a:latin typeface="微软雅黑" pitchFamily="34" charset="-122"/>
                  <a:ea typeface="微软雅黑" pitchFamily="34" charset="-122"/>
                  <a:cs typeface="Arial Unicode MS" pitchFamily="34" charset="-128"/>
                </a:rPr>
              </a:br>
              <a:r>
                <a:rPr lang="zh-CN" altLang="en-US" sz="1800" kern="0" dirty="0">
                  <a:latin typeface="微软雅黑" pitchFamily="34" charset="-122"/>
                  <a:ea typeface="微软雅黑" pitchFamily="34" charset="-122"/>
                  <a:cs typeface="Arial Unicode MS" pitchFamily="34" charset="-128"/>
                </a:rPr>
                <a:t>实时计算的一体融合</a:t>
              </a:r>
              <a:endParaRPr lang="en-US" sz="1800" kern="0" dirty="0">
                <a:latin typeface="微软雅黑" pitchFamily="34" charset="-122"/>
                <a:ea typeface="微软雅黑" pitchFamily="34" charset="-122"/>
                <a:cs typeface="Arial Unicode MS" pitchFamily="34" charset="-128"/>
              </a:endParaRPr>
            </a:p>
          </p:txBody>
        </p:sp>
        <p:grpSp>
          <p:nvGrpSpPr>
            <p:cNvPr id="37" name="Group 36"/>
            <p:cNvGrpSpPr/>
            <p:nvPr/>
          </p:nvGrpSpPr>
          <p:grpSpPr>
            <a:xfrm>
              <a:off x="6618782" y="3800730"/>
              <a:ext cx="1469636" cy="1442465"/>
              <a:chOff x="6281085" y="2799064"/>
              <a:chExt cx="1327829" cy="1303280"/>
            </a:xfrm>
            <a:effectLst>
              <a:outerShdw blurRad="50800" dist="38100" dir="2700000" algn="tl" rotWithShape="0">
                <a:prstClr val="black">
                  <a:alpha val="40000"/>
                </a:prstClr>
              </a:outerShdw>
            </a:effectLst>
          </p:grpSpPr>
          <p:grpSp>
            <p:nvGrpSpPr>
              <p:cNvPr id="73" name="Group 72"/>
              <p:cNvGrpSpPr/>
              <p:nvPr/>
            </p:nvGrpSpPr>
            <p:grpSpPr>
              <a:xfrm>
                <a:off x="6483409" y="3915765"/>
                <a:ext cx="882785" cy="186579"/>
                <a:chOff x="6483409" y="2960904"/>
                <a:chExt cx="882785" cy="186579"/>
              </a:xfrm>
            </p:grpSpPr>
            <p:sp>
              <p:nvSpPr>
                <p:cNvPr id="103" name="Rectangle 102"/>
                <p:cNvSpPr/>
                <p:nvPr/>
              </p:nvSpPr>
              <p:spPr bwMode="gray">
                <a:xfrm>
                  <a:off x="7252666"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4" name="Rectangle 103"/>
                <p:cNvSpPr/>
                <p:nvPr/>
              </p:nvSpPr>
              <p:spPr bwMode="gray">
                <a:xfrm>
                  <a:off x="7060351"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5" name="Rectangle 104"/>
                <p:cNvSpPr/>
                <p:nvPr/>
              </p:nvSpPr>
              <p:spPr bwMode="gray">
                <a:xfrm>
                  <a:off x="6868037"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6" name="Rectangle 105"/>
                <p:cNvSpPr/>
                <p:nvPr/>
              </p:nvSpPr>
              <p:spPr bwMode="gray">
                <a:xfrm>
                  <a:off x="6675723"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7" name="Rectangle 106"/>
                <p:cNvSpPr/>
                <p:nvPr/>
              </p:nvSpPr>
              <p:spPr bwMode="gray">
                <a:xfrm>
                  <a:off x="6483409"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74" name="Group 73"/>
              <p:cNvGrpSpPr/>
              <p:nvPr/>
            </p:nvGrpSpPr>
            <p:grpSpPr>
              <a:xfrm>
                <a:off x="6483409" y="2799064"/>
                <a:ext cx="882785" cy="186579"/>
                <a:chOff x="6483409" y="2960904"/>
                <a:chExt cx="882785" cy="186579"/>
              </a:xfrm>
            </p:grpSpPr>
            <p:sp>
              <p:nvSpPr>
                <p:cNvPr id="98" name="Rectangle 97"/>
                <p:cNvSpPr/>
                <p:nvPr/>
              </p:nvSpPr>
              <p:spPr bwMode="gray">
                <a:xfrm>
                  <a:off x="7252666"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99" name="Rectangle 98"/>
                <p:cNvSpPr/>
                <p:nvPr/>
              </p:nvSpPr>
              <p:spPr bwMode="gray">
                <a:xfrm>
                  <a:off x="7060351"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0" name="Rectangle 99"/>
                <p:cNvSpPr/>
                <p:nvPr/>
              </p:nvSpPr>
              <p:spPr bwMode="gray">
                <a:xfrm>
                  <a:off x="6868037"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1" name="Rectangle 100"/>
                <p:cNvSpPr/>
                <p:nvPr/>
              </p:nvSpPr>
              <p:spPr bwMode="gray">
                <a:xfrm>
                  <a:off x="6675723"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sp>
              <p:nvSpPr>
                <p:cNvPr id="102" name="Rectangle 101"/>
                <p:cNvSpPr/>
                <p:nvPr/>
              </p:nvSpPr>
              <p:spPr bwMode="gray">
                <a:xfrm>
                  <a:off x="6483409" y="2960904"/>
                  <a:ext cx="113528" cy="18657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75" name="Group 74"/>
              <p:cNvGrpSpPr/>
              <p:nvPr/>
            </p:nvGrpSpPr>
            <p:grpSpPr>
              <a:xfrm>
                <a:off x="7389840" y="3005502"/>
                <a:ext cx="219074" cy="892966"/>
                <a:chOff x="5026819" y="5157793"/>
                <a:chExt cx="219074" cy="892966"/>
              </a:xfrm>
              <a:solidFill>
                <a:schemeClr val="bg2"/>
              </a:solidFill>
              <a:scene3d>
                <a:camera prst="orthographicFront"/>
                <a:lightRig rig="threePt" dir="t"/>
              </a:scene3d>
            </p:grpSpPr>
            <p:sp>
              <p:nvSpPr>
                <p:cNvPr id="84" name="Rectangle 83"/>
                <p:cNvSpPr/>
                <p:nvPr/>
              </p:nvSpPr>
              <p:spPr bwMode="gray">
                <a:xfrm>
                  <a:off x="5026819" y="5157793"/>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91" name="Rectangle 90"/>
                <p:cNvSpPr/>
                <p:nvPr/>
              </p:nvSpPr>
              <p:spPr bwMode="gray">
                <a:xfrm>
                  <a:off x="5026819" y="5353650"/>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92" name="Rectangle 91"/>
                <p:cNvSpPr/>
                <p:nvPr/>
              </p:nvSpPr>
              <p:spPr bwMode="gray">
                <a:xfrm>
                  <a:off x="5026819" y="5549507"/>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93" name="Rectangle 92"/>
                <p:cNvSpPr/>
                <p:nvPr/>
              </p:nvSpPr>
              <p:spPr bwMode="gray">
                <a:xfrm>
                  <a:off x="5026819" y="5745364"/>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97" name="Rectangle 96"/>
                <p:cNvSpPr/>
                <p:nvPr/>
              </p:nvSpPr>
              <p:spPr bwMode="gray">
                <a:xfrm>
                  <a:off x="5026819" y="5941222"/>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grpSp>
          <p:grpSp>
            <p:nvGrpSpPr>
              <p:cNvPr id="76" name="Group 75"/>
              <p:cNvGrpSpPr/>
              <p:nvPr/>
            </p:nvGrpSpPr>
            <p:grpSpPr>
              <a:xfrm>
                <a:off x="6281085" y="3005502"/>
                <a:ext cx="219074" cy="892966"/>
                <a:chOff x="5026819" y="5157793"/>
                <a:chExt cx="219074" cy="892966"/>
              </a:xfrm>
              <a:solidFill>
                <a:schemeClr val="bg2"/>
              </a:solidFill>
              <a:scene3d>
                <a:camera prst="orthographicFront"/>
                <a:lightRig rig="threePt" dir="t"/>
              </a:scene3d>
            </p:grpSpPr>
            <p:sp>
              <p:nvSpPr>
                <p:cNvPr id="79" name="Rectangle 78"/>
                <p:cNvSpPr/>
                <p:nvPr/>
              </p:nvSpPr>
              <p:spPr bwMode="gray">
                <a:xfrm>
                  <a:off x="5026819" y="5157793"/>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80" name="Rectangle 79"/>
                <p:cNvSpPr/>
                <p:nvPr/>
              </p:nvSpPr>
              <p:spPr bwMode="gray">
                <a:xfrm>
                  <a:off x="5026819" y="5353650"/>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81" name="Rectangle 80"/>
                <p:cNvSpPr/>
                <p:nvPr/>
              </p:nvSpPr>
              <p:spPr bwMode="gray">
                <a:xfrm>
                  <a:off x="5026819" y="5549507"/>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82" name="Rectangle 81"/>
                <p:cNvSpPr/>
                <p:nvPr/>
              </p:nvSpPr>
              <p:spPr bwMode="gray">
                <a:xfrm>
                  <a:off x="5026819" y="5745364"/>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sp>
              <p:nvSpPr>
                <p:cNvPr id="83" name="Rectangle 82"/>
                <p:cNvSpPr/>
                <p:nvPr/>
              </p:nvSpPr>
              <p:spPr bwMode="gray">
                <a:xfrm>
                  <a:off x="5026819" y="5941222"/>
                  <a:ext cx="219074" cy="109537"/>
                </a:xfrm>
                <a:prstGeom prst="rect">
                  <a:avLst/>
                </a:prstGeom>
                <a:grpFill/>
                <a:sp3d extrusionH="114300"/>
              </p:spPr>
              <p:txBody>
                <a:bodyPr wrap="square" rtlCol="0" anchor="ctr" anchorCtr="1">
                  <a:noAutofit/>
                </a:bodyPr>
                <a:lstStyle/>
                <a:p>
                  <a:pPr algn="ctr"/>
                  <a:endParaRPr lang="en-US" sz="1400" dirty="0">
                    <a:solidFill>
                      <a:schemeClr val="bg1"/>
                    </a:solidFill>
                    <a:cs typeface="Arial"/>
                  </a:endParaRPr>
                </a:p>
              </p:txBody>
            </p:sp>
          </p:grpSp>
          <p:sp>
            <p:nvSpPr>
              <p:cNvPr id="77" name="Rectangle 76"/>
              <p:cNvSpPr/>
              <p:nvPr/>
            </p:nvSpPr>
            <p:spPr bwMode="gray">
              <a:xfrm>
                <a:off x="6418086" y="2913135"/>
                <a:ext cx="1077944" cy="1077942"/>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76748" tIns="38375" rIns="76748" bIns="38375" numCol="1" rtlCol="0" anchor="b" anchorCtr="0" compatLnSpc="1">
                <a:prstTxWarp prst="textNoShape">
                  <a:avLst/>
                </a:prstTxWarp>
                <a:noAutofit/>
              </a:bodyPr>
              <a:lstStyle/>
              <a:p>
                <a:pPr algn="ctr" defTabSz="912916"/>
                <a:endParaRPr lang="en-US" sz="1400" b="1" dirty="0">
                  <a:solidFill>
                    <a:srgbClr val="000000"/>
                  </a:solidFill>
                  <a:latin typeface="Arial" pitchFamily="34" charset="0"/>
                  <a:cs typeface="Arial" pitchFamily="34" charset="0"/>
                </a:endParaRPr>
              </a:p>
            </p:txBody>
          </p:sp>
          <p:sp>
            <p:nvSpPr>
              <p:cNvPr id="78" name="Rectangle 77"/>
              <p:cNvSpPr/>
              <p:nvPr/>
            </p:nvSpPr>
            <p:spPr>
              <a:xfrm>
                <a:off x="6514144" y="3129738"/>
                <a:ext cx="914185" cy="528349"/>
              </a:xfrm>
              <a:prstGeom prst="rect">
                <a:avLst/>
              </a:prstGeom>
              <a:scene3d>
                <a:camera prst="orthographicFront"/>
                <a:lightRig rig="threePt" dir="t"/>
              </a:scene3d>
              <a:sp3d prstMaterial="matte"/>
            </p:spPr>
            <p:txBody>
              <a:bodyPr wrap="none">
                <a:spAutoFit/>
              </a:bodyPr>
              <a:lstStyle/>
              <a:p>
                <a:pPr algn="ctr">
                  <a:buClr>
                    <a:srgbClr val="F0AB00"/>
                  </a:buClr>
                  <a:buSzPct val="80000"/>
                </a:pPr>
                <a:r>
                  <a:rPr lang="en-US" sz="1600" b="1" dirty="0">
                    <a:solidFill>
                      <a:schemeClr val="bg1"/>
                    </a:solidFill>
                    <a:latin typeface="微软雅黑" pitchFamily="34" charset="-122"/>
                    <a:ea typeface="微软雅黑" pitchFamily="34" charset="-122"/>
                  </a:rPr>
                  <a:t>SAP</a:t>
                </a:r>
                <a:br>
                  <a:rPr 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内存计算</a:t>
                </a:r>
                <a:endParaRPr lang="en-US" sz="1600" b="1" dirty="0">
                  <a:solidFill>
                    <a:schemeClr val="bg1"/>
                  </a:solidFill>
                  <a:latin typeface="微软雅黑" pitchFamily="34" charset="-122"/>
                  <a:ea typeface="微软雅黑" pitchFamily="34" charset="-122"/>
                </a:endParaRPr>
              </a:p>
            </p:txBody>
          </p:sp>
        </p:grpSp>
        <p:pic>
          <p:nvPicPr>
            <p:cNvPr id="96" name="Picture 8" descr="\\psf\Host\Users\eric\Graphic Tank\Screens and Documents v1-12.png"/>
            <p:cNvPicPr>
              <a:picLocks noChangeAspect="1" noChangeArrowheads="1"/>
            </p:cNvPicPr>
            <p:nvPr/>
          </p:nvPicPr>
          <p:blipFill>
            <a:blip r:embed="rId4">
              <a:duotone>
                <a:prstClr val="black"/>
                <a:schemeClr val="accent2">
                  <a:tint val="45000"/>
                  <a:satMod val="400000"/>
                </a:schemeClr>
              </a:duotone>
            </a:blip>
            <a:srcRect/>
            <a:stretch>
              <a:fillRect/>
            </a:stretch>
          </p:blipFill>
          <p:spPr bwMode="auto">
            <a:xfrm>
              <a:off x="6794336" y="3070474"/>
              <a:ext cx="452313" cy="589766"/>
            </a:xfrm>
            <a:prstGeom prst="rect">
              <a:avLst/>
            </a:prstGeom>
            <a:solidFill>
              <a:schemeClr val="bg1"/>
            </a:solidFill>
          </p:spPr>
        </p:pic>
        <p:pic>
          <p:nvPicPr>
            <p:cNvPr id="116" name="Picture 2" descr="\\psf\Home\Graphic Tank\Apps and Databases-04.png"/>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382639" y="3070474"/>
              <a:ext cx="599786" cy="681025"/>
            </a:xfrm>
            <a:prstGeom prst="rect">
              <a:avLst/>
            </a:prstGeom>
            <a:noFill/>
          </p:spPr>
        </p:pic>
      </p:grpSp>
    </p:spTree>
    <p:extLst>
      <p:ext uri="{BB962C8B-B14F-4D97-AF65-F5344CB8AC3E}">
        <p14:creationId xmlns:p14="http://schemas.microsoft.com/office/powerpoint/2010/main" val="25109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1" name="Freeform 8401"/>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02" name="Freeform 8402"/>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03" name="Freeform 8403"/>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04" name="Freeform 8404"/>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8405" name="Picture 840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335779" y="1656588"/>
            <a:ext cx="7533131" cy="4395215"/>
          </a:xfrm>
          <a:prstGeom prst="rect">
            <a:avLst/>
          </a:prstGeom>
          <a:noFill/>
        </p:spPr>
      </p:pic>
      <p:sp>
        <p:nvSpPr>
          <p:cNvPr id="8406" name="Rectangle 8406"/>
          <p:cNvSpPr/>
          <p:nvPr/>
        </p:nvSpPr>
        <p:spPr>
          <a:xfrm>
            <a:off x="409651" y="6639344"/>
            <a:ext cx="11373459" cy="127443"/>
          </a:xfrm>
          <a:prstGeom prst="rect">
            <a:avLst/>
          </a:prstGeom>
        </p:spPr>
        <p:txBody>
          <a:bodyPr wrap="none" lIns="0" tIns="0" rIns="0" bIns="0">
            <a:spAutoFit/>
          </a:bodyPr>
          <a:lstStyle/>
          <a:p>
            <a:pPr marL="0">
              <a:tabLst>
                <a:tab pos="11181892" algn="l"/>
              </a:tabLst>
            </a:pPr>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	104</a:t>
            </a:r>
            <a:endParaRPr lang="x-none" sz="900" dirty="0"/>
          </a:p>
        </p:txBody>
      </p:sp>
      <p:sp>
        <p:nvSpPr>
          <p:cNvPr id="8407" name="Rectangle 8407"/>
          <p:cNvSpPr/>
          <p:nvPr/>
        </p:nvSpPr>
        <p:spPr>
          <a:xfrm>
            <a:off x="324002" y="330659"/>
            <a:ext cx="8424037" cy="802143"/>
          </a:xfrm>
          <a:prstGeom prst="rect">
            <a:avLst/>
          </a:prstGeom>
        </p:spPr>
        <p:txBody>
          <a:bodyPr wrap="none" lIns="0" tIns="0" rIns="0" bIns="0">
            <a:spAutoFit/>
          </a:bodyPr>
          <a:lstStyle/>
          <a:p>
            <a:pPr marL="0"/>
            <a:r>
              <a:rPr lang="x-none" sz="2796" b="1" i="0" spc="0" baseline="0" dirty="0">
                <a:latin typeface="Arial"/>
              </a:rPr>
              <a:t>SA</a:t>
            </a:r>
            <a:r>
              <a:rPr lang="x-none" sz="2796" b="1" i="0" spc="-61" baseline="0" dirty="0">
                <a:latin typeface="Arial"/>
              </a:rPr>
              <a:t>P</a:t>
            </a:r>
            <a:r>
              <a:rPr lang="x-none" sz="2796" b="1" i="0" spc="0" baseline="0" dirty="0">
                <a:latin typeface="Arial"/>
              </a:rPr>
              <a:t> HAN</a:t>
            </a:r>
            <a:r>
              <a:rPr lang="x-none" sz="2796" b="1" i="0" spc="-120" baseline="0" dirty="0">
                <a:latin typeface="Arial"/>
              </a:rPr>
              <a:t>A</a:t>
            </a:r>
            <a:r>
              <a:rPr lang="x-none" sz="2796" b="1" i="0" spc="0" baseline="0" dirty="0">
                <a:latin typeface="Arial"/>
              </a:rPr>
              <a:t> Smart Data Integration</a:t>
            </a:r>
            <a:r>
              <a:rPr lang="en-US" sz="2796" b="1" i="0" spc="0" baseline="0" dirty="0">
                <a:latin typeface="Arial"/>
              </a:rPr>
              <a:t> </a:t>
            </a:r>
            <a:r>
              <a:rPr lang="en-US" altLang="zh-CN" sz="2796" b="1" i="0" spc="0" baseline="0" dirty="0">
                <a:latin typeface="Arial"/>
              </a:rPr>
              <a:t>– </a:t>
            </a:r>
            <a:r>
              <a:rPr lang="zh-CN" altLang="en-US" sz="2796" b="1" i="0" spc="0" baseline="0" dirty="0">
                <a:latin typeface="Arial"/>
              </a:rPr>
              <a:t>智能数据集成</a:t>
            </a:r>
            <a:r>
              <a:rPr lang="x-none" sz="2796" b="1" i="0" spc="0" baseline="0" dirty="0">
                <a:latin typeface="Arial"/>
              </a:rPr>
              <a:t> </a:t>
            </a:r>
            <a:endParaRPr lang="x-none" sz="2796" dirty="0"/>
          </a:p>
          <a:p>
            <a:pPr marL="0">
              <a:lnSpc>
                <a:spcPts val="2893"/>
              </a:lnSpc>
            </a:pPr>
            <a:r>
              <a:rPr lang="zh-CN" altLang="en-US" sz="2402" b="1" i="0" spc="0" baseline="0" dirty="0">
                <a:solidFill>
                  <a:srgbClr val="FFC000"/>
                </a:solidFill>
                <a:latin typeface="Arial"/>
              </a:rPr>
              <a:t>数据复制</a:t>
            </a:r>
            <a:endParaRPr lang="x-none" sz="2402" dirty="0"/>
          </a:p>
        </p:txBody>
      </p:sp>
      <p:sp>
        <p:nvSpPr>
          <p:cNvPr id="8408" name="Rectangle 8408"/>
          <p:cNvSpPr/>
          <p:nvPr/>
        </p:nvSpPr>
        <p:spPr>
          <a:xfrm>
            <a:off x="324002" y="1708176"/>
            <a:ext cx="512961" cy="308674"/>
          </a:xfrm>
          <a:prstGeom prst="rect">
            <a:avLst/>
          </a:prstGeom>
        </p:spPr>
        <p:txBody>
          <a:bodyPr wrap="none" lIns="0" tIns="0" rIns="0" bIns="0">
            <a:spAutoFit/>
          </a:bodyPr>
          <a:lstStyle/>
          <a:p>
            <a:pPr marL="0"/>
            <a:r>
              <a:rPr lang="zh-CN" altLang="en-US" sz="2006" b="1" i="0" spc="0" baseline="0" dirty="0">
                <a:latin typeface="Arial"/>
              </a:rPr>
              <a:t>概览</a:t>
            </a:r>
            <a:endParaRPr lang="x-none" sz="2006" dirty="0"/>
          </a:p>
        </p:txBody>
      </p:sp>
      <p:sp>
        <p:nvSpPr>
          <p:cNvPr id="8409" name="Rectangle 8409"/>
          <p:cNvSpPr/>
          <p:nvPr/>
        </p:nvSpPr>
        <p:spPr>
          <a:xfrm>
            <a:off x="324002" y="1976196"/>
            <a:ext cx="2159502"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0" i="0" spc="0" baseline="0" dirty="0">
                <a:latin typeface="Arial"/>
              </a:rPr>
              <a:t>基于浏览器的复制编辑器</a:t>
            </a:r>
            <a:endParaRPr lang="x-none" sz="1404" dirty="0"/>
          </a:p>
        </p:txBody>
      </p:sp>
      <p:sp>
        <p:nvSpPr>
          <p:cNvPr id="8410" name="Rectangle 8410"/>
          <p:cNvSpPr/>
          <p:nvPr/>
        </p:nvSpPr>
        <p:spPr>
          <a:xfrm>
            <a:off x="324002" y="2189556"/>
            <a:ext cx="2339038"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0" i="0" spc="0" baseline="0" dirty="0">
                <a:latin typeface="Arial"/>
              </a:rPr>
              <a:t>同时可选择一个或多个对象</a:t>
            </a:r>
            <a:endParaRPr lang="x-none" sz="1404" dirty="0"/>
          </a:p>
        </p:txBody>
      </p:sp>
      <p:sp>
        <p:nvSpPr>
          <p:cNvPr id="8411" name="Rectangle 8411"/>
          <p:cNvSpPr/>
          <p:nvPr/>
        </p:nvSpPr>
        <p:spPr>
          <a:xfrm>
            <a:off x="324002" y="2402916"/>
            <a:ext cx="2079352"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0" i="0" spc="0" baseline="0" dirty="0">
                <a:latin typeface="Arial"/>
              </a:rPr>
              <a:t>提供实时数据复制功能</a:t>
            </a:r>
            <a:r>
              <a:rPr lang="x-none" sz="1404" b="0" i="0" spc="0" baseline="0" dirty="0">
                <a:latin typeface="Arial"/>
              </a:rPr>
              <a:t> </a:t>
            </a:r>
            <a:endParaRPr lang="x-none" sz="1404" dirty="0"/>
          </a:p>
        </p:txBody>
      </p:sp>
      <p:sp>
        <p:nvSpPr>
          <p:cNvPr id="8413" name="Rectangle 8413"/>
          <p:cNvSpPr/>
          <p:nvPr/>
        </p:nvSpPr>
        <p:spPr>
          <a:xfrm>
            <a:off x="324002" y="3110637"/>
            <a:ext cx="1025922" cy="308674"/>
          </a:xfrm>
          <a:prstGeom prst="rect">
            <a:avLst/>
          </a:prstGeom>
        </p:spPr>
        <p:txBody>
          <a:bodyPr wrap="none" lIns="0" tIns="0" rIns="0" bIns="0">
            <a:spAutoFit/>
          </a:bodyPr>
          <a:lstStyle/>
          <a:p>
            <a:pPr marL="0"/>
            <a:r>
              <a:rPr lang="zh-CN" altLang="en-US" sz="2006" b="1" i="0" spc="0" baseline="0" dirty="0">
                <a:latin typeface="Arial"/>
              </a:rPr>
              <a:t>配置设定</a:t>
            </a:r>
            <a:endParaRPr lang="x-none" sz="2006" dirty="0"/>
          </a:p>
        </p:txBody>
      </p:sp>
      <p:sp>
        <p:nvSpPr>
          <p:cNvPr id="8414" name="Rectangle 8414"/>
          <p:cNvSpPr/>
          <p:nvPr/>
        </p:nvSpPr>
        <p:spPr>
          <a:xfrm>
            <a:off x="324002" y="3378530"/>
            <a:ext cx="723211"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目标列</a:t>
            </a:r>
            <a:endParaRPr lang="x-none" sz="1404" dirty="0"/>
          </a:p>
        </p:txBody>
      </p:sp>
      <p:sp>
        <p:nvSpPr>
          <p:cNvPr id="8415" name="Rectangle 8415"/>
          <p:cNvSpPr/>
          <p:nvPr/>
        </p:nvSpPr>
        <p:spPr>
          <a:xfrm>
            <a:off x="497738" y="3607252"/>
            <a:ext cx="1441870" cy="258404"/>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zh-CN" altLang="en-US" sz="1404" b="0" i="0" spc="0" baseline="0" dirty="0">
                <a:latin typeface="Arial"/>
              </a:rPr>
              <a:t>按需定制目标表</a:t>
            </a:r>
            <a:endParaRPr lang="x-none" sz="1404" dirty="0"/>
          </a:p>
        </p:txBody>
      </p:sp>
      <p:sp>
        <p:nvSpPr>
          <p:cNvPr id="8416" name="Rectangle 8416"/>
          <p:cNvSpPr/>
          <p:nvPr/>
        </p:nvSpPr>
        <p:spPr>
          <a:xfrm>
            <a:off x="324002" y="3805250"/>
            <a:ext cx="543675"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过滤</a:t>
            </a:r>
            <a:endParaRPr lang="x-none" sz="1404" dirty="0"/>
          </a:p>
        </p:txBody>
      </p:sp>
      <p:sp>
        <p:nvSpPr>
          <p:cNvPr id="8417" name="Rectangle 8417"/>
          <p:cNvSpPr/>
          <p:nvPr/>
        </p:nvSpPr>
        <p:spPr>
          <a:xfrm>
            <a:off x="497738" y="4033972"/>
            <a:ext cx="1621406" cy="258404"/>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zh-CN" altLang="en-US" sz="1404" b="0" i="0" spc="0" baseline="0" dirty="0">
                <a:latin typeface="Arial"/>
              </a:rPr>
              <a:t>可限制复制的条件</a:t>
            </a:r>
            <a:endParaRPr lang="x-none" sz="1404" dirty="0"/>
          </a:p>
        </p:txBody>
      </p:sp>
      <p:sp>
        <p:nvSpPr>
          <p:cNvPr id="8419" name="Rectangle 8419"/>
          <p:cNvSpPr/>
          <p:nvPr/>
        </p:nvSpPr>
        <p:spPr>
          <a:xfrm>
            <a:off x="324002" y="4275512"/>
            <a:ext cx="952440"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复制动作</a:t>
            </a:r>
            <a:r>
              <a:rPr lang="x-none" sz="1404" b="1" i="0" spc="0" baseline="0" dirty="0">
                <a:latin typeface="Arial"/>
              </a:rPr>
              <a:t> </a:t>
            </a:r>
            <a:endParaRPr lang="x-none" sz="1404" dirty="0"/>
          </a:p>
        </p:txBody>
      </p:sp>
      <p:sp>
        <p:nvSpPr>
          <p:cNvPr id="8420" name="Rectangle 8420"/>
          <p:cNvSpPr/>
          <p:nvPr/>
        </p:nvSpPr>
        <p:spPr>
          <a:xfrm>
            <a:off x="497738" y="4541554"/>
            <a:ext cx="1800942" cy="258404"/>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zh-CN" altLang="en-US" sz="1404" b="0" i="0" spc="0" baseline="0" dirty="0">
                <a:latin typeface="Arial"/>
              </a:rPr>
              <a:t>改变默认的复制动作</a:t>
            </a:r>
            <a:endParaRPr lang="x-none" sz="1404" dirty="0"/>
          </a:p>
        </p:txBody>
      </p:sp>
      <p:sp>
        <p:nvSpPr>
          <p:cNvPr id="8421" name="Rectangle 8421"/>
          <p:cNvSpPr/>
          <p:nvPr/>
        </p:nvSpPr>
        <p:spPr>
          <a:xfrm>
            <a:off x="680618" y="4755666"/>
            <a:ext cx="3470337" cy="628185"/>
          </a:xfrm>
          <a:prstGeom prst="rect">
            <a:avLst/>
          </a:prstGeom>
        </p:spPr>
        <p:txBody>
          <a:bodyPr wrap="square" lIns="0" tIns="0" rIns="0" bIns="0">
            <a:spAutoFit/>
          </a:bodyPr>
          <a:lstStyle/>
          <a:p>
            <a:pPr marL="0">
              <a:tabLst>
                <a:tab pos="286512" algn="l"/>
              </a:tabLst>
            </a:pPr>
            <a:r>
              <a:rPr lang="x-none" sz="1442" b="0" i="0" spc="0" baseline="0" dirty="0">
                <a:solidFill>
                  <a:srgbClr val="666666"/>
                </a:solidFill>
                <a:latin typeface="Courier New"/>
              </a:rPr>
              <a:t>o	</a:t>
            </a:r>
            <a:r>
              <a:rPr lang="zh-CN" altLang="en-US" sz="1202" dirty="0"/>
              <a:t>在应用中判断发生变化的记录，例如</a:t>
            </a:r>
            <a:r>
              <a:rPr lang="x-none" sz="1200" b="0" i="0" spc="0" baseline="0" dirty="0">
                <a:latin typeface="Arial"/>
              </a:rPr>
              <a:t>SA</a:t>
            </a:r>
            <a:r>
              <a:rPr lang="x-none" sz="1200" b="0" i="0" spc="-20" baseline="0" dirty="0">
                <a:latin typeface="Arial"/>
              </a:rPr>
              <a:t>P</a:t>
            </a:r>
            <a:r>
              <a:rPr lang="x-none" sz="1200" b="0" i="0" spc="0" baseline="0" dirty="0">
                <a:latin typeface="Arial"/>
              </a:rPr>
              <a:t> B</a:t>
            </a:r>
            <a:r>
              <a:rPr lang="x-none" sz="1200" b="0" i="0" spc="-16" baseline="0" dirty="0">
                <a:latin typeface="Arial"/>
              </a:rPr>
              <a:t>W</a:t>
            </a:r>
            <a:r>
              <a:rPr lang="x-none" sz="1200" b="0" i="0" spc="0" baseline="0" dirty="0">
                <a:latin typeface="Arial"/>
              </a:rPr>
              <a:t>,</a:t>
            </a:r>
            <a:r>
              <a:rPr lang="x-none" sz="1200" b="0" i="0" spc="-31" baseline="0" dirty="0">
                <a:latin typeface="Arial"/>
              </a:rPr>
              <a:t> </a:t>
            </a:r>
            <a:r>
              <a:rPr lang="x-none" sz="1200" b="0" i="0" spc="0" baseline="0" dirty="0">
                <a:latin typeface="Arial"/>
              </a:rPr>
              <a:t>SA</a:t>
            </a:r>
            <a:r>
              <a:rPr lang="x-none" sz="1200" b="0" i="0" spc="-20" baseline="0" dirty="0">
                <a:latin typeface="Arial"/>
              </a:rPr>
              <a:t>P</a:t>
            </a:r>
            <a:r>
              <a:rPr lang="x-none" sz="1200" b="0" i="0" spc="0" baseline="0" dirty="0">
                <a:latin typeface="Arial"/>
              </a:rPr>
              <a:t> Data</a:t>
            </a:r>
            <a:r>
              <a:rPr lang="x-none" sz="1200" b="0" i="0" spc="-21" baseline="0" dirty="0">
                <a:latin typeface="Arial"/>
              </a:rPr>
              <a:t> </a:t>
            </a:r>
            <a:r>
              <a:rPr lang="x-none" sz="1200" b="0" i="0" spc="0" baseline="0" dirty="0">
                <a:latin typeface="Arial"/>
              </a:rPr>
              <a:t>Ser</a:t>
            </a:r>
            <a:r>
              <a:rPr lang="x-none" sz="1200" b="0" i="0" spc="-15" baseline="0" dirty="0">
                <a:latin typeface="Arial"/>
              </a:rPr>
              <a:t>v</a:t>
            </a:r>
            <a:r>
              <a:rPr lang="x-none" sz="1200" b="0" i="0" spc="0" baseline="0" dirty="0">
                <a:latin typeface="Arial"/>
              </a:rPr>
              <a:t>ices</a:t>
            </a:r>
            <a:r>
              <a:rPr lang="zh-CN" altLang="en-US" sz="1200" b="0" i="0" spc="0" baseline="0" dirty="0">
                <a:latin typeface="Arial"/>
              </a:rPr>
              <a:t>等</a:t>
            </a:r>
            <a:endParaRPr lang="en-US" altLang="zh-CN" sz="1200" b="0" i="0" spc="0" baseline="0" dirty="0">
              <a:latin typeface="Arial"/>
            </a:endParaRPr>
          </a:p>
          <a:p>
            <a:pPr>
              <a:tabLst>
                <a:tab pos="286512" algn="l"/>
              </a:tabLst>
            </a:pPr>
            <a:r>
              <a:rPr lang="x-none" sz="1440" spc="1392" dirty="0">
                <a:solidFill>
                  <a:srgbClr val="666666"/>
                </a:solidFill>
                <a:latin typeface="Courier New"/>
              </a:rPr>
              <a:t>o</a:t>
            </a:r>
            <a:r>
              <a:rPr lang="zh-CN" altLang="en-US" sz="1200" dirty="0"/>
              <a:t>对于时间相关的报表，可设定历史变化记录</a:t>
            </a:r>
            <a:r>
              <a:rPr lang="x-none" sz="1200" dirty="0"/>
              <a:t> </a:t>
            </a:r>
            <a:r>
              <a:rPr lang="x-none" sz="1200" b="0" i="0" spc="0" baseline="0" dirty="0">
                <a:latin typeface="Arial"/>
              </a:rPr>
              <a:t> </a:t>
            </a:r>
            <a:endParaRPr lang="x-none" sz="1200" dirty="0"/>
          </a:p>
        </p:txBody>
      </p:sp>
      <p:sp>
        <p:nvSpPr>
          <p:cNvPr id="8425" name="Rectangle 8425"/>
          <p:cNvSpPr/>
          <p:nvPr/>
        </p:nvSpPr>
        <p:spPr>
          <a:xfrm>
            <a:off x="497738" y="5379155"/>
            <a:ext cx="2160015" cy="258404"/>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zh-CN" altLang="en-US" sz="1404" b="0" i="0" spc="0" baseline="0" dirty="0">
                <a:latin typeface="Arial"/>
              </a:rPr>
              <a:t>缩短数据初始装载的时间</a:t>
            </a:r>
            <a:endParaRPr lang="x-none" sz="1404" dirty="0"/>
          </a:p>
        </p:txBody>
      </p:sp>
    </p:spTree>
    <p:extLst>
      <p:ext uri="{BB962C8B-B14F-4D97-AF65-F5344CB8AC3E}">
        <p14:creationId xmlns:p14="http://schemas.microsoft.com/office/powerpoint/2010/main" val="3644747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6" name="Freeform 8426"/>
          <p:cNvSpPr/>
          <p:nvPr/>
        </p:nvSpPr>
        <p:spPr>
          <a:xfrm>
            <a:off x="0" y="6219"/>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27" name="Freeform 8427"/>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28" name="Freeform 8428"/>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29" name="Freeform 8429"/>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8430" name="Picture 84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843516" y="1519427"/>
            <a:ext cx="1772411" cy="2555748"/>
          </a:xfrm>
          <a:prstGeom prst="rect">
            <a:avLst/>
          </a:prstGeom>
          <a:noFill/>
        </p:spPr>
      </p:pic>
      <p:pic>
        <p:nvPicPr>
          <p:cNvPr id="8431" name="Picture 84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843516" y="4075175"/>
            <a:ext cx="1772411" cy="2241804"/>
          </a:xfrm>
          <a:prstGeom prst="rect">
            <a:avLst/>
          </a:prstGeom>
          <a:noFill/>
        </p:spPr>
      </p:pic>
      <p:pic>
        <p:nvPicPr>
          <p:cNvPr id="8432" name="Picture 84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291584" y="2522220"/>
            <a:ext cx="4940808" cy="2612135"/>
          </a:xfrm>
          <a:prstGeom prst="rect">
            <a:avLst/>
          </a:prstGeom>
          <a:noFill/>
        </p:spPr>
      </p:pic>
      <p:sp>
        <p:nvSpPr>
          <p:cNvPr id="8433" name="Rectangle 8433"/>
          <p:cNvSpPr/>
          <p:nvPr/>
        </p:nvSpPr>
        <p:spPr>
          <a:xfrm>
            <a:off x="409651" y="6639344"/>
            <a:ext cx="11373459" cy="127443"/>
          </a:xfrm>
          <a:prstGeom prst="rect">
            <a:avLst/>
          </a:prstGeom>
        </p:spPr>
        <p:txBody>
          <a:bodyPr wrap="none" lIns="0" tIns="0" rIns="0" bIns="0">
            <a:spAutoFit/>
          </a:bodyPr>
          <a:lstStyle/>
          <a:p>
            <a:pPr marL="0">
              <a:tabLst>
                <a:tab pos="11181892" algn="l"/>
              </a:tabLst>
            </a:pPr>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	105</a:t>
            </a:r>
            <a:endParaRPr lang="x-none" sz="900" dirty="0"/>
          </a:p>
        </p:txBody>
      </p:sp>
      <p:sp>
        <p:nvSpPr>
          <p:cNvPr id="8434" name="Rectangle 8434"/>
          <p:cNvSpPr/>
          <p:nvPr/>
        </p:nvSpPr>
        <p:spPr>
          <a:xfrm>
            <a:off x="324002" y="330659"/>
            <a:ext cx="8324651" cy="802143"/>
          </a:xfrm>
          <a:prstGeom prst="rect">
            <a:avLst/>
          </a:prstGeom>
        </p:spPr>
        <p:txBody>
          <a:bodyPr wrap="none" lIns="0" tIns="0" rIns="0" bIns="0">
            <a:spAutoFit/>
          </a:bodyPr>
          <a:lstStyle/>
          <a:p>
            <a:pPr marL="0"/>
            <a:r>
              <a:rPr lang="x-none" sz="2796" b="1" i="0" spc="0" baseline="0" dirty="0">
                <a:latin typeface="Arial"/>
              </a:rPr>
              <a:t>SA</a:t>
            </a:r>
            <a:r>
              <a:rPr lang="x-none" sz="2796" b="1" i="0" spc="-61" baseline="0" dirty="0">
                <a:latin typeface="Arial"/>
              </a:rPr>
              <a:t>P</a:t>
            </a:r>
            <a:r>
              <a:rPr lang="x-none" sz="2796" b="1" i="0" spc="0" baseline="0" dirty="0">
                <a:latin typeface="Arial"/>
              </a:rPr>
              <a:t> HAN</a:t>
            </a:r>
            <a:r>
              <a:rPr lang="x-none" sz="2796" b="1" i="0" spc="-120" baseline="0" dirty="0">
                <a:latin typeface="Arial"/>
              </a:rPr>
              <a:t>A</a:t>
            </a:r>
            <a:r>
              <a:rPr lang="x-none" sz="2796" b="1" i="0" spc="0" baseline="0" dirty="0">
                <a:latin typeface="Arial"/>
              </a:rPr>
              <a:t> Smart Data Integration</a:t>
            </a:r>
            <a:r>
              <a:rPr lang="en-US" sz="2796" b="1" i="0" spc="0" baseline="0" dirty="0">
                <a:latin typeface="Arial"/>
              </a:rPr>
              <a:t> </a:t>
            </a:r>
            <a:r>
              <a:rPr lang="en-US" altLang="zh-CN" sz="2796" b="1" i="0" spc="0" baseline="0" dirty="0">
                <a:latin typeface="Arial"/>
              </a:rPr>
              <a:t>– </a:t>
            </a:r>
            <a:r>
              <a:rPr lang="zh-CN" altLang="en-US" sz="2796" b="1" i="0" spc="0" baseline="0" dirty="0">
                <a:latin typeface="Arial"/>
              </a:rPr>
              <a:t>智能数据集成</a:t>
            </a:r>
            <a:endParaRPr lang="x-none" sz="2796" dirty="0"/>
          </a:p>
          <a:p>
            <a:pPr marL="0">
              <a:lnSpc>
                <a:spcPts val="2893"/>
              </a:lnSpc>
            </a:pPr>
            <a:r>
              <a:rPr lang="zh-CN" altLang="en-US" sz="2402" b="1" i="0" spc="0" baseline="0" dirty="0">
                <a:solidFill>
                  <a:srgbClr val="FFC000"/>
                </a:solidFill>
                <a:latin typeface="Arial"/>
              </a:rPr>
              <a:t>批量数据加载</a:t>
            </a:r>
            <a:endParaRPr lang="x-none" sz="2402" dirty="0"/>
          </a:p>
        </p:txBody>
      </p:sp>
      <p:sp>
        <p:nvSpPr>
          <p:cNvPr id="8435" name="Rectangle 8435"/>
          <p:cNvSpPr/>
          <p:nvPr/>
        </p:nvSpPr>
        <p:spPr>
          <a:xfrm>
            <a:off x="324002" y="1708176"/>
            <a:ext cx="512961" cy="308674"/>
          </a:xfrm>
          <a:prstGeom prst="rect">
            <a:avLst/>
          </a:prstGeom>
        </p:spPr>
        <p:txBody>
          <a:bodyPr wrap="none" lIns="0" tIns="0" rIns="0" bIns="0">
            <a:spAutoFit/>
          </a:bodyPr>
          <a:lstStyle/>
          <a:p>
            <a:pPr marL="0"/>
            <a:r>
              <a:rPr lang="zh-CN" altLang="en-US" sz="2006" b="1" i="0" spc="0" baseline="0" dirty="0">
                <a:latin typeface="Arial"/>
              </a:rPr>
              <a:t>概览</a:t>
            </a:r>
            <a:endParaRPr lang="x-none" sz="2006" dirty="0"/>
          </a:p>
        </p:txBody>
      </p:sp>
      <p:sp>
        <p:nvSpPr>
          <p:cNvPr id="8436" name="Rectangle 8436"/>
          <p:cNvSpPr/>
          <p:nvPr/>
        </p:nvSpPr>
        <p:spPr>
          <a:xfrm>
            <a:off x="324002" y="1976196"/>
            <a:ext cx="3050387"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x-none" sz="1404" b="0" i="0" spc="0" baseline="0" dirty="0">
                <a:latin typeface="Arial"/>
              </a:rPr>
              <a:t>HAN</a:t>
            </a:r>
            <a:r>
              <a:rPr lang="x-none" sz="1404" b="0" i="0" spc="-73" baseline="0" dirty="0">
                <a:latin typeface="Arial"/>
              </a:rPr>
              <a:t>A</a:t>
            </a:r>
            <a:r>
              <a:rPr lang="x-none" sz="1404" b="0" i="0" spc="0" baseline="0" dirty="0">
                <a:latin typeface="Arial"/>
              </a:rPr>
              <a:t> </a:t>
            </a:r>
            <a:r>
              <a:rPr lang="zh-CN" altLang="en-US" sz="1404" b="0" i="0" spc="0" baseline="0" dirty="0">
                <a:latin typeface="Arial"/>
              </a:rPr>
              <a:t>工作台或</a:t>
            </a:r>
            <a:r>
              <a:rPr lang="en-US" altLang="zh-CN" sz="1404" b="0" i="0" spc="0" baseline="0" dirty="0">
                <a:latin typeface="Arial"/>
              </a:rPr>
              <a:t>HANA </a:t>
            </a:r>
            <a:r>
              <a:rPr lang="zh-CN" altLang="en-US" sz="1404" b="0" i="0" spc="0" baseline="0" dirty="0">
                <a:latin typeface="Arial"/>
              </a:rPr>
              <a:t>网页版开发台</a:t>
            </a:r>
            <a:endParaRPr lang="x-none" sz="1404" dirty="0"/>
          </a:p>
        </p:txBody>
      </p:sp>
      <p:sp>
        <p:nvSpPr>
          <p:cNvPr id="8437" name="Rectangle 8437"/>
          <p:cNvSpPr/>
          <p:nvPr/>
        </p:nvSpPr>
        <p:spPr>
          <a:xfrm>
            <a:off x="324002" y="2233718"/>
            <a:ext cx="2209195" cy="218008"/>
          </a:xfrm>
          <a:prstGeom prst="rect">
            <a:avLst/>
          </a:prstGeom>
        </p:spPr>
        <p:txBody>
          <a:bodyPr wrap="none" lIns="0" tIns="0" rIns="0" bIns="0">
            <a:spAutoFit/>
          </a:bodyPr>
          <a:lstStyle/>
          <a:p>
            <a:pPr marL="0">
              <a:lnSpc>
                <a:spcPts val="1737"/>
              </a:lnSpc>
            </a:pPr>
            <a:r>
              <a:rPr lang="x-none" sz="1679" b="0" i="0" spc="852" baseline="0" dirty="0">
                <a:solidFill>
                  <a:srgbClr val="F0AB00"/>
                </a:solidFill>
                <a:latin typeface="Arial"/>
              </a:rPr>
              <a:t>•</a:t>
            </a:r>
            <a:r>
              <a:rPr lang="zh-CN" altLang="en-US" sz="1404" b="0" i="0" spc="0" baseline="0" dirty="0">
                <a:latin typeface="Arial"/>
              </a:rPr>
              <a:t>设计简单或复杂的工作流</a:t>
            </a:r>
            <a:r>
              <a:rPr lang="x-none" sz="1404" b="0" i="0" spc="0" baseline="0" dirty="0">
                <a:latin typeface="Arial"/>
              </a:rPr>
              <a:t> </a:t>
            </a:r>
            <a:endParaRPr lang="x-none" sz="1404" dirty="0"/>
          </a:p>
        </p:txBody>
      </p:sp>
      <p:sp>
        <p:nvSpPr>
          <p:cNvPr id="8438" name="Rectangle 8438"/>
          <p:cNvSpPr/>
          <p:nvPr/>
        </p:nvSpPr>
        <p:spPr>
          <a:xfrm>
            <a:off x="324002" y="2897553"/>
            <a:ext cx="1038811" cy="526426"/>
          </a:xfrm>
          <a:prstGeom prst="rect">
            <a:avLst/>
          </a:prstGeom>
        </p:spPr>
        <p:txBody>
          <a:bodyPr wrap="none" lIns="0" tIns="0" rIns="0" bIns="0">
            <a:spAutoFit/>
          </a:bodyPr>
          <a:lstStyle/>
          <a:p>
            <a:pPr marL="0"/>
            <a:r>
              <a:rPr lang="zh-CN" altLang="en-US" sz="2004" b="1" dirty="0"/>
              <a:t>数据转换</a:t>
            </a:r>
            <a:endParaRPr lang="x-none" sz="2004" dirty="0"/>
          </a:p>
          <a:p>
            <a:pPr marL="0">
              <a:lnSpc>
                <a:spcPts val="1744"/>
              </a:lnSpc>
            </a:pPr>
            <a:r>
              <a:rPr lang="x-none" sz="1682" b="0" i="0" spc="851" baseline="0" dirty="0">
                <a:solidFill>
                  <a:srgbClr val="F0AB00"/>
                </a:solidFill>
                <a:latin typeface="Arial"/>
              </a:rPr>
              <a:t>•</a:t>
            </a:r>
            <a:r>
              <a:rPr lang="zh-CN" altLang="en-US" sz="1406" b="1" i="0" spc="-19" baseline="0" dirty="0">
                <a:latin typeface="Arial"/>
              </a:rPr>
              <a:t>基于</a:t>
            </a:r>
            <a:r>
              <a:rPr lang="x-none" sz="1406" b="1" i="0" spc="0" baseline="0" dirty="0">
                <a:latin typeface="Arial"/>
              </a:rPr>
              <a:t>SQL</a:t>
            </a:r>
            <a:endParaRPr lang="x-none" sz="1406" dirty="0"/>
          </a:p>
        </p:txBody>
      </p:sp>
      <p:sp>
        <p:nvSpPr>
          <p:cNvPr id="8439" name="Rectangle 8439"/>
          <p:cNvSpPr/>
          <p:nvPr/>
        </p:nvSpPr>
        <p:spPr>
          <a:xfrm>
            <a:off x="324002" y="3393891"/>
            <a:ext cx="3507948" cy="476412"/>
          </a:xfrm>
          <a:prstGeom prst="rect">
            <a:avLst/>
          </a:prstGeom>
        </p:spPr>
        <p:txBody>
          <a:bodyPr wrap="none" lIns="0" tIns="0" rIns="0" bIns="0">
            <a:spAutoFit/>
          </a:bodyPr>
          <a:lstStyle/>
          <a:p>
            <a:pPr marL="173736"/>
            <a:r>
              <a:rPr lang="x-none" sz="1679" b="0" i="0" spc="431" baseline="0" dirty="0">
                <a:solidFill>
                  <a:srgbClr val="666666"/>
                </a:solidFill>
                <a:latin typeface="Courier New"/>
              </a:rPr>
              <a:t>–</a:t>
            </a:r>
            <a:r>
              <a:rPr lang="x-none" sz="1404" b="0" i="0" spc="0" baseline="0" dirty="0">
                <a:latin typeface="Arial"/>
              </a:rPr>
              <a:t>Aggregati</a:t>
            </a:r>
            <a:r>
              <a:rPr lang="x-none" sz="1404" b="0" i="0" spc="-11" baseline="0" dirty="0">
                <a:latin typeface="Arial"/>
              </a:rPr>
              <a:t>o</a:t>
            </a:r>
            <a:r>
              <a:rPr lang="x-none" sz="1404" b="0" i="0" spc="0" baseline="0" dirty="0">
                <a:latin typeface="Arial"/>
              </a:rPr>
              <a:t>n,</a:t>
            </a:r>
            <a:r>
              <a:rPr lang="x-none" sz="1404" b="0" i="0" spc="-29" baseline="0" dirty="0">
                <a:latin typeface="Arial"/>
              </a:rPr>
              <a:t> </a:t>
            </a:r>
            <a:r>
              <a:rPr lang="x-none" sz="1404" b="0" i="0" spc="0" baseline="0" dirty="0">
                <a:latin typeface="Arial"/>
              </a:rPr>
              <a:t>Filte</a:t>
            </a:r>
            <a:r>
              <a:rPr lang="x-none" sz="1404" b="0" i="0" spc="-72" baseline="0" dirty="0">
                <a:latin typeface="Arial"/>
              </a:rPr>
              <a:t>r</a:t>
            </a:r>
            <a:r>
              <a:rPr lang="x-none" sz="1404" b="0" i="0" spc="0" baseline="0" dirty="0">
                <a:latin typeface="Arial"/>
              </a:rPr>
              <a:t>,</a:t>
            </a:r>
            <a:r>
              <a:rPr lang="x-none" sz="1404" b="0" i="0" spc="-42" baseline="0" dirty="0">
                <a:latin typeface="Arial"/>
              </a:rPr>
              <a:t> </a:t>
            </a:r>
            <a:r>
              <a:rPr lang="x-none" sz="1404" b="0" i="0" spc="0" baseline="0" dirty="0">
                <a:latin typeface="Arial"/>
              </a:rPr>
              <a:t>Join,</a:t>
            </a:r>
            <a:r>
              <a:rPr lang="x-none" sz="1404" b="0" i="0" spc="-29" baseline="0" dirty="0">
                <a:latin typeface="Arial"/>
              </a:rPr>
              <a:t> </a:t>
            </a:r>
            <a:r>
              <a:rPr lang="x-none" sz="1404" b="0" i="0" spc="0" baseline="0" dirty="0">
                <a:latin typeface="Arial"/>
              </a:rPr>
              <a:t>Sort</a:t>
            </a:r>
            <a:r>
              <a:rPr lang="x-none" sz="1404" b="0" i="0" spc="-18" baseline="0" dirty="0">
                <a:latin typeface="Arial"/>
              </a:rPr>
              <a:t> </a:t>
            </a:r>
            <a:r>
              <a:rPr lang="x-none" sz="1404" b="0" i="0" spc="0" baseline="0" dirty="0">
                <a:latin typeface="Arial"/>
              </a:rPr>
              <a:t>and</a:t>
            </a:r>
            <a:r>
              <a:rPr lang="x-none" sz="1404" b="0" i="0" spc="-18" baseline="0" dirty="0">
                <a:latin typeface="Arial"/>
              </a:rPr>
              <a:t> </a:t>
            </a:r>
            <a:r>
              <a:rPr lang="x-none" sz="1404" b="0" i="0" spc="0" baseline="0" dirty="0">
                <a:latin typeface="Arial"/>
              </a:rPr>
              <a:t>Union</a:t>
            </a:r>
            <a:endParaRPr lang="x-none" sz="1404" dirty="0"/>
          </a:p>
          <a:p>
            <a:pPr marL="0">
              <a:lnSpc>
                <a:spcPts val="1716"/>
              </a:lnSpc>
            </a:pPr>
            <a:r>
              <a:rPr lang="x-none" sz="1679" b="0" i="0" spc="852" baseline="0" dirty="0">
                <a:solidFill>
                  <a:srgbClr val="F0AB00"/>
                </a:solidFill>
                <a:latin typeface="Arial"/>
              </a:rPr>
              <a:t>•</a:t>
            </a:r>
            <a:r>
              <a:rPr lang="zh-CN" altLang="en-US" sz="1404" b="1" i="0" spc="0" baseline="0" dirty="0">
                <a:latin typeface="Arial"/>
              </a:rPr>
              <a:t>高级</a:t>
            </a:r>
            <a:r>
              <a:rPr lang="x-none" sz="1404" b="1" i="0" spc="0" baseline="0" dirty="0">
                <a:latin typeface="Arial"/>
              </a:rPr>
              <a:t>SQL</a:t>
            </a:r>
            <a:endParaRPr lang="x-none" sz="1404" dirty="0"/>
          </a:p>
        </p:txBody>
      </p:sp>
      <p:sp>
        <p:nvSpPr>
          <p:cNvPr id="8440" name="Rectangle 8440"/>
          <p:cNvSpPr/>
          <p:nvPr/>
        </p:nvSpPr>
        <p:spPr>
          <a:xfrm>
            <a:off x="324002" y="3820612"/>
            <a:ext cx="2952603" cy="476412"/>
          </a:xfrm>
          <a:prstGeom prst="rect">
            <a:avLst/>
          </a:prstGeom>
        </p:spPr>
        <p:txBody>
          <a:bodyPr wrap="none" lIns="0" tIns="0" rIns="0" bIns="0">
            <a:spAutoFit/>
          </a:bodyPr>
          <a:lstStyle/>
          <a:p>
            <a:pPr marL="173736"/>
            <a:r>
              <a:rPr lang="x-none" sz="1679" b="0" i="0" spc="431" baseline="0" dirty="0">
                <a:solidFill>
                  <a:srgbClr val="666666"/>
                </a:solidFill>
                <a:latin typeface="Courier New"/>
              </a:rPr>
              <a:t>–</a:t>
            </a:r>
            <a:r>
              <a:rPr lang="x-none" sz="1404" b="0" i="0" spc="0" baseline="0" dirty="0">
                <a:latin typeface="Arial"/>
              </a:rPr>
              <a:t>Case,</a:t>
            </a:r>
            <a:r>
              <a:rPr lang="x-none" sz="1404" b="0" i="0" spc="-30" baseline="0" dirty="0">
                <a:latin typeface="Arial"/>
              </a:rPr>
              <a:t> </a:t>
            </a:r>
            <a:r>
              <a:rPr lang="x-none" sz="1404" b="0" i="0" spc="0" baseline="0" dirty="0">
                <a:latin typeface="Arial"/>
              </a:rPr>
              <a:t>Lookup,</a:t>
            </a:r>
            <a:r>
              <a:rPr lang="x-none" sz="1404" b="0" i="0" spc="-42" baseline="0" dirty="0">
                <a:latin typeface="Arial"/>
              </a:rPr>
              <a:t> </a:t>
            </a:r>
            <a:r>
              <a:rPr lang="x-none" sz="1404" b="0" i="0" spc="0" baseline="0" dirty="0">
                <a:latin typeface="Arial"/>
              </a:rPr>
              <a:t>Pi</a:t>
            </a:r>
            <a:r>
              <a:rPr lang="x-none" sz="1404" b="0" i="0" spc="-18" baseline="0" dirty="0">
                <a:latin typeface="Arial"/>
              </a:rPr>
              <a:t>v</a:t>
            </a:r>
            <a:r>
              <a:rPr lang="x-none" sz="1404" b="0" i="0" spc="0" baseline="0" dirty="0">
                <a:latin typeface="Arial"/>
              </a:rPr>
              <a:t>ot and</a:t>
            </a:r>
            <a:r>
              <a:rPr lang="x-none" sz="1404" b="0" i="0" spc="-19" baseline="0" dirty="0">
                <a:latin typeface="Arial"/>
              </a:rPr>
              <a:t> </a:t>
            </a:r>
            <a:r>
              <a:rPr lang="x-none" sz="1404" b="0" i="0" spc="0" baseline="0" dirty="0">
                <a:latin typeface="Arial"/>
              </a:rPr>
              <a:t>Unpi</a:t>
            </a:r>
            <a:r>
              <a:rPr lang="x-none" sz="1404" b="0" i="0" spc="-18" baseline="0" dirty="0">
                <a:latin typeface="Arial"/>
              </a:rPr>
              <a:t>v</a:t>
            </a:r>
            <a:r>
              <a:rPr lang="x-none" sz="1404" b="0" i="0" spc="0" baseline="0" dirty="0">
                <a:latin typeface="Arial"/>
              </a:rPr>
              <a:t>ot</a:t>
            </a:r>
            <a:endParaRPr lang="x-none" sz="1404" dirty="0"/>
          </a:p>
          <a:p>
            <a:pPr marL="0">
              <a:lnSpc>
                <a:spcPts val="1716"/>
              </a:lnSpc>
            </a:pPr>
            <a:r>
              <a:rPr lang="x-none" sz="1679" b="0" i="0" spc="852" baseline="0" dirty="0">
                <a:solidFill>
                  <a:srgbClr val="F0AB00"/>
                </a:solidFill>
                <a:latin typeface="Arial"/>
              </a:rPr>
              <a:t>•</a:t>
            </a:r>
            <a:r>
              <a:rPr lang="zh-CN" altLang="en-US" sz="1404" b="1" i="0" spc="0" baseline="0" dirty="0">
                <a:latin typeface="Arial"/>
              </a:rPr>
              <a:t>数据生命周期</a:t>
            </a:r>
            <a:r>
              <a:rPr lang="x-none" sz="1404" b="1" i="0" spc="0" baseline="0" dirty="0">
                <a:latin typeface="Arial"/>
              </a:rPr>
              <a:t> </a:t>
            </a:r>
            <a:endParaRPr lang="x-none" sz="1404" dirty="0"/>
          </a:p>
        </p:txBody>
      </p:sp>
      <p:sp>
        <p:nvSpPr>
          <p:cNvPr id="8441" name="Rectangle 8441"/>
          <p:cNvSpPr/>
          <p:nvPr/>
        </p:nvSpPr>
        <p:spPr>
          <a:xfrm>
            <a:off x="497738" y="4247332"/>
            <a:ext cx="3476025" cy="641956"/>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Date</a:t>
            </a:r>
            <a:r>
              <a:rPr lang="x-none" sz="1404" b="0" i="0" spc="-18" baseline="0" dirty="0">
                <a:latin typeface="Arial"/>
              </a:rPr>
              <a:t> </a:t>
            </a:r>
            <a:r>
              <a:rPr lang="x-none" sz="1404" b="0" i="0" spc="0" baseline="0" dirty="0">
                <a:latin typeface="Arial"/>
              </a:rPr>
              <a:t>Generation,</a:t>
            </a:r>
            <a:r>
              <a:rPr lang="x-none" sz="1404" b="0" i="0" spc="-30" baseline="0" dirty="0">
                <a:latin typeface="Arial"/>
              </a:rPr>
              <a:t> </a:t>
            </a:r>
            <a:r>
              <a:rPr lang="x-none" sz="1404" b="0" i="0" spc="0" baseline="0" dirty="0">
                <a:latin typeface="Arial"/>
              </a:rPr>
              <a:t>Histor</a:t>
            </a:r>
            <a:r>
              <a:rPr lang="x-none" sz="1404" b="0" i="0" spc="-18" baseline="0" dirty="0">
                <a:latin typeface="Arial"/>
              </a:rPr>
              <a:t>y</a:t>
            </a:r>
            <a:r>
              <a:rPr lang="x-none" sz="1404" b="0" i="0" spc="0" baseline="0" dirty="0">
                <a:latin typeface="Arial"/>
              </a:rPr>
              <a:t> Preser</a:t>
            </a:r>
            <a:r>
              <a:rPr lang="x-none" sz="1404" b="0" i="0" spc="-18" baseline="0" dirty="0">
                <a:latin typeface="Arial"/>
              </a:rPr>
              <a:t>v</a:t>
            </a:r>
            <a:r>
              <a:rPr lang="x-none" sz="1404" b="0" i="0" spc="0" baseline="0" dirty="0">
                <a:latin typeface="Arial"/>
              </a:rPr>
              <a:t>ing</a:t>
            </a:r>
            <a:r>
              <a:rPr lang="x-none" sz="1404" b="0" i="0" spc="-24" baseline="0" dirty="0">
                <a:latin typeface="Arial"/>
              </a:rPr>
              <a:t> </a:t>
            </a:r>
            <a:r>
              <a:rPr lang="x-none" sz="1404" b="0" i="0" spc="0" baseline="0" dirty="0">
                <a:latin typeface="Arial"/>
              </a:rPr>
              <a:t>Map </a:t>
            </a:r>
            <a:endParaRPr lang="x-none" sz="1404" dirty="0"/>
          </a:p>
          <a:p>
            <a:pPr marL="182879">
              <a:lnSpc>
                <a:spcPts val="1658"/>
              </a:lnSpc>
            </a:pPr>
            <a:r>
              <a:rPr lang="x-none" sz="1404" b="0" i="0" spc="0" baseline="0" dirty="0">
                <a:latin typeface="Arial"/>
              </a:rPr>
              <a:t>Operation,</a:t>
            </a:r>
            <a:r>
              <a:rPr lang="x-none" sz="1404" b="0" i="0" spc="-42" baseline="0" dirty="0">
                <a:latin typeface="Arial"/>
              </a:rPr>
              <a:t> </a:t>
            </a:r>
            <a:r>
              <a:rPr lang="x-none" sz="1404" b="0" i="0" spc="0" baseline="0" dirty="0">
                <a:latin typeface="Arial"/>
              </a:rPr>
              <a:t>Ro</a:t>
            </a:r>
            <a:r>
              <a:rPr lang="x-none" sz="1404" b="0" i="0" spc="-18" baseline="0" dirty="0">
                <a:latin typeface="Arial"/>
              </a:rPr>
              <a:t>w</a:t>
            </a:r>
            <a:r>
              <a:rPr lang="x-none" sz="1404" b="0" i="0" spc="0" baseline="0" dirty="0">
                <a:latin typeface="Arial"/>
              </a:rPr>
              <a:t> Generation</a:t>
            </a:r>
            <a:r>
              <a:rPr lang="x-none" sz="1404" b="0" i="0" spc="-43" baseline="0" dirty="0">
                <a:latin typeface="Arial"/>
              </a:rPr>
              <a:t> </a:t>
            </a:r>
            <a:r>
              <a:rPr lang="x-none" sz="1404" b="0" i="0" spc="0" baseline="0" dirty="0">
                <a:latin typeface="Arial"/>
              </a:rPr>
              <a:t>and</a:t>
            </a:r>
            <a:r>
              <a:rPr lang="x-none" sz="1404" b="0" i="0" spc="-43" baseline="0" dirty="0">
                <a:latin typeface="Arial"/>
              </a:rPr>
              <a:t> </a:t>
            </a:r>
            <a:r>
              <a:rPr lang="x-none" sz="1404" b="0" i="0" spc="-161" baseline="0" dirty="0">
                <a:latin typeface="Arial"/>
              </a:rPr>
              <a:t>T</a:t>
            </a:r>
            <a:r>
              <a:rPr lang="x-none" sz="1404" b="0" i="0" spc="0" baseline="0" dirty="0">
                <a:latin typeface="Arial"/>
              </a:rPr>
              <a:t>able </a:t>
            </a:r>
            <a:endParaRPr lang="x-none" sz="1404" dirty="0"/>
          </a:p>
          <a:p>
            <a:pPr marL="182879">
              <a:lnSpc>
                <a:spcPts val="1680"/>
              </a:lnSpc>
            </a:pPr>
            <a:r>
              <a:rPr lang="x-none" sz="1406" b="0" i="0" spc="0" baseline="0" dirty="0">
                <a:latin typeface="Arial"/>
              </a:rPr>
              <a:t>Comparison</a:t>
            </a:r>
            <a:endParaRPr lang="x-none" sz="1406" dirty="0"/>
          </a:p>
        </p:txBody>
      </p:sp>
      <p:sp>
        <p:nvSpPr>
          <p:cNvPr id="8442" name="Rectangle 8442"/>
          <p:cNvSpPr/>
          <p:nvPr/>
        </p:nvSpPr>
        <p:spPr>
          <a:xfrm>
            <a:off x="324002" y="4872431"/>
            <a:ext cx="902748"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数据质量</a:t>
            </a:r>
            <a:endParaRPr lang="x-none" sz="1404" dirty="0"/>
          </a:p>
        </p:txBody>
      </p:sp>
      <p:sp>
        <p:nvSpPr>
          <p:cNvPr id="8443" name="Rectangle 8443"/>
          <p:cNvSpPr/>
          <p:nvPr/>
        </p:nvSpPr>
        <p:spPr>
          <a:xfrm>
            <a:off x="497738" y="5101153"/>
            <a:ext cx="2532266" cy="217839"/>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Cleanse,</a:t>
            </a:r>
            <a:r>
              <a:rPr lang="x-none" sz="1404" b="0" i="0" spc="-30" baseline="0" dirty="0">
                <a:latin typeface="Arial"/>
              </a:rPr>
              <a:t> </a:t>
            </a:r>
            <a:r>
              <a:rPr lang="x-none" sz="1404" b="0" i="0" spc="0" baseline="0" dirty="0">
                <a:latin typeface="Arial"/>
              </a:rPr>
              <a:t>Match</a:t>
            </a:r>
            <a:r>
              <a:rPr lang="x-none" sz="1404" b="0" i="0" spc="-30" baseline="0" dirty="0">
                <a:latin typeface="Arial"/>
              </a:rPr>
              <a:t> </a:t>
            </a:r>
            <a:r>
              <a:rPr lang="x-none" sz="1404" b="0" i="0" spc="0" baseline="0" dirty="0">
                <a:latin typeface="Arial"/>
              </a:rPr>
              <a:t>and</a:t>
            </a:r>
            <a:r>
              <a:rPr lang="x-none" sz="1404" b="0" i="0" spc="-19" baseline="0" dirty="0">
                <a:latin typeface="Arial"/>
              </a:rPr>
              <a:t> </a:t>
            </a:r>
            <a:r>
              <a:rPr lang="x-none" sz="1404" b="0" i="0" spc="0" baseline="0" dirty="0">
                <a:latin typeface="Arial"/>
              </a:rPr>
              <a:t>Geocode</a:t>
            </a:r>
            <a:endParaRPr lang="x-none" sz="1404" dirty="0"/>
          </a:p>
        </p:txBody>
      </p:sp>
      <p:sp>
        <p:nvSpPr>
          <p:cNvPr id="8444" name="Rectangle 8444"/>
          <p:cNvSpPr/>
          <p:nvPr/>
        </p:nvSpPr>
        <p:spPr>
          <a:xfrm>
            <a:off x="324002" y="5299151"/>
            <a:ext cx="902748"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代码执行</a:t>
            </a:r>
            <a:endParaRPr lang="x-none" sz="1404" dirty="0"/>
          </a:p>
        </p:txBody>
      </p:sp>
      <p:sp>
        <p:nvSpPr>
          <p:cNvPr id="8445" name="Rectangle 8445"/>
          <p:cNvSpPr/>
          <p:nvPr/>
        </p:nvSpPr>
        <p:spPr>
          <a:xfrm>
            <a:off x="497738" y="5527822"/>
            <a:ext cx="2452384" cy="217839"/>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AFL,</a:t>
            </a:r>
            <a:r>
              <a:rPr lang="x-none" sz="1404" b="0" i="0" spc="-18" baseline="0" dirty="0">
                <a:latin typeface="Arial"/>
              </a:rPr>
              <a:t> </a:t>
            </a:r>
            <a:r>
              <a:rPr lang="x-none" sz="1404" b="0" i="0" spc="0" baseline="0" dirty="0">
                <a:latin typeface="Arial"/>
              </a:rPr>
              <a:t>Procedure</a:t>
            </a:r>
            <a:r>
              <a:rPr lang="x-none" sz="1404" b="0" i="0" spc="-44" baseline="0" dirty="0">
                <a:latin typeface="Arial"/>
              </a:rPr>
              <a:t> </a:t>
            </a:r>
            <a:r>
              <a:rPr lang="x-none" sz="1404" b="0" i="0" spc="0" baseline="0" dirty="0">
                <a:latin typeface="Arial"/>
              </a:rPr>
              <a:t>and</a:t>
            </a:r>
            <a:r>
              <a:rPr lang="x-none" sz="1404" b="0" i="0" spc="-19" baseline="0" dirty="0">
                <a:latin typeface="Arial"/>
              </a:rPr>
              <a:t> </a:t>
            </a:r>
            <a:r>
              <a:rPr lang="x-none" sz="1404" b="0" i="0" spc="0" baseline="0" dirty="0">
                <a:latin typeface="Arial"/>
              </a:rPr>
              <a:t>R Script</a:t>
            </a:r>
            <a:endParaRPr lang="x-none" sz="1404" dirty="0"/>
          </a:p>
        </p:txBody>
      </p:sp>
    </p:spTree>
    <p:extLst>
      <p:ext uri="{BB962C8B-B14F-4D97-AF65-F5344CB8AC3E}">
        <p14:creationId xmlns:p14="http://schemas.microsoft.com/office/powerpoint/2010/main" val="922668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6" name="Freeform 8446"/>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47" name="Freeform 8447"/>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48" name="Freeform 8448"/>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49" name="Freeform 8449"/>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8450" name="Picture 845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664708" y="1406652"/>
            <a:ext cx="6204203" cy="4709159"/>
          </a:xfrm>
          <a:prstGeom prst="rect">
            <a:avLst/>
          </a:prstGeom>
          <a:noFill/>
        </p:spPr>
      </p:pic>
      <p:sp>
        <p:nvSpPr>
          <p:cNvPr id="8451" name="Freeform 8451"/>
          <p:cNvSpPr/>
          <p:nvPr/>
        </p:nvSpPr>
        <p:spPr>
          <a:xfrm>
            <a:off x="7176516" y="2417064"/>
            <a:ext cx="1859279" cy="234695"/>
          </a:xfrm>
          <a:custGeom>
            <a:avLst/>
            <a:gdLst/>
            <a:ahLst/>
            <a:cxnLst/>
            <a:rect l="0" t="0" r="0" b="0"/>
            <a:pathLst>
              <a:path w="1859279" h="234695">
                <a:moveTo>
                  <a:pt x="0" y="117348"/>
                </a:moveTo>
                <a:cubicBezTo>
                  <a:pt x="0" y="52577"/>
                  <a:pt x="416178" y="0"/>
                  <a:pt x="929640" y="0"/>
                </a:cubicBezTo>
                <a:cubicBezTo>
                  <a:pt x="1443101" y="0"/>
                  <a:pt x="1859279" y="52577"/>
                  <a:pt x="1859279" y="117348"/>
                </a:cubicBezTo>
                <a:cubicBezTo>
                  <a:pt x="1859279" y="182118"/>
                  <a:pt x="1443101" y="234695"/>
                  <a:pt x="929640" y="234695"/>
                </a:cubicBezTo>
                <a:cubicBezTo>
                  <a:pt x="416178" y="234695"/>
                  <a:pt x="0" y="182118"/>
                  <a:pt x="0" y="117348"/>
                </a:cubicBezTo>
                <a:close/>
              </a:path>
            </a:pathLst>
          </a:custGeom>
          <a:noFill/>
          <a:ln w="12191" cap="flat" cmpd="sng">
            <a:solidFill>
              <a:srgbClr val="E355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8452" name="Picture 845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622030" y="2476500"/>
            <a:ext cx="845692" cy="467867"/>
          </a:xfrm>
          <a:prstGeom prst="rect">
            <a:avLst/>
          </a:prstGeom>
          <a:noFill/>
        </p:spPr>
      </p:pic>
      <p:sp>
        <p:nvSpPr>
          <p:cNvPr id="8453" name="Rectangle 8453"/>
          <p:cNvSpPr/>
          <p:nvPr/>
        </p:nvSpPr>
        <p:spPr>
          <a:xfrm>
            <a:off x="409651" y="6639344"/>
            <a:ext cx="11373459" cy="127443"/>
          </a:xfrm>
          <a:prstGeom prst="rect">
            <a:avLst/>
          </a:prstGeom>
        </p:spPr>
        <p:txBody>
          <a:bodyPr wrap="none" lIns="0" tIns="0" rIns="0" bIns="0">
            <a:spAutoFit/>
          </a:bodyPr>
          <a:lstStyle/>
          <a:p>
            <a:pPr marL="0">
              <a:tabLst>
                <a:tab pos="11181892" algn="l"/>
              </a:tabLst>
            </a:pPr>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	106</a:t>
            </a:r>
            <a:endParaRPr lang="x-none" sz="900" dirty="0"/>
          </a:p>
        </p:txBody>
      </p:sp>
      <p:sp>
        <p:nvSpPr>
          <p:cNvPr id="8454" name="Rectangle 8454"/>
          <p:cNvSpPr/>
          <p:nvPr/>
        </p:nvSpPr>
        <p:spPr>
          <a:xfrm>
            <a:off x="324002" y="330659"/>
            <a:ext cx="8324651" cy="802143"/>
          </a:xfrm>
          <a:prstGeom prst="rect">
            <a:avLst/>
          </a:prstGeom>
        </p:spPr>
        <p:txBody>
          <a:bodyPr wrap="none" lIns="0" tIns="0" rIns="0" bIns="0">
            <a:spAutoFit/>
          </a:bodyPr>
          <a:lstStyle/>
          <a:p>
            <a:pPr marL="0"/>
            <a:r>
              <a:rPr lang="x-none" sz="2796" b="1" i="0" spc="0" baseline="0" dirty="0">
                <a:latin typeface="Arial"/>
              </a:rPr>
              <a:t>SA</a:t>
            </a:r>
            <a:r>
              <a:rPr lang="x-none" sz="2796" b="1" i="0" spc="-61" baseline="0" dirty="0">
                <a:latin typeface="Arial"/>
              </a:rPr>
              <a:t>P</a:t>
            </a:r>
            <a:r>
              <a:rPr lang="x-none" sz="2796" b="1" i="0" spc="0" baseline="0" dirty="0">
                <a:latin typeface="Arial"/>
              </a:rPr>
              <a:t> HAN</a:t>
            </a:r>
            <a:r>
              <a:rPr lang="x-none" sz="2796" b="1" i="0" spc="-120" baseline="0" dirty="0">
                <a:latin typeface="Arial"/>
              </a:rPr>
              <a:t>A</a:t>
            </a:r>
            <a:r>
              <a:rPr lang="x-none" sz="2796" b="1" i="0" spc="0" baseline="0" dirty="0">
                <a:latin typeface="Arial"/>
              </a:rPr>
              <a:t> Smart Data Integration</a:t>
            </a:r>
            <a:r>
              <a:rPr lang="en-US" sz="2796" b="1" i="0" spc="0" baseline="0" dirty="0">
                <a:latin typeface="Arial"/>
              </a:rPr>
              <a:t> </a:t>
            </a:r>
            <a:r>
              <a:rPr lang="en-US" altLang="zh-CN" sz="2796" b="1" i="0" spc="0" baseline="0" dirty="0">
                <a:latin typeface="Arial"/>
              </a:rPr>
              <a:t>– </a:t>
            </a:r>
            <a:r>
              <a:rPr lang="zh-CN" altLang="en-US" sz="2796" b="1" i="0" spc="0" baseline="0" dirty="0">
                <a:latin typeface="Arial"/>
              </a:rPr>
              <a:t>智能数据集成</a:t>
            </a:r>
            <a:endParaRPr lang="x-none" sz="2796" dirty="0"/>
          </a:p>
          <a:p>
            <a:pPr marL="0">
              <a:lnSpc>
                <a:spcPts val="2893"/>
              </a:lnSpc>
            </a:pPr>
            <a:r>
              <a:rPr lang="zh-CN" altLang="en-US" sz="2402" b="1" i="0" spc="0" baseline="0" dirty="0">
                <a:solidFill>
                  <a:srgbClr val="FFC000"/>
                </a:solidFill>
                <a:latin typeface="Arial"/>
              </a:rPr>
              <a:t>实时数据合并</a:t>
            </a:r>
            <a:endParaRPr lang="x-none" sz="2402" dirty="0"/>
          </a:p>
        </p:txBody>
      </p:sp>
      <p:sp>
        <p:nvSpPr>
          <p:cNvPr id="8455" name="Rectangle 8455"/>
          <p:cNvSpPr/>
          <p:nvPr/>
        </p:nvSpPr>
        <p:spPr>
          <a:xfrm>
            <a:off x="324002" y="1708176"/>
            <a:ext cx="512961" cy="308674"/>
          </a:xfrm>
          <a:prstGeom prst="rect">
            <a:avLst/>
          </a:prstGeom>
        </p:spPr>
        <p:txBody>
          <a:bodyPr wrap="none" lIns="0" tIns="0" rIns="0" bIns="0">
            <a:spAutoFit/>
          </a:bodyPr>
          <a:lstStyle/>
          <a:p>
            <a:pPr marL="0"/>
            <a:r>
              <a:rPr lang="zh-CN" altLang="en-US" sz="2006" b="1" i="0" spc="0" baseline="0" dirty="0">
                <a:latin typeface="Arial"/>
              </a:rPr>
              <a:t>概览</a:t>
            </a:r>
            <a:endParaRPr lang="x-none" sz="2006" dirty="0"/>
          </a:p>
        </p:txBody>
      </p:sp>
      <p:sp>
        <p:nvSpPr>
          <p:cNvPr id="8456" name="Rectangle 8456"/>
          <p:cNvSpPr/>
          <p:nvPr/>
        </p:nvSpPr>
        <p:spPr>
          <a:xfrm>
            <a:off x="324002" y="1976196"/>
            <a:ext cx="3050387" cy="258404"/>
          </a:xfrm>
          <a:prstGeom prst="rect">
            <a:avLst/>
          </a:prstGeom>
        </p:spPr>
        <p:txBody>
          <a:bodyPr wrap="none" lIns="0" tIns="0" rIns="0" bIns="0">
            <a:spAutoFit/>
          </a:bodyPr>
          <a:lstStyle/>
          <a:p>
            <a:r>
              <a:rPr lang="x-none" sz="1679" b="0" i="0" spc="852" baseline="0" dirty="0">
                <a:solidFill>
                  <a:srgbClr val="F0AB00"/>
                </a:solidFill>
                <a:latin typeface="Arial"/>
              </a:rPr>
              <a:t>•</a:t>
            </a:r>
            <a:r>
              <a:rPr lang="x-none" sz="1404" dirty="0"/>
              <a:t>HAN</a:t>
            </a:r>
            <a:r>
              <a:rPr lang="x-none" sz="1404" spc="-73" dirty="0"/>
              <a:t>A</a:t>
            </a:r>
            <a:r>
              <a:rPr lang="x-none" sz="1404" dirty="0"/>
              <a:t> </a:t>
            </a:r>
            <a:r>
              <a:rPr lang="zh-CN" altLang="en-US" sz="1404" dirty="0"/>
              <a:t>工作台或</a:t>
            </a:r>
            <a:r>
              <a:rPr lang="en-US" altLang="zh-CN" sz="1404" dirty="0"/>
              <a:t>HANA </a:t>
            </a:r>
            <a:r>
              <a:rPr lang="zh-CN" altLang="en-US" sz="1404" dirty="0"/>
              <a:t>网页版开发台</a:t>
            </a:r>
            <a:endParaRPr lang="x-none" sz="1404" dirty="0"/>
          </a:p>
        </p:txBody>
      </p:sp>
      <p:sp>
        <p:nvSpPr>
          <p:cNvPr id="8457" name="Rectangle 8457"/>
          <p:cNvSpPr/>
          <p:nvPr/>
        </p:nvSpPr>
        <p:spPr>
          <a:xfrm>
            <a:off x="324002" y="2221278"/>
            <a:ext cx="2698111" cy="436017"/>
          </a:xfrm>
          <a:prstGeom prst="rect">
            <a:avLst/>
          </a:prstGeom>
        </p:spPr>
        <p:txBody>
          <a:bodyPr wrap="none" lIns="0" tIns="0" rIns="0" bIns="0">
            <a:spAutoFit/>
          </a:bodyPr>
          <a:lstStyle/>
          <a:p>
            <a:pPr>
              <a:lnSpc>
                <a:spcPts val="1737"/>
              </a:lnSpc>
            </a:pPr>
            <a:r>
              <a:rPr lang="x-none" sz="1679" b="0" i="0" spc="852" baseline="0" dirty="0">
                <a:solidFill>
                  <a:srgbClr val="F0AB00"/>
                </a:solidFill>
                <a:latin typeface="Arial"/>
              </a:rPr>
              <a:t>•</a:t>
            </a:r>
            <a:r>
              <a:rPr lang="zh-CN" altLang="en-US" sz="1404" dirty="0"/>
              <a:t>设计简单或复杂的工作流</a:t>
            </a:r>
            <a:r>
              <a:rPr lang="x-none" sz="1404" dirty="0"/>
              <a:t> </a:t>
            </a:r>
          </a:p>
          <a:p>
            <a:pPr marL="0">
              <a:lnSpc>
                <a:spcPts val="1679"/>
              </a:lnSpc>
            </a:pPr>
            <a:r>
              <a:rPr lang="x-none" sz="1679" b="0" i="0" spc="852" baseline="0" dirty="0">
                <a:solidFill>
                  <a:srgbClr val="F0AB00"/>
                </a:solidFill>
                <a:latin typeface="Arial"/>
              </a:rPr>
              <a:t>•</a:t>
            </a:r>
            <a:r>
              <a:rPr lang="zh-CN" altLang="en-US" sz="1404" dirty="0"/>
              <a:t>提供选项方式设置实时数据合并</a:t>
            </a:r>
            <a:endParaRPr lang="x-none" sz="1404" dirty="0"/>
          </a:p>
        </p:txBody>
      </p:sp>
      <p:sp>
        <p:nvSpPr>
          <p:cNvPr id="8458" name="Rectangle 8458"/>
          <p:cNvSpPr/>
          <p:nvPr/>
        </p:nvSpPr>
        <p:spPr>
          <a:xfrm>
            <a:off x="323566" y="3110637"/>
            <a:ext cx="1039195" cy="526683"/>
          </a:xfrm>
          <a:prstGeom prst="rect">
            <a:avLst/>
          </a:prstGeom>
        </p:spPr>
        <p:txBody>
          <a:bodyPr wrap="none" lIns="0" tIns="0" rIns="0" bIns="0">
            <a:spAutoFit/>
          </a:bodyPr>
          <a:lstStyle/>
          <a:p>
            <a:pPr marL="0"/>
            <a:r>
              <a:rPr lang="zh-CN" altLang="en-US" sz="2006" b="1" i="0" spc="0" baseline="0" dirty="0">
                <a:latin typeface="Arial"/>
              </a:rPr>
              <a:t>数据转换</a:t>
            </a:r>
            <a:endParaRPr lang="x-none" sz="2006" dirty="0"/>
          </a:p>
          <a:p>
            <a:pPr marL="0">
              <a:lnSpc>
                <a:spcPts val="1745"/>
              </a:lnSpc>
            </a:pPr>
            <a:r>
              <a:rPr lang="x-none" sz="1679" b="0" i="0" spc="852" baseline="0" dirty="0">
                <a:solidFill>
                  <a:srgbClr val="F0AB00"/>
                </a:solidFill>
                <a:latin typeface="Arial"/>
              </a:rPr>
              <a:t>•</a:t>
            </a:r>
            <a:r>
              <a:rPr lang="zh-CN" altLang="en-US" sz="1404" b="1" i="0" spc="-18" baseline="0" dirty="0">
                <a:latin typeface="Arial"/>
              </a:rPr>
              <a:t>基本</a:t>
            </a:r>
            <a:r>
              <a:rPr lang="x-none" sz="1404" b="1" i="0" spc="0" baseline="0" dirty="0">
                <a:latin typeface="Arial"/>
              </a:rPr>
              <a:t>SQL</a:t>
            </a:r>
            <a:endParaRPr lang="x-none" sz="1404" dirty="0"/>
          </a:p>
        </p:txBody>
      </p:sp>
      <p:sp>
        <p:nvSpPr>
          <p:cNvPr id="8459" name="Rectangle 8459"/>
          <p:cNvSpPr/>
          <p:nvPr/>
        </p:nvSpPr>
        <p:spPr>
          <a:xfrm>
            <a:off x="323566" y="3607252"/>
            <a:ext cx="3134256" cy="476412"/>
          </a:xfrm>
          <a:prstGeom prst="rect">
            <a:avLst/>
          </a:prstGeom>
        </p:spPr>
        <p:txBody>
          <a:bodyPr wrap="none" lIns="0" tIns="0" rIns="0" bIns="0">
            <a:spAutoFit/>
          </a:bodyPr>
          <a:lstStyle/>
          <a:p>
            <a:pPr marL="173736"/>
            <a:r>
              <a:rPr lang="x-none" sz="1679" b="0" i="0" spc="431" baseline="0" dirty="0">
                <a:solidFill>
                  <a:srgbClr val="666666"/>
                </a:solidFill>
                <a:latin typeface="Courier New"/>
              </a:rPr>
              <a:t>–</a:t>
            </a:r>
            <a:r>
              <a:rPr lang="x-none" sz="1404" b="0" i="0" spc="0" baseline="0" dirty="0">
                <a:latin typeface="Arial"/>
              </a:rPr>
              <a:t>Aggregati</a:t>
            </a:r>
            <a:r>
              <a:rPr lang="x-none" sz="1404" b="0" i="0" spc="-11" baseline="0" dirty="0">
                <a:latin typeface="Arial"/>
              </a:rPr>
              <a:t>o</a:t>
            </a:r>
            <a:r>
              <a:rPr lang="x-none" sz="1404" b="0" i="0" spc="0" baseline="0" dirty="0">
                <a:latin typeface="Arial"/>
              </a:rPr>
              <a:t>n,</a:t>
            </a:r>
            <a:r>
              <a:rPr lang="x-none" sz="1404" b="0" i="0" spc="-25" baseline="0" dirty="0">
                <a:latin typeface="Arial"/>
              </a:rPr>
              <a:t> </a:t>
            </a:r>
            <a:r>
              <a:rPr lang="x-none" sz="1404" b="0" i="0" spc="0" baseline="0" dirty="0">
                <a:latin typeface="Arial"/>
              </a:rPr>
              <a:t>Filte</a:t>
            </a:r>
            <a:r>
              <a:rPr lang="x-none" sz="1404" b="0" i="0" spc="-71" baseline="0" dirty="0">
                <a:latin typeface="Arial"/>
              </a:rPr>
              <a:t>r</a:t>
            </a:r>
            <a:r>
              <a:rPr lang="x-none" sz="1404" b="0" i="0" spc="0" baseline="0" dirty="0">
                <a:latin typeface="Arial"/>
              </a:rPr>
              <a:t>,</a:t>
            </a:r>
            <a:r>
              <a:rPr lang="x-none" sz="1404" b="0" i="0" spc="-39" baseline="0" dirty="0">
                <a:latin typeface="Arial"/>
              </a:rPr>
              <a:t> </a:t>
            </a:r>
            <a:r>
              <a:rPr lang="x-none" sz="1404" b="0" i="0" spc="0" baseline="0" dirty="0">
                <a:latin typeface="Arial"/>
              </a:rPr>
              <a:t>Sort</a:t>
            </a:r>
            <a:r>
              <a:rPr lang="x-none" sz="1404" b="0" i="0" spc="-18" baseline="0" dirty="0">
                <a:latin typeface="Arial"/>
              </a:rPr>
              <a:t> </a:t>
            </a:r>
            <a:r>
              <a:rPr lang="x-none" sz="1404" b="0" i="0" spc="0" baseline="0" dirty="0">
                <a:latin typeface="Arial"/>
              </a:rPr>
              <a:t>and</a:t>
            </a:r>
            <a:r>
              <a:rPr lang="x-none" sz="1404" b="0" i="0" spc="-19" baseline="0" dirty="0">
                <a:latin typeface="Arial"/>
              </a:rPr>
              <a:t> </a:t>
            </a:r>
            <a:r>
              <a:rPr lang="x-none" sz="1404" b="0" i="0" spc="0" baseline="0" dirty="0">
                <a:latin typeface="Arial"/>
              </a:rPr>
              <a:t>Union </a:t>
            </a:r>
            <a:endParaRPr lang="x-none" sz="1404" dirty="0"/>
          </a:p>
          <a:p>
            <a:pPr marL="0">
              <a:lnSpc>
                <a:spcPts val="1716"/>
              </a:lnSpc>
            </a:pPr>
            <a:r>
              <a:rPr lang="x-none" sz="1679" b="0" i="0" spc="852" baseline="0" dirty="0">
                <a:solidFill>
                  <a:srgbClr val="F0AB00"/>
                </a:solidFill>
                <a:latin typeface="Arial"/>
              </a:rPr>
              <a:t>•</a:t>
            </a:r>
            <a:r>
              <a:rPr lang="zh-CN" altLang="en-US" sz="1404" b="1" i="0" spc="0" baseline="0" dirty="0">
                <a:latin typeface="Arial"/>
              </a:rPr>
              <a:t>高级</a:t>
            </a:r>
            <a:r>
              <a:rPr lang="x-none" sz="1404" b="1" i="0" spc="0" baseline="0" dirty="0">
                <a:latin typeface="Arial"/>
              </a:rPr>
              <a:t>SQL</a:t>
            </a:r>
            <a:endParaRPr lang="x-none" sz="1404" dirty="0"/>
          </a:p>
        </p:txBody>
      </p:sp>
      <p:sp>
        <p:nvSpPr>
          <p:cNvPr id="8460" name="Rectangle 8460"/>
          <p:cNvSpPr/>
          <p:nvPr/>
        </p:nvSpPr>
        <p:spPr>
          <a:xfrm>
            <a:off x="497738" y="4033972"/>
            <a:ext cx="1279794" cy="217839"/>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Case,</a:t>
            </a:r>
            <a:r>
              <a:rPr lang="x-none" sz="1404" b="0" i="0" spc="-28" baseline="0" dirty="0">
                <a:latin typeface="Arial"/>
              </a:rPr>
              <a:t> </a:t>
            </a:r>
            <a:r>
              <a:rPr lang="x-none" sz="1404" b="0" i="0" spc="0" baseline="0" dirty="0">
                <a:latin typeface="Arial"/>
              </a:rPr>
              <a:t>Lookup</a:t>
            </a:r>
            <a:endParaRPr lang="x-none" sz="1404" dirty="0"/>
          </a:p>
        </p:txBody>
      </p:sp>
      <p:sp>
        <p:nvSpPr>
          <p:cNvPr id="8461" name="Rectangle 8461"/>
          <p:cNvSpPr/>
          <p:nvPr/>
        </p:nvSpPr>
        <p:spPr>
          <a:xfrm>
            <a:off x="323566" y="4263692"/>
            <a:ext cx="1311513" cy="258404"/>
          </a:xfrm>
          <a:prstGeom prst="rect">
            <a:avLst/>
          </a:prstGeom>
        </p:spPr>
        <p:txBody>
          <a:bodyPr wrap="none" lIns="0" tIns="0" rIns="0" bIns="0">
            <a:spAutoFit/>
          </a:bodyPr>
          <a:lstStyle/>
          <a:p>
            <a:r>
              <a:rPr lang="x-none" sz="1679" spc="852" dirty="0">
                <a:solidFill>
                  <a:srgbClr val="F0AB00"/>
                </a:solidFill>
              </a:rPr>
              <a:t>•</a:t>
            </a:r>
            <a:r>
              <a:rPr lang="zh-CN" altLang="en-US" sz="1404" b="1" i="0" spc="0" baseline="0" dirty="0">
                <a:latin typeface="Arial"/>
              </a:rPr>
              <a:t>数据生命周期</a:t>
            </a:r>
            <a:r>
              <a:rPr lang="x-none" sz="1404" b="1" i="0" spc="0" baseline="0" dirty="0">
                <a:latin typeface="Arial"/>
              </a:rPr>
              <a:t> </a:t>
            </a:r>
            <a:endParaRPr lang="x-none" sz="1404" dirty="0"/>
          </a:p>
        </p:txBody>
      </p:sp>
      <p:sp>
        <p:nvSpPr>
          <p:cNvPr id="8462" name="Rectangle 8462"/>
          <p:cNvSpPr/>
          <p:nvPr/>
        </p:nvSpPr>
        <p:spPr>
          <a:xfrm>
            <a:off x="497738" y="4460692"/>
            <a:ext cx="3475171" cy="217839"/>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Date</a:t>
            </a:r>
            <a:r>
              <a:rPr lang="x-none" sz="1404" b="0" i="0" spc="-18" baseline="0" dirty="0">
                <a:latin typeface="Arial"/>
              </a:rPr>
              <a:t> </a:t>
            </a:r>
            <a:r>
              <a:rPr lang="x-none" sz="1404" b="0" i="0" spc="0" baseline="0" dirty="0">
                <a:latin typeface="Arial"/>
              </a:rPr>
              <a:t>Generation,</a:t>
            </a:r>
            <a:r>
              <a:rPr lang="x-none" sz="1404" b="0" i="0" spc="-30" baseline="0" dirty="0">
                <a:latin typeface="Arial"/>
              </a:rPr>
              <a:t> </a:t>
            </a:r>
            <a:r>
              <a:rPr lang="x-none" sz="1404" b="0" i="0" spc="0" baseline="0" dirty="0">
                <a:latin typeface="Arial"/>
              </a:rPr>
              <a:t>Histor</a:t>
            </a:r>
            <a:r>
              <a:rPr lang="x-none" sz="1404" b="0" i="0" spc="-18" baseline="0" dirty="0">
                <a:latin typeface="Arial"/>
              </a:rPr>
              <a:t>y</a:t>
            </a:r>
            <a:r>
              <a:rPr lang="x-none" sz="1404" b="0" i="0" spc="0" baseline="0" dirty="0">
                <a:latin typeface="Arial"/>
              </a:rPr>
              <a:t> Preser</a:t>
            </a:r>
            <a:r>
              <a:rPr lang="x-none" sz="1404" b="0" i="0" spc="-18" baseline="0" dirty="0">
                <a:latin typeface="Arial"/>
              </a:rPr>
              <a:t>v</a:t>
            </a:r>
            <a:r>
              <a:rPr lang="x-none" sz="1404" b="0" i="0" spc="0" baseline="0" dirty="0">
                <a:latin typeface="Arial"/>
              </a:rPr>
              <a:t>ing</a:t>
            </a:r>
            <a:r>
              <a:rPr lang="x-none" sz="1404" b="0" i="0" spc="-30" baseline="0" dirty="0">
                <a:latin typeface="Arial"/>
              </a:rPr>
              <a:t> </a:t>
            </a:r>
            <a:r>
              <a:rPr lang="x-none" sz="1404" b="0" i="0" spc="0" baseline="0" dirty="0">
                <a:latin typeface="Arial"/>
              </a:rPr>
              <a:t>Map </a:t>
            </a:r>
            <a:endParaRPr lang="x-none" sz="1404" dirty="0"/>
          </a:p>
        </p:txBody>
      </p:sp>
      <p:sp>
        <p:nvSpPr>
          <p:cNvPr id="8463" name="Rectangle 8463"/>
          <p:cNvSpPr/>
          <p:nvPr/>
        </p:nvSpPr>
        <p:spPr>
          <a:xfrm>
            <a:off x="680618" y="4690136"/>
            <a:ext cx="3022664" cy="412829"/>
          </a:xfrm>
          <a:prstGeom prst="rect">
            <a:avLst/>
          </a:prstGeom>
        </p:spPr>
        <p:txBody>
          <a:bodyPr wrap="none" lIns="0" tIns="0" rIns="0" bIns="0">
            <a:spAutoFit/>
          </a:bodyPr>
          <a:lstStyle/>
          <a:p>
            <a:pPr marL="0"/>
            <a:r>
              <a:rPr lang="x-none" sz="1406" b="0" i="0" spc="0" baseline="0" dirty="0">
                <a:latin typeface="Arial"/>
              </a:rPr>
              <a:t>Operatio</a:t>
            </a:r>
            <a:r>
              <a:rPr lang="x-none" sz="1406" b="0" i="0" spc="-14" baseline="0" dirty="0">
                <a:latin typeface="Arial"/>
              </a:rPr>
              <a:t>n</a:t>
            </a:r>
            <a:r>
              <a:rPr lang="x-none" sz="1406" b="0" i="0" spc="0" baseline="0" dirty="0">
                <a:latin typeface="Arial"/>
              </a:rPr>
              <a:t>,</a:t>
            </a:r>
            <a:r>
              <a:rPr lang="x-none" sz="1406" b="0" i="0" spc="-43" baseline="0" dirty="0">
                <a:latin typeface="Arial"/>
              </a:rPr>
              <a:t> </a:t>
            </a:r>
            <a:r>
              <a:rPr lang="x-none" sz="1406" b="0" i="0" spc="0" baseline="0" dirty="0">
                <a:latin typeface="Arial"/>
              </a:rPr>
              <a:t>Ro</a:t>
            </a:r>
            <a:r>
              <a:rPr lang="x-none" sz="1406" b="0" i="0" spc="-21" baseline="0" dirty="0">
                <a:latin typeface="Arial"/>
              </a:rPr>
              <a:t>w</a:t>
            </a:r>
            <a:r>
              <a:rPr lang="x-none" sz="1406" b="0" i="0" spc="0" baseline="0" dirty="0">
                <a:latin typeface="Arial"/>
              </a:rPr>
              <a:t> Generation</a:t>
            </a:r>
            <a:r>
              <a:rPr lang="x-none" sz="1406" b="0" i="0" spc="-47" baseline="0" dirty="0">
                <a:latin typeface="Arial"/>
              </a:rPr>
              <a:t> </a:t>
            </a:r>
            <a:r>
              <a:rPr lang="x-none" sz="1406" b="0" i="0" spc="0" baseline="0" dirty="0">
                <a:latin typeface="Arial"/>
              </a:rPr>
              <a:t>and</a:t>
            </a:r>
            <a:r>
              <a:rPr lang="x-none" sz="1406" b="0" i="0" spc="-43" baseline="0" dirty="0">
                <a:latin typeface="Arial"/>
              </a:rPr>
              <a:t> </a:t>
            </a:r>
            <a:r>
              <a:rPr lang="x-none" sz="1406" b="0" i="0" spc="-163" baseline="0" dirty="0">
                <a:latin typeface="Arial"/>
              </a:rPr>
              <a:t>T</a:t>
            </a:r>
            <a:r>
              <a:rPr lang="x-none" sz="1406" b="0" i="0" spc="0" baseline="0" dirty="0">
                <a:latin typeface="Arial"/>
              </a:rPr>
              <a:t>able </a:t>
            </a:r>
            <a:endParaRPr lang="x-none" sz="1406" dirty="0"/>
          </a:p>
          <a:p>
            <a:pPr marL="0">
              <a:lnSpc>
                <a:spcPts val="1682"/>
              </a:lnSpc>
            </a:pPr>
            <a:r>
              <a:rPr lang="x-none" sz="1404" b="0" i="0" spc="0" baseline="0" dirty="0">
                <a:latin typeface="Arial"/>
              </a:rPr>
              <a:t>Comparison</a:t>
            </a:r>
            <a:endParaRPr lang="x-none" sz="1404" dirty="0"/>
          </a:p>
        </p:txBody>
      </p:sp>
      <p:sp>
        <p:nvSpPr>
          <p:cNvPr id="8464" name="Rectangle 8464"/>
          <p:cNvSpPr/>
          <p:nvPr/>
        </p:nvSpPr>
        <p:spPr>
          <a:xfrm>
            <a:off x="323566" y="5085791"/>
            <a:ext cx="902748" cy="258404"/>
          </a:xfrm>
          <a:prstGeom prst="rect">
            <a:avLst/>
          </a:prstGeom>
        </p:spPr>
        <p:txBody>
          <a:bodyPr wrap="none" lIns="0" tIns="0" rIns="0" bIns="0">
            <a:spAutoFit/>
          </a:bodyPr>
          <a:lstStyle/>
          <a:p>
            <a:pPr marL="0"/>
            <a:r>
              <a:rPr lang="x-none" sz="1679" b="0" i="0" spc="852" baseline="0" dirty="0">
                <a:solidFill>
                  <a:srgbClr val="F0AB00"/>
                </a:solidFill>
                <a:latin typeface="Arial"/>
              </a:rPr>
              <a:t>•</a:t>
            </a:r>
            <a:r>
              <a:rPr lang="zh-CN" altLang="en-US" sz="1404" b="1" i="0" spc="0" baseline="0" dirty="0">
                <a:latin typeface="Arial"/>
              </a:rPr>
              <a:t>数据质量</a:t>
            </a:r>
            <a:endParaRPr lang="x-none" sz="1404" dirty="0"/>
          </a:p>
        </p:txBody>
      </p:sp>
      <p:sp>
        <p:nvSpPr>
          <p:cNvPr id="8465" name="Rectangle 8465"/>
          <p:cNvSpPr/>
          <p:nvPr/>
        </p:nvSpPr>
        <p:spPr>
          <a:xfrm>
            <a:off x="497738" y="5314513"/>
            <a:ext cx="2533274" cy="217839"/>
          </a:xfrm>
          <a:prstGeom prst="rect">
            <a:avLst/>
          </a:prstGeom>
        </p:spPr>
        <p:txBody>
          <a:bodyPr wrap="none" lIns="0" tIns="0" rIns="0" bIns="0">
            <a:spAutoFit/>
          </a:bodyPr>
          <a:lstStyle/>
          <a:p>
            <a:pPr marL="0"/>
            <a:r>
              <a:rPr lang="x-none" sz="1679" b="0" i="0" spc="431" baseline="0" dirty="0">
                <a:solidFill>
                  <a:srgbClr val="666666"/>
                </a:solidFill>
                <a:latin typeface="Courier New"/>
              </a:rPr>
              <a:t>–</a:t>
            </a:r>
            <a:r>
              <a:rPr lang="x-none" sz="1404" b="0" i="0" spc="0" baseline="0" dirty="0">
                <a:latin typeface="Arial"/>
              </a:rPr>
              <a:t>Cleanse,</a:t>
            </a:r>
            <a:r>
              <a:rPr lang="x-none" sz="1404" b="0" i="0" spc="-30" baseline="0" dirty="0">
                <a:latin typeface="Arial"/>
              </a:rPr>
              <a:t> </a:t>
            </a:r>
            <a:r>
              <a:rPr lang="x-none" sz="1404" b="0" i="0" spc="0" baseline="0" dirty="0">
                <a:latin typeface="Arial"/>
              </a:rPr>
              <a:t>Match</a:t>
            </a:r>
            <a:r>
              <a:rPr lang="x-none" sz="1404" b="0" i="0" spc="-30" baseline="0" dirty="0">
                <a:latin typeface="Arial"/>
              </a:rPr>
              <a:t> </a:t>
            </a:r>
            <a:r>
              <a:rPr lang="x-none" sz="1404" b="0" i="0" spc="0" baseline="0" dirty="0">
                <a:latin typeface="Arial"/>
              </a:rPr>
              <a:t>and</a:t>
            </a:r>
            <a:r>
              <a:rPr lang="x-none" sz="1404" b="0" i="0" spc="-11" baseline="0" dirty="0">
                <a:latin typeface="Arial"/>
              </a:rPr>
              <a:t> </a:t>
            </a:r>
            <a:r>
              <a:rPr lang="x-none" sz="1404" b="0" i="0" spc="0" baseline="0" dirty="0">
                <a:latin typeface="Arial"/>
              </a:rPr>
              <a:t>Geocode</a:t>
            </a:r>
            <a:endParaRPr lang="x-none" sz="1404" dirty="0"/>
          </a:p>
        </p:txBody>
      </p:sp>
      <p:sp>
        <p:nvSpPr>
          <p:cNvPr id="8466" name="Rectangle 8466"/>
          <p:cNvSpPr/>
          <p:nvPr/>
        </p:nvSpPr>
        <p:spPr>
          <a:xfrm>
            <a:off x="9517633" y="2514092"/>
            <a:ext cx="1858822" cy="352500"/>
          </a:xfrm>
          <a:prstGeom prst="rect">
            <a:avLst/>
          </a:prstGeom>
        </p:spPr>
        <p:txBody>
          <a:bodyPr wrap="none" lIns="0" tIns="0" rIns="0" bIns="0">
            <a:spAutoFit/>
          </a:bodyPr>
          <a:lstStyle/>
          <a:p>
            <a:pPr marL="0"/>
            <a:r>
              <a:rPr lang="x-none" sz="1200" b="0" i="1" spc="0" baseline="0" dirty="0">
                <a:latin typeface="Arial"/>
              </a:rPr>
              <a:t>Leverage</a:t>
            </a:r>
            <a:r>
              <a:rPr lang="x-none" sz="1200" b="0" i="1" spc="-33" baseline="0" dirty="0">
                <a:latin typeface="Arial"/>
              </a:rPr>
              <a:t> </a:t>
            </a:r>
            <a:r>
              <a:rPr lang="x-none" sz="1200" b="0" i="1" spc="0" baseline="0" dirty="0">
                <a:latin typeface="Arial"/>
              </a:rPr>
              <a:t>an</a:t>
            </a:r>
            <a:r>
              <a:rPr lang="x-none" sz="1200" b="0" i="1" spc="-21" baseline="0" dirty="0">
                <a:latin typeface="Arial"/>
              </a:rPr>
              <a:t> </a:t>
            </a:r>
            <a:r>
              <a:rPr lang="x-none" sz="1200" b="0" i="1" spc="0" baseline="0" dirty="0">
                <a:latin typeface="Arial"/>
              </a:rPr>
              <a:t>existing</a:t>
            </a:r>
            <a:r>
              <a:rPr lang="x-none" sz="1200" b="0" i="1" spc="-21" baseline="0" dirty="0">
                <a:latin typeface="Arial"/>
              </a:rPr>
              <a:t> </a:t>
            </a:r>
            <a:r>
              <a:rPr lang="x-none" sz="1200" b="0" i="1" spc="0" baseline="0" dirty="0">
                <a:latin typeface="Arial"/>
              </a:rPr>
              <a:t>batch </a:t>
            </a:r>
            <a:endParaRPr lang="x-none" sz="1200" dirty="0"/>
          </a:p>
          <a:p>
            <a:pPr marL="0">
              <a:lnSpc>
                <a:spcPts val="1439"/>
              </a:lnSpc>
            </a:pPr>
            <a:r>
              <a:rPr lang="x-none" sz="1200" b="0" i="1" spc="0" baseline="0" dirty="0">
                <a:latin typeface="Arial"/>
              </a:rPr>
              <a:t>scenario</a:t>
            </a:r>
            <a:r>
              <a:rPr lang="x-none" sz="1200" b="0" i="1" spc="-33" baseline="0" dirty="0">
                <a:latin typeface="Arial"/>
              </a:rPr>
              <a:t> </a:t>
            </a:r>
            <a:r>
              <a:rPr lang="x-none" sz="1200" b="0" i="1" spc="0" baseline="0" dirty="0">
                <a:latin typeface="Arial"/>
              </a:rPr>
              <a:t>and</a:t>
            </a:r>
            <a:r>
              <a:rPr lang="x-none" sz="1200" b="0" i="1" spc="-21" baseline="0" dirty="0">
                <a:latin typeface="Arial"/>
              </a:rPr>
              <a:t> </a:t>
            </a:r>
            <a:r>
              <a:rPr lang="x-none" sz="1200" b="0" i="1" spc="0" baseline="0" dirty="0">
                <a:latin typeface="Arial"/>
              </a:rPr>
              <a:t>just check </a:t>
            </a:r>
            <a:endParaRPr lang="x-none" sz="1200" dirty="0"/>
          </a:p>
        </p:txBody>
      </p:sp>
      <p:sp>
        <p:nvSpPr>
          <p:cNvPr id="8467" name="Rectangle 8467"/>
          <p:cNvSpPr/>
          <p:nvPr/>
        </p:nvSpPr>
        <p:spPr>
          <a:xfrm>
            <a:off x="9517633" y="2879576"/>
            <a:ext cx="1463559" cy="169959"/>
          </a:xfrm>
          <a:prstGeom prst="rect">
            <a:avLst/>
          </a:prstGeom>
        </p:spPr>
        <p:txBody>
          <a:bodyPr wrap="none" lIns="0" tIns="0" rIns="0" bIns="0">
            <a:spAutoFit/>
          </a:bodyPr>
          <a:lstStyle/>
          <a:p>
            <a:pPr marL="0"/>
            <a:r>
              <a:rPr lang="x-none" sz="1202" b="0" i="1" spc="0" baseline="0" dirty="0">
                <a:latin typeface="Arial"/>
              </a:rPr>
              <a:t>the “Real-ti</a:t>
            </a:r>
            <a:r>
              <a:rPr lang="x-none" sz="1202" b="0" i="1" spc="-19" baseline="0" dirty="0">
                <a:latin typeface="Arial"/>
              </a:rPr>
              <a:t>m</a:t>
            </a:r>
            <a:r>
              <a:rPr lang="x-none" sz="1202" b="0" i="1" spc="0" baseline="0" dirty="0">
                <a:latin typeface="Arial"/>
              </a:rPr>
              <a:t>e</a:t>
            </a:r>
            <a:r>
              <a:rPr lang="x-none" sz="1202" b="0" i="1" spc="-13" baseline="0" dirty="0">
                <a:latin typeface="Arial"/>
              </a:rPr>
              <a:t>”</a:t>
            </a:r>
            <a:r>
              <a:rPr lang="x-none" sz="1202" b="0" i="1" spc="0" baseline="0" dirty="0">
                <a:latin typeface="Arial"/>
              </a:rPr>
              <a:t> option</a:t>
            </a:r>
            <a:endParaRPr lang="x-none" sz="1202" dirty="0"/>
          </a:p>
        </p:txBody>
      </p:sp>
    </p:spTree>
    <p:extLst>
      <p:ext uri="{BB962C8B-B14F-4D97-AF65-F5344CB8AC3E}">
        <p14:creationId xmlns:p14="http://schemas.microsoft.com/office/powerpoint/2010/main" val="2857416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3" name="Freeform 9263"/>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264" name="Freeform 9264"/>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265" name="Freeform 9265"/>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266" name="Freeform 9266"/>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67" name="Freeform 9267"/>
          <p:cNvSpPr/>
          <p:nvPr/>
        </p:nvSpPr>
        <p:spPr>
          <a:xfrm>
            <a:off x="8668511" y="2289047"/>
            <a:ext cx="2671572" cy="920497"/>
          </a:xfrm>
          <a:custGeom>
            <a:avLst/>
            <a:gdLst/>
            <a:ahLst/>
            <a:cxnLst/>
            <a:rect l="0" t="0" r="0" b="0"/>
            <a:pathLst>
              <a:path w="2671572" h="920497">
                <a:moveTo>
                  <a:pt x="0" y="153417"/>
                </a:moveTo>
                <a:cubicBezTo>
                  <a:pt x="0" y="68707"/>
                  <a:pt x="68707" y="0"/>
                  <a:pt x="153417" y="0"/>
                </a:cubicBezTo>
                <a:lnTo>
                  <a:pt x="2518157" y="0"/>
                </a:lnTo>
                <a:cubicBezTo>
                  <a:pt x="2602866" y="0"/>
                  <a:pt x="2671572" y="68707"/>
                  <a:pt x="2671572" y="153417"/>
                </a:cubicBezTo>
                <a:lnTo>
                  <a:pt x="2671572" y="767080"/>
                </a:lnTo>
                <a:cubicBezTo>
                  <a:pt x="2671572" y="851790"/>
                  <a:pt x="2602866" y="920497"/>
                  <a:pt x="2518157" y="920497"/>
                </a:cubicBezTo>
                <a:lnTo>
                  <a:pt x="153417" y="920497"/>
                </a:lnTo>
                <a:cubicBezTo>
                  <a:pt x="68707" y="920497"/>
                  <a:pt x="0" y="851790"/>
                  <a:pt x="0" y="767080"/>
                </a:cubicBezTo>
                <a:close/>
              </a:path>
            </a:pathLst>
          </a:custGeom>
          <a:solidFill>
            <a:srgbClr val="DADADA">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68" name="Freeform 9268"/>
          <p:cNvSpPr/>
          <p:nvPr/>
        </p:nvSpPr>
        <p:spPr>
          <a:xfrm>
            <a:off x="9997440" y="2566416"/>
            <a:ext cx="19812" cy="102107"/>
          </a:xfrm>
          <a:custGeom>
            <a:avLst/>
            <a:gdLst/>
            <a:ahLst/>
            <a:cxnLst/>
            <a:rect l="0" t="0" r="0" b="0"/>
            <a:pathLst>
              <a:path w="19812" h="102107">
                <a:moveTo>
                  <a:pt x="0" y="102107"/>
                </a:moveTo>
                <a:lnTo>
                  <a:pt x="19812" y="102107"/>
                </a:lnTo>
                <a:lnTo>
                  <a:pt x="19812" y="0"/>
                </a:lnTo>
                <a:lnTo>
                  <a:pt x="0" y="0"/>
                </a:lnTo>
                <a:lnTo>
                  <a:pt x="0" y="102107"/>
                </a:lnTo>
                <a:close/>
              </a:path>
            </a:pathLst>
          </a:custGeom>
          <a:solidFill>
            <a:srgbClr val="666666">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69" name="Freeform 9269"/>
          <p:cNvSpPr/>
          <p:nvPr/>
        </p:nvSpPr>
        <p:spPr>
          <a:xfrm>
            <a:off x="10021823" y="2578608"/>
            <a:ext cx="18288" cy="89915"/>
          </a:xfrm>
          <a:custGeom>
            <a:avLst/>
            <a:gdLst/>
            <a:ahLst/>
            <a:cxnLst/>
            <a:rect l="0" t="0" r="0" b="0"/>
            <a:pathLst>
              <a:path w="18288" h="89915">
                <a:moveTo>
                  <a:pt x="0" y="89915"/>
                </a:moveTo>
                <a:lnTo>
                  <a:pt x="18288" y="89915"/>
                </a:lnTo>
                <a:lnTo>
                  <a:pt x="18288" y="0"/>
                </a:lnTo>
                <a:lnTo>
                  <a:pt x="0" y="0"/>
                </a:lnTo>
                <a:lnTo>
                  <a:pt x="0" y="89915"/>
                </a:lnTo>
                <a:close/>
              </a:path>
            </a:pathLst>
          </a:custGeom>
          <a:solidFill>
            <a:srgbClr val="0076CB">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70" name="Freeform 9270"/>
          <p:cNvSpPr/>
          <p:nvPr/>
        </p:nvSpPr>
        <p:spPr>
          <a:xfrm>
            <a:off x="10044683" y="2598420"/>
            <a:ext cx="19812" cy="70103"/>
          </a:xfrm>
          <a:custGeom>
            <a:avLst/>
            <a:gdLst/>
            <a:ahLst/>
            <a:cxnLst/>
            <a:rect l="0" t="0" r="0" b="0"/>
            <a:pathLst>
              <a:path w="19812" h="70103">
                <a:moveTo>
                  <a:pt x="0" y="70103"/>
                </a:moveTo>
                <a:lnTo>
                  <a:pt x="19812" y="70103"/>
                </a:lnTo>
                <a:lnTo>
                  <a:pt x="19812" y="0"/>
                </a:lnTo>
                <a:lnTo>
                  <a:pt x="0" y="0"/>
                </a:lnTo>
                <a:lnTo>
                  <a:pt x="0" y="70103"/>
                </a:lnTo>
                <a:close/>
              </a:path>
            </a:pathLst>
          </a:custGeom>
          <a:solidFill>
            <a:srgbClr val="4FB81C">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71" name="Freeform 9271"/>
          <p:cNvSpPr/>
          <p:nvPr/>
        </p:nvSpPr>
        <p:spPr>
          <a:xfrm>
            <a:off x="10091928" y="2578608"/>
            <a:ext cx="18288" cy="89915"/>
          </a:xfrm>
          <a:custGeom>
            <a:avLst/>
            <a:gdLst/>
            <a:ahLst/>
            <a:cxnLst/>
            <a:rect l="0" t="0" r="0" b="0"/>
            <a:pathLst>
              <a:path w="18288" h="89915">
                <a:moveTo>
                  <a:pt x="0" y="89915"/>
                </a:moveTo>
                <a:lnTo>
                  <a:pt x="18288" y="89915"/>
                </a:lnTo>
                <a:lnTo>
                  <a:pt x="18288" y="0"/>
                </a:lnTo>
                <a:lnTo>
                  <a:pt x="0" y="0"/>
                </a:lnTo>
                <a:lnTo>
                  <a:pt x="0" y="89915"/>
                </a:lnTo>
                <a:close/>
              </a:path>
            </a:pathLst>
          </a:custGeom>
          <a:solidFill>
            <a:srgbClr val="666666">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72" name="Freeform 9272"/>
          <p:cNvSpPr/>
          <p:nvPr/>
        </p:nvSpPr>
        <p:spPr>
          <a:xfrm>
            <a:off x="10116311" y="2548128"/>
            <a:ext cx="18288" cy="120395"/>
          </a:xfrm>
          <a:custGeom>
            <a:avLst/>
            <a:gdLst/>
            <a:ahLst/>
            <a:cxnLst/>
            <a:rect l="0" t="0" r="0" b="0"/>
            <a:pathLst>
              <a:path w="18288" h="120395">
                <a:moveTo>
                  <a:pt x="0" y="120395"/>
                </a:moveTo>
                <a:lnTo>
                  <a:pt x="18288" y="120395"/>
                </a:lnTo>
                <a:lnTo>
                  <a:pt x="18288" y="0"/>
                </a:lnTo>
                <a:lnTo>
                  <a:pt x="0" y="0"/>
                </a:lnTo>
                <a:lnTo>
                  <a:pt x="0" y="120395"/>
                </a:lnTo>
                <a:close/>
              </a:path>
            </a:pathLst>
          </a:custGeom>
          <a:solidFill>
            <a:srgbClr val="0076CB">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73" name="Freeform 9273"/>
          <p:cNvSpPr/>
          <p:nvPr/>
        </p:nvSpPr>
        <p:spPr>
          <a:xfrm>
            <a:off x="10139171" y="2557271"/>
            <a:ext cx="18288" cy="111252"/>
          </a:xfrm>
          <a:custGeom>
            <a:avLst/>
            <a:gdLst/>
            <a:ahLst/>
            <a:cxnLst/>
            <a:rect l="0" t="0" r="0" b="0"/>
            <a:pathLst>
              <a:path w="18288" h="111252">
                <a:moveTo>
                  <a:pt x="0" y="111252"/>
                </a:moveTo>
                <a:lnTo>
                  <a:pt x="18288" y="111252"/>
                </a:lnTo>
                <a:lnTo>
                  <a:pt x="18288" y="0"/>
                </a:lnTo>
                <a:lnTo>
                  <a:pt x="0" y="0"/>
                </a:lnTo>
                <a:lnTo>
                  <a:pt x="0" y="111252"/>
                </a:lnTo>
                <a:close/>
              </a:path>
            </a:pathLst>
          </a:custGeom>
          <a:solidFill>
            <a:srgbClr val="4FB81C">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74" name="Freeform 9274"/>
          <p:cNvSpPr/>
          <p:nvPr/>
        </p:nvSpPr>
        <p:spPr>
          <a:xfrm>
            <a:off x="9998964" y="2526791"/>
            <a:ext cx="154558" cy="0"/>
          </a:xfrm>
          <a:custGeom>
            <a:avLst/>
            <a:gdLst/>
            <a:ahLst/>
            <a:cxnLst/>
            <a:rect l="0" t="0" r="0" b="0"/>
            <a:pathLst>
              <a:path w="154558">
                <a:moveTo>
                  <a:pt x="0" y="0"/>
                </a:moveTo>
                <a:lnTo>
                  <a:pt x="154558" y="0"/>
                </a:lnTo>
              </a:path>
            </a:pathLst>
          </a:custGeom>
          <a:noFill/>
          <a:ln w="609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275" name="Picture 927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981692" y="2408936"/>
            <a:ext cx="34543" cy="134492"/>
          </a:xfrm>
          <a:prstGeom prst="rect">
            <a:avLst/>
          </a:prstGeom>
          <a:noFill/>
        </p:spPr>
      </p:pic>
      <p:sp>
        <p:nvSpPr>
          <p:cNvPr id="9276" name="Freeform 9276"/>
          <p:cNvSpPr/>
          <p:nvPr/>
        </p:nvSpPr>
        <p:spPr>
          <a:xfrm>
            <a:off x="10010393" y="2439162"/>
            <a:ext cx="137161" cy="77723"/>
          </a:xfrm>
          <a:custGeom>
            <a:avLst/>
            <a:gdLst/>
            <a:ahLst/>
            <a:cxnLst/>
            <a:rect l="0" t="0" r="0" b="0"/>
            <a:pathLst>
              <a:path w="137161" h="77723">
                <a:moveTo>
                  <a:pt x="0" y="77723"/>
                </a:moveTo>
                <a:cubicBezTo>
                  <a:pt x="10668" y="67436"/>
                  <a:pt x="21463" y="57150"/>
                  <a:pt x="29338" y="54864"/>
                </a:cubicBezTo>
                <a:cubicBezTo>
                  <a:pt x="37338" y="52577"/>
                  <a:pt x="39371" y="68071"/>
                  <a:pt x="47625" y="64008"/>
                </a:cubicBezTo>
                <a:cubicBezTo>
                  <a:pt x="55753" y="59944"/>
                  <a:pt x="69342" y="34544"/>
                  <a:pt x="78360" y="30479"/>
                </a:cubicBezTo>
                <a:cubicBezTo>
                  <a:pt x="87503" y="26415"/>
                  <a:pt x="92329" y="44703"/>
                  <a:pt x="102109" y="39623"/>
                </a:cubicBezTo>
                <a:cubicBezTo>
                  <a:pt x="112014" y="34544"/>
                  <a:pt x="131318" y="6096"/>
                  <a:pt x="137161" y="0"/>
                </a:cubicBezTo>
              </a:path>
            </a:pathLst>
          </a:custGeom>
          <a:noFill/>
          <a:ln w="19811" cap="flat" cmpd="sng">
            <a:solidFill>
              <a:srgbClr val="FF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9277" name="Picture 92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57816" y="2375915"/>
            <a:ext cx="240791" cy="341375"/>
          </a:xfrm>
          <a:prstGeom prst="rect">
            <a:avLst/>
          </a:prstGeom>
          <a:noFill/>
        </p:spPr>
      </p:pic>
      <p:pic>
        <p:nvPicPr>
          <p:cNvPr id="9278" name="Picture 92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174223" y="2302763"/>
            <a:ext cx="88772" cy="65531"/>
          </a:xfrm>
          <a:prstGeom prst="rect">
            <a:avLst/>
          </a:prstGeom>
          <a:noFill/>
        </p:spPr>
      </p:pic>
      <p:sp>
        <p:nvSpPr>
          <p:cNvPr id="9279" name="Freeform 9279"/>
          <p:cNvSpPr/>
          <p:nvPr/>
        </p:nvSpPr>
        <p:spPr>
          <a:xfrm>
            <a:off x="9623297" y="2623566"/>
            <a:ext cx="498348" cy="376428"/>
          </a:xfrm>
          <a:custGeom>
            <a:avLst/>
            <a:gdLst/>
            <a:ahLst/>
            <a:cxnLst/>
            <a:rect l="0" t="0" r="0" b="0"/>
            <a:pathLst>
              <a:path w="498348" h="376428">
                <a:moveTo>
                  <a:pt x="0" y="376428"/>
                </a:moveTo>
                <a:lnTo>
                  <a:pt x="498348" y="376428"/>
                </a:lnTo>
                <a:lnTo>
                  <a:pt x="498348" y="0"/>
                </a:lnTo>
                <a:lnTo>
                  <a:pt x="0" y="0"/>
                </a:lnTo>
                <a:lnTo>
                  <a:pt x="0" y="376428"/>
                </a:lnTo>
                <a:close/>
              </a:path>
            </a:pathLst>
          </a:custGeom>
          <a:noFill/>
          <a:ln w="1778"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80" name="Freeform 9280"/>
          <p:cNvSpPr/>
          <p:nvPr/>
        </p:nvSpPr>
        <p:spPr>
          <a:xfrm>
            <a:off x="9623297" y="2623565"/>
            <a:ext cx="495300" cy="376429"/>
          </a:xfrm>
          <a:custGeom>
            <a:avLst/>
            <a:gdLst/>
            <a:ahLst/>
            <a:cxnLst/>
            <a:rect l="0" t="0" r="0" b="0"/>
            <a:pathLst>
              <a:path w="495300" h="376429">
                <a:moveTo>
                  <a:pt x="6985" y="0"/>
                </a:moveTo>
                <a:lnTo>
                  <a:pt x="488443" y="0"/>
                </a:lnTo>
                <a:lnTo>
                  <a:pt x="490474" y="255"/>
                </a:lnTo>
                <a:lnTo>
                  <a:pt x="492507" y="1270"/>
                </a:lnTo>
                <a:lnTo>
                  <a:pt x="494031" y="2541"/>
                </a:lnTo>
                <a:lnTo>
                  <a:pt x="495046" y="4318"/>
                </a:lnTo>
                <a:lnTo>
                  <a:pt x="495300" y="6350"/>
                </a:lnTo>
                <a:lnTo>
                  <a:pt x="495300" y="293879"/>
                </a:lnTo>
                <a:lnTo>
                  <a:pt x="495046" y="296037"/>
                </a:lnTo>
                <a:lnTo>
                  <a:pt x="494031" y="297688"/>
                </a:lnTo>
                <a:lnTo>
                  <a:pt x="492507" y="299086"/>
                </a:lnTo>
                <a:lnTo>
                  <a:pt x="490474" y="299974"/>
                </a:lnTo>
                <a:lnTo>
                  <a:pt x="488443" y="300355"/>
                </a:lnTo>
                <a:lnTo>
                  <a:pt x="298070" y="300355"/>
                </a:lnTo>
                <a:lnTo>
                  <a:pt x="298450" y="303276"/>
                </a:lnTo>
                <a:lnTo>
                  <a:pt x="298705" y="306832"/>
                </a:lnTo>
                <a:lnTo>
                  <a:pt x="299085" y="310897"/>
                </a:lnTo>
                <a:lnTo>
                  <a:pt x="299594" y="315342"/>
                </a:lnTo>
                <a:lnTo>
                  <a:pt x="300101" y="320294"/>
                </a:lnTo>
                <a:lnTo>
                  <a:pt x="300609" y="325120"/>
                </a:lnTo>
                <a:lnTo>
                  <a:pt x="301245" y="330200"/>
                </a:lnTo>
                <a:lnTo>
                  <a:pt x="301753" y="335154"/>
                </a:lnTo>
                <a:lnTo>
                  <a:pt x="302260" y="339980"/>
                </a:lnTo>
                <a:lnTo>
                  <a:pt x="302769" y="344551"/>
                </a:lnTo>
                <a:lnTo>
                  <a:pt x="303149" y="348743"/>
                </a:lnTo>
                <a:lnTo>
                  <a:pt x="303658" y="352299"/>
                </a:lnTo>
                <a:lnTo>
                  <a:pt x="303911" y="355219"/>
                </a:lnTo>
                <a:lnTo>
                  <a:pt x="304293" y="357632"/>
                </a:lnTo>
                <a:lnTo>
                  <a:pt x="304293" y="359030"/>
                </a:lnTo>
                <a:lnTo>
                  <a:pt x="305055" y="360299"/>
                </a:lnTo>
                <a:lnTo>
                  <a:pt x="306579" y="361443"/>
                </a:lnTo>
                <a:lnTo>
                  <a:pt x="308484" y="362458"/>
                </a:lnTo>
                <a:lnTo>
                  <a:pt x="311023" y="363348"/>
                </a:lnTo>
                <a:lnTo>
                  <a:pt x="313818" y="364237"/>
                </a:lnTo>
                <a:lnTo>
                  <a:pt x="316866" y="365253"/>
                </a:lnTo>
                <a:lnTo>
                  <a:pt x="320168" y="366142"/>
                </a:lnTo>
                <a:lnTo>
                  <a:pt x="323343" y="367030"/>
                </a:lnTo>
                <a:lnTo>
                  <a:pt x="326391" y="367919"/>
                </a:lnTo>
                <a:lnTo>
                  <a:pt x="329184" y="368808"/>
                </a:lnTo>
                <a:lnTo>
                  <a:pt x="331597" y="369951"/>
                </a:lnTo>
                <a:lnTo>
                  <a:pt x="333503" y="370968"/>
                </a:lnTo>
                <a:lnTo>
                  <a:pt x="334646" y="372237"/>
                </a:lnTo>
                <a:lnTo>
                  <a:pt x="335026" y="373507"/>
                </a:lnTo>
                <a:lnTo>
                  <a:pt x="335026" y="376429"/>
                </a:lnTo>
                <a:lnTo>
                  <a:pt x="159259" y="376429"/>
                </a:lnTo>
                <a:lnTo>
                  <a:pt x="159259" y="373507"/>
                </a:lnTo>
                <a:lnTo>
                  <a:pt x="159767" y="372237"/>
                </a:lnTo>
                <a:lnTo>
                  <a:pt x="161036" y="370968"/>
                </a:lnTo>
                <a:lnTo>
                  <a:pt x="162814" y="369951"/>
                </a:lnTo>
                <a:lnTo>
                  <a:pt x="165228" y="368808"/>
                </a:lnTo>
                <a:lnTo>
                  <a:pt x="168148" y="367919"/>
                </a:lnTo>
                <a:lnTo>
                  <a:pt x="171070" y="367030"/>
                </a:lnTo>
                <a:lnTo>
                  <a:pt x="174371" y="366142"/>
                </a:lnTo>
                <a:lnTo>
                  <a:pt x="180721" y="364237"/>
                </a:lnTo>
                <a:lnTo>
                  <a:pt x="183643" y="363348"/>
                </a:lnTo>
                <a:lnTo>
                  <a:pt x="186183" y="362458"/>
                </a:lnTo>
                <a:lnTo>
                  <a:pt x="188087" y="361443"/>
                </a:lnTo>
                <a:lnTo>
                  <a:pt x="189484" y="360299"/>
                </a:lnTo>
                <a:lnTo>
                  <a:pt x="189993" y="359030"/>
                </a:lnTo>
                <a:lnTo>
                  <a:pt x="190246" y="357632"/>
                </a:lnTo>
                <a:lnTo>
                  <a:pt x="190500" y="355219"/>
                </a:lnTo>
                <a:lnTo>
                  <a:pt x="190882" y="352299"/>
                </a:lnTo>
                <a:lnTo>
                  <a:pt x="191262" y="348743"/>
                </a:lnTo>
                <a:lnTo>
                  <a:pt x="191771" y="344551"/>
                </a:lnTo>
                <a:lnTo>
                  <a:pt x="192151" y="339980"/>
                </a:lnTo>
                <a:lnTo>
                  <a:pt x="192786" y="335154"/>
                </a:lnTo>
                <a:lnTo>
                  <a:pt x="193295" y="330200"/>
                </a:lnTo>
                <a:lnTo>
                  <a:pt x="193803" y="325120"/>
                </a:lnTo>
                <a:lnTo>
                  <a:pt x="194310" y="320294"/>
                </a:lnTo>
                <a:lnTo>
                  <a:pt x="194946" y="315342"/>
                </a:lnTo>
                <a:lnTo>
                  <a:pt x="195326" y="310897"/>
                </a:lnTo>
                <a:lnTo>
                  <a:pt x="195581" y="306832"/>
                </a:lnTo>
                <a:lnTo>
                  <a:pt x="196088" y="303276"/>
                </a:lnTo>
                <a:lnTo>
                  <a:pt x="196470" y="300355"/>
                </a:lnTo>
                <a:lnTo>
                  <a:pt x="6985" y="300355"/>
                </a:lnTo>
                <a:lnTo>
                  <a:pt x="4826" y="299974"/>
                </a:lnTo>
                <a:lnTo>
                  <a:pt x="2795" y="299086"/>
                </a:lnTo>
                <a:lnTo>
                  <a:pt x="1397" y="297688"/>
                </a:lnTo>
                <a:lnTo>
                  <a:pt x="382" y="296037"/>
                </a:lnTo>
                <a:lnTo>
                  <a:pt x="0" y="293879"/>
                </a:lnTo>
                <a:lnTo>
                  <a:pt x="0" y="6350"/>
                </a:lnTo>
                <a:lnTo>
                  <a:pt x="382" y="4318"/>
                </a:lnTo>
                <a:lnTo>
                  <a:pt x="1397" y="2541"/>
                </a:lnTo>
                <a:lnTo>
                  <a:pt x="2795" y="1270"/>
                </a:lnTo>
                <a:lnTo>
                  <a:pt x="4826" y="255"/>
                </a:lnTo>
                <a:lnTo>
                  <a:pt x="6985" y="0"/>
                </a:lnTo>
                <a:close/>
              </a:path>
            </a:pathLst>
          </a:custGeom>
          <a:solidFill>
            <a:srgbClr val="000000">
              <a:alpha val="100000"/>
            </a:srgbClr>
          </a:solidFill>
          <a:ln w="1778">
            <a:noFill/>
          </a:ln>
        </p:spPr>
        <p:style>
          <a:lnRef idx="2">
            <a:schemeClr val="accent1">
              <a:shade val="50000"/>
            </a:schemeClr>
          </a:lnRef>
          <a:fillRef idx="1">
            <a:schemeClr val="accent1"/>
          </a:fillRef>
          <a:effectRef idx="0">
            <a:schemeClr val="accent1"/>
          </a:effectRef>
          <a:fontRef idx="minor">
            <a:schemeClr val="lt1"/>
          </a:fontRef>
        </p:style>
      </p:sp>
      <p:sp>
        <p:nvSpPr>
          <p:cNvPr id="9281" name="Freeform 9281"/>
          <p:cNvSpPr/>
          <p:nvPr/>
        </p:nvSpPr>
        <p:spPr>
          <a:xfrm>
            <a:off x="9623297" y="2623565"/>
            <a:ext cx="495300" cy="376429"/>
          </a:xfrm>
          <a:custGeom>
            <a:avLst/>
            <a:gdLst/>
            <a:ahLst/>
            <a:cxnLst/>
            <a:rect l="0" t="0" r="0" b="0"/>
            <a:pathLst>
              <a:path w="495300" h="376429">
                <a:moveTo>
                  <a:pt x="6985" y="0"/>
                </a:moveTo>
                <a:lnTo>
                  <a:pt x="488443" y="0"/>
                </a:lnTo>
                <a:lnTo>
                  <a:pt x="490474" y="255"/>
                </a:lnTo>
                <a:lnTo>
                  <a:pt x="492507" y="1270"/>
                </a:lnTo>
                <a:lnTo>
                  <a:pt x="494031" y="2541"/>
                </a:lnTo>
                <a:lnTo>
                  <a:pt x="495046" y="4318"/>
                </a:lnTo>
                <a:lnTo>
                  <a:pt x="495300" y="6350"/>
                </a:lnTo>
                <a:lnTo>
                  <a:pt x="495300" y="293879"/>
                </a:lnTo>
                <a:lnTo>
                  <a:pt x="495046" y="296037"/>
                </a:lnTo>
                <a:lnTo>
                  <a:pt x="494031" y="297688"/>
                </a:lnTo>
                <a:lnTo>
                  <a:pt x="492507" y="299086"/>
                </a:lnTo>
                <a:lnTo>
                  <a:pt x="490474" y="299974"/>
                </a:lnTo>
                <a:lnTo>
                  <a:pt x="488443" y="300355"/>
                </a:lnTo>
                <a:lnTo>
                  <a:pt x="298070" y="300355"/>
                </a:lnTo>
                <a:lnTo>
                  <a:pt x="298450" y="303276"/>
                </a:lnTo>
                <a:lnTo>
                  <a:pt x="298705" y="306832"/>
                </a:lnTo>
                <a:lnTo>
                  <a:pt x="299085" y="310897"/>
                </a:lnTo>
                <a:lnTo>
                  <a:pt x="299594" y="315342"/>
                </a:lnTo>
                <a:lnTo>
                  <a:pt x="300101" y="320294"/>
                </a:lnTo>
                <a:lnTo>
                  <a:pt x="300609" y="325120"/>
                </a:lnTo>
                <a:lnTo>
                  <a:pt x="301245" y="330200"/>
                </a:lnTo>
                <a:lnTo>
                  <a:pt x="301753" y="335154"/>
                </a:lnTo>
                <a:lnTo>
                  <a:pt x="302260" y="339980"/>
                </a:lnTo>
                <a:lnTo>
                  <a:pt x="302769" y="344551"/>
                </a:lnTo>
                <a:lnTo>
                  <a:pt x="303149" y="348743"/>
                </a:lnTo>
                <a:lnTo>
                  <a:pt x="303658" y="352299"/>
                </a:lnTo>
                <a:lnTo>
                  <a:pt x="303911" y="355219"/>
                </a:lnTo>
                <a:lnTo>
                  <a:pt x="304293" y="357632"/>
                </a:lnTo>
                <a:lnTo>
                  <a:pt x="304293" y="359030"/>
                </a:lnTo>
                <a:lnTo>
                  <a:pt x="305055" y="360299"/>
                </a:lnTo>
                <a:lnTo>
                  <a:pt x="306579" y="361443"/>
                </a:lnTo>
                <a:lnTo>
                  <a:pt x="308484" y="362458"/>
                </a:lnTo>
                <a:lnTo>
                  <a:pt x="311023" y="363348"/>
                </a:lnTo>
                <a:lnTo>
                  <a:pt x="313818" y="364237"/>
                </a:lnTo>
                <a:lnTo>
                  <a:pt x="316866" y="365253"/>
                </a:lnTo>
                <a:lnTo>
                  <a:pt x="320168" y="366142"/>
                </a:lnTo>
                <a:lnTo>
                  <a:pt x="323343" y="367030"/>
                </a:lnTo>
                <a:lnTo>
                  <a:pt x="326391" y="367919"/>
                </a:lnTo>
                <a:lnTo>
                  <a:pt x="329184" y="368808"/>
                </a:lnTo>
                <a:lnTo>
                  <a:pt x="331597" y="369951"/>
                </a:lnTo>
                <a:lnTo>
                  <a:pt x="333503" y="370968"/>
                </a:lnTo>
                <a:lnTo>
                  <a:pt x="334646" y="372237"/>
                </a:lnTo>
                <a:lnTo>
                  <a:pt x="335026" y="373507"/>
                </a:lnTo>
                <a:lnTo>
                  <a:pt x="335026" y="376429"/>
                </a:lnTo>
                <a:lnTo>
                  <a:pt x="159259" y="376429"/>
                </a:lnTo>
                <a:lnTo>
                  <a:pt x="159259" y="373507"/>
                </a:lnTo>
                <a:lnTo>
                  <a:pt x="159767" y="372237"/>
                </a:lnTo>
                <a:lnTo>
                  <a:pt x="161036" y="370968"/>
                </a:lnTo>
                <a:lnTo>
                  <a:pt x="162814" y="369951"/>
                </a:lnTo>
                <a:lnTo>
                  <a:pt x="165228" y="368808"/>
                </a:lnTo>
                <a:lnTo>
                  <a:pt x="168148" y="367919"/>
                </a:lnTo>
                <a:lnTo>
                  <a:pt x="171070" y="367030"/>
                </a:lnTo>
                <a:lnTo>
                  <a:pt x="174371" y="366142"/>
                </a:lnTo>
                <a:lnTo>
                  <a:pt x="180721" y="364237"/>
                </a:lnTo>
                <a:lnTo>
                  <a:pt x="183643" y="363348"/>
                </a:lnTo>
                <a:lnTo>
                  <a:pt x="186183" y="362458"/>
                </a:lnTo>
                <a:lnTo>
                  <a:pt x="188087" y="361443"/>
                </a:lnTo>
                <a:lnTo>
                  <a:pt x="189484" y="360299"/>
                </a:lnTo>
                <a:lnTo>
                  <a:pt x="189993" y="359030"/>
                </a:lnTo>
                <a:lnTo>
                  <a:pt x="190246" y="357632"/>
                </a:lnTo>
                <a:lnTo>
                  <a:pt x="190500" y="355219"/>
                </a:lnTo>
                <a:lnTo>
                  <a:pt x="190882" y="352299"/>
                </a:lnTo>
                <a:lnTo>
                  <a:pt x="191262" y="348743"/>
                </a:lnTo>
                <a:lnTo>
                  <a:pt x="191771" y="344551"/>
                </a:lnTo>
                <a:lnTo>
                  <a:pt x="192151" y="339980"/>
                </a:lnTo>
                <a:lnTo>
                  <a:pt x="192786" y="335154"/>
                </a:lnTo>
                <a:lnTo>
                  <a:pt x="193295" y="330200"/>
                </a:lnTo>
                <a:lnTo>
                  <a:pt x="193803" y="325120"/>
                </a:lnTo>
                <a:lnTo>
                  <a:pt x="194310" y="320294"/>
                </a:lnTo>
                <a:lnTo>
                  <a:pt x="194946" y="315342"/>
                </a:lnTo>
                <a:lnTo>
                  <a:pt x="195326" y="310897"/>
                </a:lnTo>
                <a:lnTo>
                  <a:pt x="195581" y="306832"/>
                </a:lnTo>
                <a:lnTo>
                  <a:pt x="196088" y="303276"/>
                </a:lnTo>
                <a:lnTo>
                  <a:pt x="196470" y="300355"/>
                </a:lnTo>
                <a:lnTo>
                  <a:pt x="6985" y="300355"/>
                </a:lnTo>
                <a:lnTo>
                  <a:pt x="4826" y="299974"/>
                </a:lnTo>
                <a:lnTo>
                  <a:pt x="2795" y="299086"/>
                </a:lnTo>
                <a:lnTo>
                  <a:pt x="1397" y="297688"/>
                </a:lnTo>
                <a:lnTo>
                  <a:pt x="382" y="296037"/>
                </a:lnTo>
                <a:lnTo>
                  <a:pt x="0" y="293879"/>
                </a:lnTo>
                <a:lnTo>
                  <a:pt x="0" y="6350"/>
                </a:lnTo>
                <a:lnTo>
                  <a:pt x="382" y="4318"/>
                </a:lnTo>
                <a:lnTo>
                  <a:pt x="1397" y="2541"/>
                </a:lnTo>
                <a:lnTo>
                  <a:pt x="2795" y="1270"/>
                </a:lnTo>
                <a:lnTo>
                  <a:pt x="4826" y="255"/>
                </a:lnTo>
                <a:lnTo>
                  <a:pt x="6985" y="0"/>
                </a:lnTo>
                <a:close/>
              </a:path>
            </a:pathLst>
          </a:custGeom>
          <a:noFill/>
          <a:ln w="1778"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282" name="Freeform 9282"/>
          <p:cNvSpPr/>
          <p:nvPr/>
        </p:nvSpPr>
        <p:spPr>
          <a:xfrm>
            <a:off x="9739121" y="2801874"/>
            <a:ext cx="56388" cy="73152"/>
          </a:xfrm>
          <a:custGeom>
            <a:avLst/>
            <a:gdLst/>
            <a:ahLst/>
            <a:cxnLst/>
            <a:rect l="0" t="0" r="0" b="0"/>
            <a:pathLst>
              <a:path w="56388" h="73152">
                <a:moveTo>
                  <a:pt x="0" y="73152"/>
                </a:moveTo>
                <a:lnTo>
                  <a:pt x="56388" y="73152"/>
                </a:lnTo>
                <a:lnTo>
                  <a:pt x="56388" y="0"/>
                </a:lnTo>
                <a:lnTo>
                  <a:pt x="0" y="0"/>
                </a:lnTo>
                <a:lnTo>
                  <a:pt x="0" y="73152"/>
                </a:lnTo>
                <a:close/>
              </a:path>
            </a:pathLst>
          </a:custGeom>
          <a:solidFill>
            <a:srgbClr val="FFFFFF">
              <a:alpha val="100000"/>
            </a:srgbClr>
          </a:solidFill>
          <a:ln w="1778">
            <a:noFill/>
          </a:ln>
        </p:spPr>
        <p:style>
          <a:lnRef idx="2">
            <a:schemeClr val="accent1">
              <a:shade val="50000"/>
            </a:schemeClr>
          </a:lnRef>
          <a:fillRef idx="1">
            <a:schemeClr val="accent1"/>
          </a:fillRef>
          <a:effectRef idx="0">
            <a:schemeClr val="accent1"/>
          </a:effectRef>
          <a:fontRef idx="minor">
            <a:schemeClr val="lt1"/>
          </a:fontRef>
        </p:style>
      </p:sp>
      <p:sp>
        <p:nvSpPr>
          <p:cNvPr id="9283" name="Freeform 9283"/>
          <p:cNvSpPr/>
          <p:nvPr/>
        </p:nvSpPr>
        <p:spPr>
          <a:xfrm>
            <a:off x="9739121" y="2801874"/>
            <a:ext cx="56388" cy="73152"/>
          </a:xfrm>
          <a:custGeom>
            <a:avLst/>
            <a:gdLst/>
            <a:ahLst/>
            <a:cxnLst/>
            <a:rect l="0" t="0" r="0" b="0"/>
            <a:pathLst>
              <a:path w="56388" h="73152">
                <a:moveTo>
                  <a:pt x="0" y="73152"/>
                </a:moveTo>
                <a:lnTo>
                  <a:pt x="56388" y="73152"/>
                </a:lnTo>
                <a:lnTo>
                  <a:pt x="56388" y="0"/>
                </a:lnTo>
                <a:lnTo>
                  <a:pt x="0" y="0"/>
                </a:lnTo>
                <a:lnTo>
                  <a:pt x="0" y="73152"/>
                </a:lnTo>
                <a:close/>
              </a:path>
            </a:pathLst>
          </a:custGeom>
          <a:noFill/>
          <a:ln w="1778"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84" name="Freeform 9284"/>
          <p:cNvSpPr/>
          <p:nvPr/>
        </p:nvSpPr>
        <p:spPr>
          <a:xfrm>
            <a:off x="9845802" y="2757678"/>
            <a:ext cx="56388" cy="117348"/>
          </a:xfrm>
          <a:custGeom>
            <a:avLst/>
            <a:gdLst/>
            <a:ahLst/>
            <a:cxnLst/>
            <a:rect l="0" t="0" r="0" b="0"/>
            <a:pathLst>
              <a:path w="56388" h="117348">
                <a:moveTo>
                  <a:pt x="0" y="117348"/>
                </a:moveTo>
                <a:lnTo>
                  <a:pt x="56388" y="117348"/>
                </a:lnTo>
                <a:lnTo>
                  <a:pt x="56388" y="0"/>
                </a:lnTo>
                <a:lnTo>
                  <a:pt x="0" y="0"/>
                </a:lnTo>
                <a:lnTo>
                  <a:pt x="0" y="117348"/>
                </a:lnTo>
                <a:close/>
              </a:path>
            </a:pathLst>
          </a:custGeom>
          <a:solidFill>
            <a:srgbClr val="FFFFFF">
              <a:alpha val="100000"/>
            </a:srgbClr>
          </a:solidFill>
          <a:ln w="1778">
            <a:noFill/>
          </a:ln>
        </p:spPr>
        <p:style>
          <a:lnRef idx="2">
            <a:schemeClr val="accent1">
              <a:shade val="50000"/>
            </a:schemeClr>
          </a:lnRef>
          <a:fillRef idx="1">
            <a:schemeClr val="accent1"/>
          </a:fillRef>
          <a:effectRef idx="0">
            <a:schemeClr val="accent1"/>
          </a:effectRef>
          <a:fontRef idx="minor">
            <a:schemeClr val="lt1"/>
          </a:fontRef>
        </p:style>
      </p:sp>
      <p:sp>
        <p:nvSpPr>
          <p:cNvPr id="9285" name="Freeform 9285"/>
          <p:cNvSpPr/>
          <p:nvPr/>
        </p:nvSpPr>
        <p:spPr>
          <a:xfrm>
            <a:off x="9845802" y="2757678"/>
            <a:ext cx="56388" cy="117348"/>
          </a:xfrm>
          <a:custGeom>
            <a:avLst/>
            <a:gdLst/>
            <a:ahLst/>
            <a:cxnLst/>
            <a:rect l="0" t="0" r="0" b="0"/>
            <a:pathLst>
              <a:path w="56388" h="117348">
                <a:moveTo>
                  <a:pt x="0" y="117348"/>
                </a:moveTo>
                <a:lnTo>
                  <a:pt x="56388" y="117348"/>
                </a:lnTo>
                <a:lnTo>
                  <a:pt x="56388" y="0"/>
                </a:lnTo>
                <a:lnTo>
                  <a:pt x="0" y="0"/>
                </a:lnTo>
                <a:lnTo>
                  <a:pt x="0" y="117348"/>
                </a:lnTo>
                <a:close/>
              </a:path>
            </a:pathLst>
          </a:custGeom>
          <a:noFill/>
          <a:ln w="1778"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86" name="Freeform 9286"/>
          <p:cNvSpPr/>
          <p:nvPr/>
        </p:nvSpPr>
        <p:spPr>
          <a:xfrm>
            <a:off x="9952481" y="2711958"/>
            <a:ext cx="56388" cy="163068"/>
          </a:xfrm>
          <a:custGeom>
            <a:avLst/>
            <a:gdLst/>
            <a:ahLst/>
            <a:cxnLst/>
            <a:rect l="0" t="0" r="0" b="0"/>
            <a:pathLst>
              <a:path w="56388" h="163068">
                <a:moveTo>
                  <a:pt x="0" y="163068"/>
                </a:moveTo>
                <a:lnTo>
                  <a:pt x="56388" y="163068"/>
                </a:lnTo>
                <a:lnTo>
                  <a:pt x="56388" y="0"/>
                </a:lnTo>
                <a:lnTo>
                  <a:pt x="0" y="0"/>
                </a:lnTo>
                <a:lnTo>
                  <a:pt x="0" y="163068"/>
                </a:lnTo>
                <a:close/>
              </a:path>
            </a:pathLst>
          </a:custGeom>
          <a:solidFill>
            <a:srgbClr val="FFFFFF">
              <a:alpha val="100000"/>
            </a:srgbClr>
          </a:solidFill>
          <a:ln w="1778">
            <a:noFill/>
          </a:ln>
        </p:spPr>
        <p:style>
          <a:lnRef idx="2">
            <a:schemeClr val="accent1">
              <a:shade val="50000"/>
            </a:schemeClr>
          </a:lnRef>
          <a:fillRef idx="1">
            <a:schemeClr val="accent1"/>
          </a:fillRef>
          <a:effectRef idx="0">
            <a:schemeClr val="accent1"/>
          </a:effectRef>
          <a:fontRef idx="minor">
            <a:schemeClr val="lt1"/>
          </a:fontRef>
        </p:style>
      </p:sp>
      <p:sp>
        <p:nvSpPr>
          <p:cNvPr id="9287" name="Freeform 9287"/>
          <p:cNvSpPr/>
          <p:nvPr/>
        </p:nvSpPr>
        <p:spPr>
          <a:xfrm>
            <a:off x="9952481" y="2711958"/>
            <a:ext cx="56388" cy="163068"/>
          </a:xfrm>
          <a:custGeom>
            <a:avLst/>
            <a:gdLst/>
            <a:ahLst/>
            <a:cxnLst/>
            <a:rect l="0" t="0" r="0" b="0"/>
            <a:pathLst>
              <a:path w="56388" h="163068">
                <a:moveTo>
                  <a:pt x="0" y="163068"/>
                </a:moveTo>
                <a:lnTo>
                  <a:pt x="56388" y="163068"/>
                </a:lnTo>
                <a:lnTo>
                  <a:pt x="56388" y="0"/>
                </a:lnTo>
                <a:lnTo>
                  <a:pt x="0" y="0"/>
                </a:lnTo>
                <a:lnTo>
                  <a:pt x="0" y="163068"/>
                </a:lnTo>
                <a:close/>
              </a:path>
            </a:pathLst>
          </a:custGeom>
          <a:noFill/>
          <a:ln w="1778"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88" name="Freeform 9288"/>
          <p:cNvSpPr/>
          <p:nvPr/>
        </p:nvSpPr>
        <p:spPr>
          <a:xfrm>
            <a:off x="9646919" y="2644140"/>
            <a:ext cx="446532" cy="260604"/>
          </a:xfrm>
          <a:custGeom>
            <a:avLst/>
            <a:gdLst/>
            <a:ahLst/>
            <a:cxnLst/>
            <a:rect l="0" t="0" r="0" b="0"/>
            <a:pathLst>
              <a:path w="446532" h="260604">
                <a:moveTo>
                  <a:pt x="0" y="260604"/>
                </a:moveTo>
                <a:lnTo>
                  <a:pt x="446532" y="260604"/>
                </a:lnTo>
                <a:lnTo>
                  <a:pt x="446532" y="0"/>
                </a:lnTo>
                <a:lnTo>
                  <a:pt x="0" y="0"/>
                </a:lnTo>
                <a:lnTo>
                  <a:pt x="0" y="260604"/>
                </a:lnTo>
                <a:close/>
              </a:path>
            </a:pathLst>
          </a:custGeom>
          <a:solidFill>
            <a:srgbClr val="FFFFFF">
              <a:alpha val="100000"/>
            </a:srgbClr>
          </a:solidFill>
          <a:ln w="1778">
            <a:noFill/>
          </a:ln>
        </p:spPr>
        <p:style>
          <a:lnRef idx="2">
            <a:schemeClr val="accent1">
              <a:shade val="50000"/>
            </a:schemeClr>
          </a:lnRef>
          <a:fillRef idx="1">
            <a:schemeClr val="accent1"/>
          </a:fillRef>
          <a:effectRef idx="0">
            <a:schemeClr val="accent1"/>
          </a:effectRef>
          <a:fontRef idx="minor">
            <a:schemeClr val="lt1"/>
          </a:fontRef>
        </p:style>
      </p:sp>
      <p:sp>
        <p:nvSpPr>
          <p:cNvPr id="9289" name="Freeform 9289"/>
          <p:cNvSpPr/>
          <p:nvPr/>
        </p:nvSpPr>
        <p:spPr>
          <a:xfrm>
            <a:off x="9745980" y="2854452"/>
            <a:ext cx="239522" cy="0"/>
          </a:xfrm>
          <a:custGeom>
            <a:avLst/>
            <a:gdLst/>
            <a:ahLst/>
            <a:cxnLst/>
            <a:rect l="0" t="0" r="0" b="0"/>
            <a:pathLst>
              <a:path w="239522">
                <a:moveTo>
                  <a:pt x="0" y="0"/>
                </a:moveTo>
                <a:lnTo>
                  <a:pt x="239522" y="0"/>
                </a:lnTo>
              </a:path>
            </a:pathLst>
          </a:custGeom>
          <a:noFill/>
          <a:ln w="6095" cap="flat" cmpd="sng">
            <a:solidFill>
              <a:srgbClr val="F0AB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290" name="Freeform 9290"/>
          <p:cNvSpPr/>
          <p:nvPr/>
        </p:nvSpPr>
        <p:spPr>
          <a:xfrm>
            <a:off x="9749028" y="2775203"/>
            <a:ext cx="16764" cy="76200"/>
          </a:xfrm>
          <a:custGeom>
            <a:avLst/>
            <a:gdLst/>
            <a:ahLst/>
            <a:cxnLst/>
            <a:rect l="0" t="0" r="0" b="0"/>
            <a:pathLst>
              <a:path w="16764" h="76200">
                <a:moveTo>
                  <a:pt x="0" y="76200"/>
                </a:moveTo>
                <a:lnTo>
                  <a:pt x="16764" y="76200"/>
                </a:lnTo>
                <a:lnTo>
                  <a:pt x="16764" y="0"/>
                </a:lnTo>
                <a:lnTo>
                  <a:pt x="0" y="0"/>
                </a:lnTo>
                <a:lnTo>
                  <a:pt x="0" y="76200"/>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1" name="Freeform 9291"/>
          <p:cNvSpPr/>
          <p:nvPr/>
        </p:nvSpPr>
        <p:spPr>
          <a:xfrm>
            <a:off x="9770364" y="2784347"/>
            <a:ext cx="16764" cy="67056"/>
          </a:xfrm>
          <a:custGeom>
            <a:avLst/>
            <a:gdLst/>
            <a:ahLst/>
            <a:cxnLst/>
            <a:rect l="0" t="0" r="0" b="0"/>
            <a:pathLst>
              <a:path w="16764" h="67056">
                <a:moveTo>
                  <a:pt x="0" y="67056"/>
                </a:moveTo>
                <a:lnTo>
                  <a:pt x="16764" y="67056"/>
                </a:lnTo>
                <a:lnTo>
                  <a:pt x="16764" y="0"/>
                </a:lnTo>
                <a:lnTo>
                  <a:pt x="0" y="0"/>
                </a:lnTo>
                <a:lnTo>
                  <a:pt x="0" y="67056"/>
                </a:lnTo>
                <a:close/>
              </a:path>
            </a:pathLst>
          </a:custGeom>
          <a:solidFill>
            <a:srgbClr val="F0AB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2" name="Freeform 9292"/>
          <p:cNvSpPr/>
          <p:nvPr/>
        </p:nvSpPr>
        <p:spPr>
          <a:xfrm>
            <a:off x="9791700" y="2799587"/>
            <a:ext cx="16764" cy="51816"/>
          </a:xfrm>
          <a:custGeom>
            <a:avLst/>
            <a:gdLst/>
            <a:ahLst/>
            <a:cxnLst/>
            <a:rect l="0" t="0" r="0" b="0"/>
            <a:pathLst>
              <a:path w="16764" h="51816">
                <a:moveTo>
                  <a:pt x="0" y="51816"/>
                </a:moveTo>
                <a:lnTo>
                  <a:pt x="16764" y="51816"/>
                </a:lnTo>
                <a:lnTo>
                  <a:pt x="16764" y="0"/>
                </a:lnTo>
                <a:lnTo>
                  <a:pt x="0" y="0"/>
                </a:lnTo>
                <a:lnTo>
                  <a:pt x="0" y="51816"/>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3" name="Freeform 9293"/>
          <p:cNvSpPr/>
          <p:nvPr/>
        </p:nvSpPr>
        <p:spPr>
          <a:xfrm>
            <a:off x="9834371" y="2785871"/>
            <a:ext cx="16764" cy="65532"/>
          </a:xfrm>
          <a:custGeom>
            <a:avLst/>
            <a:gdLst/>
            <a:ahLst/>
            <a:cxnLst/>
            <a:rect l="0" t="0" r="0" b="0"/>
            <a:pathLst>
              <a:path w="16764" h="65532">
                <a:moveTo>
                  <a:pt x="0" y="65532"/>
                </a:moveTo>
                <a:lnTo>
                  <a:pt x="16764" y="65532"/>
                </a:lnTo>
                <a:lnTo>
                  <a:pt x="16764" y="0"/>
                </a:lnTo>
                <a:lnTo>
                  <a:pt x="0" y="0"/>
                </a:lnTo>
                <a:lnTo>
                  <a:pt x="0" y="65532"/>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4" name="Freeform 9294"/>
          <p:cNvSpPr/>
          <p:nvPr/>
        </p:nvSpPr>
        <p:spPr>
          <a:xfrm>
            <a:off x="9855707" y="2761487"/>
            <a:ext cx="16764" cy="89916"/>
          </a:xfrm>
          <a:custGeom>
            <a:avLst/>
            <a:gdLst/>
            <a:ahLst/>
            <a:cxnLst/>
            <a:rect l="0" t="0" r="0" b="0"/>
            <a:pathLst>
              <a:path w="16764" h="89916">
                <a:moveTo>
                  <a:pt x="0" y="89916"/>
                </a:moveTo>
                <a:lnTo>
                  <a:pt x="16764" y="89916"/>
                </a:lnTo>
                <a:lnTo>
                  <a:pt x="16764" y="0"/>
                </a:lnTo>
                <a:lnTo>
                  <a:pt x="0" y="0"/>
                </a:lnTo>
                <a:lnTo>
                  <a:pt x="0" y="89916"/>
                </a:lnTo>
                <a:close/>
              </a:path>
            </a:pathLst>
          </a:custGeom>
          <a:solidFill>
            <a:srgbClr val="F0AB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5" name="Freeform 9295"/>
          <p:cNvSpPr/>
          <p:nvPr/>
        </p:nvSpPr>
        <p:spPr>
          <a:xfrm>
            <a:off x="9877043" y="2769107"/>
            <a:ext cx="16764" cy="82296"/>
          </a:xfrm>
          <a:custGeom>
            <a:avLst/>
            <a:gdLst/>
            <a:ahLst/>
            <a:cxnLst/>
            <a:rect l="0" t="0" r="0" b="0"/>
            <a:pathLst>
              <a:path w="16764" h="82296">
                <a:moveTo>
                  <a:pt x="0" y="82296"/>
                </a:moveTo>
                <a:lnTo>
                  <a:pt x="16764" y="82296"/>
                </a:lnTo>
                <a:lnTo>
                  <a:pt x="16764" y="0"/>
                </a:lnTo>
                <a:lnTo>
                  <a:pt x="0" y="0"/>
                </a:lnTo>
                <a:lnTo>
                  <a:pt x="0" y="82296"/>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6" name="Freeform 9296"/>
          <p:cNvSpPr/>
          <p:nvPr/>
        </p:nvSpPr>
        <p:spPr>
          <a:xfrm>
            <a:off x="9919716" y="2785871"/>
            <a:ext cx="16764" cy="65532"/>
          </a:xfrm>
          <a:custGeom>
            <a:avLst/>
            <a:gdLst/>
            <a:ahLst/>
            <a:cxnLst/>
            <a:rect l="0" t="0" r="0" b="0"/>
            <a:pathLst>
              <a:path w="16764" h="65532">
                <a:moveTo>
                  <a:pt x="0" y="65532"/>
                </a:moveTo>
                <a:lnTo>
                  <a:pt x="16764" y="65532"/>
                </a:lnTo>
                <a:lnTo>
                  <a:pt x="16764" y="0"/>
                </a:lnTo>
                <a:lnTo>
                  <a:pt x="0" y="0"/>
                </a:lnTo>
                <a:lnTo>
                  <a:pt x="0" y="65532"/>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7" name="Freeform 9297"/>
          <p:cNvSpPr/>
          <p:nvPr/>
        </p:nvSpPr>
        <p:spPr>
          <a:xfrm>
            <a:off x="9941052" y="2734055"/>
            <a:ext cx="16764" cy="117348"/>
          </a:xfrm>
          <a:custGeom>
            <a:avLst/>
            <a:gdLst/>
            <a:ahLst/>
            <a:cxnLst/>
            <a:rect l="0" t="0" r="0" b="0"/>
            <a:pathLst>
              <a:path w="16764" h="117348">
                <a:moveTo>
                  <a:pt x="0" y="117348"/>
                </a:moveTo>
                <a:lnTo>
                  <a:pt x="16764" y="117348"/>
                </a:lnTo>
                <a:lnTo>
                  <a:pt x="16764" y="0"/>
                </a:lnTo>
                <a:lnTo>
                  <a:pt x="0" y="0"/>
                </a:lnTo>
                <a:lnTo>
                  <a:pt x="0" y="117348"/>
                </a:lnTo>
                <a:close/>
              </a:path>
            </a:pathLst>
          </a:custGeom>
          <a:solidFill>
            <a:srgbClr val="F0AB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298" name="Freeform 9298"/>
          <p:cNvSpPr/>
          <p:nvPr/>
        </p:nvSpPr>
        <p:spPr>
          <a:xfrm>
            <a:off x="9962388" y="2744723"/>
            <a:ext cx="16764" cy="106680"/>
          </a:xfrm>
          <a:custGeom>
            <a:avLst/>
            <a:gdLst/>
            <a:ahLst/>
            <a:cxnLst/>
            <a:rect l="0" t="0" r="0" b="0"/>
            <a:pathLst>
              <a:path w="16764" h="106680">
                <a:moveTo>
                  <a:pt x="0" y="106680"/>
                </a:moveTo>
                <a:lnTo>
                  <a:pt x="16764" y="106680"/>
                </a:lnTo>
                <a:lnTo>
                  <a:pt x="16764" y="0"/>
                </a:lnTo>
                <a:lnTo>
                  <a:pt x="0" y="0"/>
                </a:lnTo>
                <a:lnTo>
                  <a:pt x="0" y="106680"/>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9299" name="Picture 929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504457" y="3174619"/>
            <a:ext cx="196870" cy="659637"/>
          </a:xfrm>
          <a:prstGeom prst="rect">
            <a:avLst/>
          </a:prstGeom>
          <a:noFill/>
        </p:spPr>
      </p:pic>
      <p:pic>
        <p:nvPicPr>
          <p:cNvPr id="9300" name="Picture 930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0184645" y="3206622"/>
            <a:ext cx="196837" cy="659638"/>
          </a:xfrm>
          <a:prstGeom prst="rect">
            <a:avLst/>
          </a:prstGeom>
          <a:noFill/>
        </p:spPr>
      </p:pic>
      <p:pic>
        <p:nvPicPr>
          <p:cNvPr id="9301" name="Picture 930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48055" y="5713475"/>
            <a:ext cx="1021080" cy="726948"/>
          </a:xfrm>
          <a:prstGeom prst="rect">
            <a:avLst/>
          </a:prstGeom>
          <a:noFill/>
        </p:spPr>
      </p:pic>
      <p:pic>
        <p:nvPicPr>
          <p:cNvPr id="9302" name="Picture 930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435355" y="1296415"/>
            <a:ext cx="11336527" cy="686816"/>
          </a:xfrm>
          <a:prstGeom prst="rect">
            <a:avLst/>
          </a:prstGeom>
          <a:noFill/>
        </p:spPr>
      </p:pic>
      <p:pic>
        <p:nvPicPr>
          <p:cNvPr id="9303" name="Picture 930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509004" y="4062983"/>
            <a:ext cx="533400" cy="583691"/>
          </a:xfrm>
          <a:prstGeom prst="rect">
            <a:avLst/>
          </a:prstGeom>
          <a:noFill/>
        </p:spPr>
      </p:pic>
      <p:pic>
        <p:nvPicPr>
          <p:cNvPr id="9304" name="Picture 930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513576" y="4773168"/>
            <a:ext cx="469391" cy="370331"/>
          </a:xfrm>
          <a:prstGeom prst="rect">
            <a:avLst/>
          </a:prstGeom>
          <a:noFill/>
        </p:spPr>
      </p:pic>
      <p:sp>
        <p:nvSpPr>
          <p:cNvPr id="9305" name="Freeform 9305"/>
          <p:cNvSpPr/>
          <p:nvPr/>
        </p:nvSpPr>
        <p:spPr>
          <a:xfrm>
            <a:off x="9105138" y="3809237"/>
            <a:ext cx="2235707" cy="1380744"/>
          </a:xfrm>
          <a:custGeom>
            <a:avLst/>
            <a:gdLst/>
            <a:ahLst/>
            <a:cxnLst/>
            <a:rect l="0" t="0" r="0" b="0"/>
            <a:pathLst>
              <a:path w="2235707" h="1380744">
                <a:moveTo>
                  <a:pt x="0" y="1380744"/>
                </a:moveTo>
                <a:lnTo>
                  <a:pt x="2235707" y="1380744"/>
                </a:lnTo>
                <a:lnTo>
                  <a:pt x="2235707" y="0"/>
                </a:lnTo>
                <a:lnTo>
                  <a:pt x="0" y="0"/>
                </a:lnTo>
                <a:lnTo>
                  <a:pt x="0" y="1380744"/>
                </a:lnTo>
                <a:close/>
              </a:path>
            </a:pathLst>
          </a:custGeom>
          <a:solidFill>
            <a:srgbClr val="F0AB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9306" name="Freeform 9306"/>
          <p:cNvSpPr/>
          <p:nvPr/>
        </p:nvSpPr>
        <p:spPr>
          <a:xfrm>
            <a:off x="9105138" y="3809237"/>
            <a:ext cx="2235707" cy="1380744"/>
          </a:xfrm>
          <a:custGeom>
            <a:avLst/>
            <a:gdLst/>
            <a:ahLst/>
            <a:cxnLst/>
            <a:rect l="0" t="0" r="0" b="0"/>
            <a:pathLst>
              <a:path w="2235707" h="1380744">
                <a:moveTo>
                  <a:pt x="0" y="1380744"/>
                </a:moveTo>
                <a:lnTo>
                  <a:pt x="2235707" y="1380744"/>
                </a:lnTo>
                <a:lnTo>
                  <a:pt x="2235707" y="0"/>
                </a:lnTo>
                <a:lnTo>
                  <a:pt x="0" y="0"/>
                </a:lnTo>
                <a:lnTo>
                  <a:pt x="0" y="1380744"/>
                </a:lnTo>
                <a:close/>
              </a:path>
            </a:pathLst>
          </a:custGeom>
          <a:noFill/>
          <a:ln w="10667" cap="flat" cmpd="sng">
            <a:solidFill>
              <a:srgbClr val="F0AB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07" name="Freeform 9307"/>
          <p:cNvSpPr/>
          <p:nvPr/>
        </p:nvSpPr>
        <p:spPr>
          <a:xfrm>
            <a:off x="10593323" y="4279391"/>
            <a:ext cx="0" cy="629159"/>
          </a:xfrm>
          <a:custGeom>
            <a:avLst/>
            <a:gdLst/>
            <a:ahLst/>
            <a:cxnLst/>
            <a:rect l="0" t="0" r="0" b="0"/>
            <a:pathLst>
              <a:path h="629159">
                <a:moveTo>
                  <a:pt x="0" y="0"/>
                </a:moveTo>
                <a:lnTo>
                  <a:pt x="0" y="629159"/>
                </a:lnTo>
              </a:path>
            </a:pathLst>
          </a:custGeom>
          <a:noFill/>
          <a:ln w="762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08" name="Freeform 9308"/>
          <p:cNvSpPr/>
          <p:nvPr/>
        </p:nvSpPr>
        <p:spPr>
          <a:xfrm>
            <a:off x="10703052" y="4279391"/>
            <a:ext cx="2413" cy="402844"/>
          </a:xfrm>
          <a:custGeom>
            <a:avLst/>
            <a:gdLst/>
            <a:ahLst/>
            <a:cxnLst/>
            <a:rect l="0" t="0" r="0" b="0"/>
            <a:pathLst>
              <a:path w="2413" h="402844">
                <a:moveTo>
                  <a:pt x="0" y="0"/>
                </a:moveTo>
                <a:lnTo>
                  <a:pt x="2413" y="402844"/>
                </a:lnTo>
              </a:path>
            </a:pathLst>
          </a:custGeom>
          <a:noFill/>
          <a:ln w="762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09" name="Freeform 9309"/>
          <p:cNvSpPr/>
          <p:nvPr/>
        </p:nvSpPr>
        <p:spPr>
          <a:xfrm>
            <a:off x="10814304" y="4279391"/>
            <a:ext cx="0" cy="324993"/>
          </a:xfrm>
          <a:custGeom>
            <a:avLst/>
            <a:gdLst/>
            <a:ahLst/>
            <a:cxnLst/>
            <a:rect l="0" t="0" r="0" b="0"/>
            <a:pathLst>
              <a:path h="324993">
                <a:moveTo>
                  <a:pt x="0" y="0"/>
                </a:moveTo>
                <a:lnTo>
                  <a:pt x="0" y="324993"/>
                </a:lnTo>
              </a:path>
            </a:pathLst>
          </a:custGeom>
          <a:noFill/>
          <a:ln w="762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10" name="Freeform 9310"/>
          <p:cNvSpPr/>
          <p:nvPr/>
        </p:nvSpPr>
        <p:spPr>
          <a:xfrm>
            <a:off x="10924031" y="4279391"/>
            <a:ext cx="0" cy="470155"/>
          </a:xfrm>
          <a:custGeom>
            <a:avLst/>
            <a:gdLst/>
            <a:ahLst/>
            <a:cxnLst/>
            <a:rect l="0" t="0" r="0" b="0"/>
            <a:pathLst>
              <a:path h="470155">
                <a:moveTo>
                  <a:pt x="0" y="0"/>
                </a:moveTo>
                <a:lnTo>
                  <a:pt x="0" y="470155"/>
                </a:lnTo>
              </a:path>
            </a:pathLst>
          </a:custGeom>
          <a:noFill/>
          <a:ln w="762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11" name="Freeform 9311"/>
          <p:cNvSpPr/>
          <p:nvPr/>
        </p:nvSpPr>
        <p:spPr>
          <a:xfrm>
            <a:off x="11032235" y="4279391"/>
            <a:ext cx="0" cy="373888"/>
          </a:xfrm>
          <a:custGeom>
            <a:avLst/>
            <a:gdLst/>
            <a:ahLst/>
            <a:cxnLst/>
            <a:rect l="0" t="0" r="0" b="0"/>
            <a:pathLst>
              <a:path h="373888">
                <a:moveTo>
                  <a:pt x="0" y="0"/>
                </a:moveTo>
                <a:lnTo>
                  <a:pt x="0" y="373888"/>
                </a:lnTo>
              </a:path>
            </a:pathLst>
          </a:custGeom>
          <a:noFill/>
          <a:ln w="762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312" name="Picture 93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7093711" y="4747984"/>
            <a:ext cx="2121534" cy="262927"/>
          </a:xfrm>
          <a:prstGeom prst="rect">
            <a:avLst/>
          </a:prstGeom>
          <a:noFill/>
        </p:spPr>
      </p:pic>
      <p:pic>
        <p:nvPicPr>
          <p:cNvPr id="9313" name="Picture 93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8733535" y="4281931"/>
            <a:ext cx="481583" cy="248327"/>
          </a:xfrm>
          <a:prstGeom prst="rect">
            <a:avLst/>
          </a:prstGeom>
          <a:noFill/>
        </p:spPr>
      </p:pic>
      <p:sp>
        <p:nvSpPr>
          <p:cNvPr id="9314" name="Freeform 9314"/>
          <p:cNvSpPr/>
          <p:nvPr/>
        </p:nvSpPr>
        <p:spPr>
          <a:xfrm>
            <a:off x="9235440" y="3898391"/>
            <a:ext cx="234695" cy="220981"/>
          </a:xfrm>
          <a:custGeom>
            <a:avLst/>
            <a:gdLst/>
            <a:ahLst/>
            <a:cxnLst/>
            <a:rect l="0" t="0" r="0" b="0"/>
            <a:pathLst>
              <a:path w="234695" h="220981">
                <a:moveTo>
                  <a:pt x="0" y="3049"/>
                </a:moveTo>
                <a:cubicBezTo>
                  <a:pt x="0" y="1397"/>
                  <a:pt x="1396" y="0"/>
                  <a:pt x="3048" y="0"/>
                </a:cubicBezTo>
                <a:lnTo>
                  <a:pt x="231648" y="0"/>
                </a:lnTo>
                <a:cubicBezTo>
                  <a:pt x="233299" y="0"/>
                  <a:pt x="234695" y="1397"/>
                  <a:pt x="234695" y="3049"/>
                </a:cubicBezTo>
                <a:lnTo>
                  <a:pt x="234695" y="217932"/>
                </a:lnTo>
                <a:cubicBezTo>
                  <a:pt x="234695" y="219584"/>
                  <a:pt x="233299" y="220981"/>
                  <a:pt x="231648" y="220981"/>
                </a:cubicBezTo>
                <a:lnTo>
                  <a:pt x="3048" y="220981"/>
                </a:lnTo>
                <a:cubicBezTo>
                  <a:pt x="1396" y="220981"/>
                  <a:pt x="0" y="219584"/>
                  <a:pt x="0" y="217932"/>
                </a:cubicBez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15" name="Freeform 9315"/>
          <p:cNvSpPr/>
          <p:nvPr/>
        </p:nvSpPr>
        <p:spPr>
          <a:xfrm>
            <a:off x="9258300" y="3918203"/>
            <a:ext cx="193547" cy="183516"/>
          </a:xfrm>
          <a:custGeom>
            <a:avLst/>
            <a:gdLst/>
            <a:ahLst/>
            <a:cxnLst/>
            <a:rect l="0" t="0" r="0" b="0"/>
            <a:pathLst>
              <a:path w="193547" h="183516">
                <a:moveTo>
                  <a:pt x="0" y="13844"/>
                </a:moveTo>
                <a:cubicBezTo>
                  <a:pt x="0" y="6223"/>
                  <a:pt x="6604" y="0"/>
                  <a:pt x="14731" y="0"/>
                </a:cubicBezTo>
                <a:lnTo>
                  <a:pt x="178816" y="0"/>
                </a:lnTo>
                <a:cubicBezTo>
                  <a:pt x="186943" y="0"/>
                  <a:pt x="193547" y="6223"/>
                  <a:pt x="193547" y="13844"/>
                </a:cubicBezTo>
                <a:lnTo>
                  <a:pt x="193547" y="168656"/>
                </a:lnTo>
                <a:cubicBezTo>
                  <a:pt x="193547" y="176276"/>
                  <a:pt x="186943" y="182500"/>
                  <a:pt x="178816" y="182500"/>
                </a:cubicBezTo>
                <a:cubicBezTo>
                  <a:pt x="162052" y="182372"/>
                  <a:pt x="138938" y="183516"/>
                  <a:pt x="128523" y="182245"/>
                </a:cubicBezTo>
                <a:cubicBezTo>
                  <a:pt x="118236" y="180848"/>
                  <a:pt x="125476" y="175641"/>
                  <a:pt x="116840" y="174498"/>
                </a:cubicBezTo>
                <a:cubicBezTo>
                  <a:pt x="108077" y="173228"/>
                  <a:pt x="85217" y="173482"/>
                  <a:pt x="76454" y="174753"/>
                </a:cubicBezTo>
                <a:cubicBezTo>
                  <a:pt x="67691" y="174753"/>
                  <a:pt x="74930" y="182119"/>
                  <a:pt x="64007" y="182626"/>
                </a:cubicBezTo>
                <a:lnTo>
                  <a:pt x="14731" y="182500"/>
                </a:lnTo>
                <a:cubicBezTo>
                  <a:pt x="6604" y="182500"/>
                  <a:pt x="0" y="176276"/>
                  <a:pt x="0" y="168656"/>
                </a:cubicBezTo>
                <a:lnTo>
                  <a:pt x="0" y="13844"/>
                </a:lnTo>
                <a:close/>
              </a:path>
            </a:pathLst>
          </a:custGeom>
          <a:solidFill>
            <a:srgbClr val="9A9A9A">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16" name="Freeform 9316"/>
          <p:cNvSpPr/>
          <p:nvPr/>
        </p:nvSpPr>
        <p:spPr>
          <a:xfrm>
            <a:off x="9265919" y="3925823"/>
            <a:ext cx="176785" cy="166117"/>
          </a:xfrm>
          <a:custGeom>
            <a:avLst/>
            <a:gdLst/>
            <a:ahLst/>
            <a:cxnLst/>
            <a:rect l="0" t="0" r="0" b="0"/>
            <a:pathLst>
              <a:path w="176785" h="166117">
                <a:moveTo>
                  <a:pt x="0" y="11049"/>
                </a:moveTo>
                <a:cubicBezTo>
                  <a:pt x="0" y="4953"/>
                  <a:pt x="4953" y="0"/>
                  <a:pt x="11049" y="0"/>
                </a:cubicBezTo>
                <a:lnTo>
                  <a:pt x="165736" y="0"/>
                </a:lnTo>
                <a:cubicBezTo>
                  <a:pt x="171832" y="0"/>
                  <a:pt x="176785" y="4953"/>
                  <a:pt x="176785" y="11049"/>
                </a:cubicBezTo>
                <a:lnTo>
                  <a:pt x="176785" y="155068"/>
                </a:lnTo>
                <a:cubicBezTo>
                  <a:pt x="176785" y="161164"/>
                  <a:pt x="171832" y="166117"/>
                  <a:pt x="165736" y="166117"/>
                </a:cubicBezTo>
                <a:lnTo>
                  <a:pt x="11049" y="166117"/>
                </a:lnTo>
                <a:cubicBezTo>
                  <a:pt x="4953" y="166117"/>
                  <a:pt x="0" y="161164"/>
                  <a:pt x="0" y="155068"/>
                </a:cubicBezTo>
                <a:close/>
              </a:path>
            </a:pathLst>
          </a:custGeom>
          <a:solidFill>
            <a:srgbClr val="F2F2F2">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17" name="Freeform 9317"/>
          <p:cNvSpPr/>
          <p:nvPr/>
        </p:nvSpPr>
        <p:spPr>
          <a:xfrm>
            <a:off x="9238488" y="4094988"/>
            <a:ext cx="24383" cy="21335"/>
          </a:xfrm>
          <a:custGeom>
            <a:avLst/>
            <a:gdLst/>
            <a:ahLst/>
            <a:cxnLst/>
            <a:rect l="0" t="0" r="0" b="0"/>
            <a:pathLst>
              <a:path w="24383" h="21335">
                <a:moveTo>
                  <a:pt x="0" y="21335"/>
                </a:moveTo>
                <a:lnTo>
                  <a:pt x="0" y="0"/>
                </a:lnTo>
                <a:lnTo>
                  <a:pt x="24383" y="21335"/>
                </a:lnTo>
                <a:close/>
              </a:path>
            </a:pathLst>
          </a:custGeom>
          <a:solidFill>
            <a:srgbClr val="F2F2F2">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18" name="Freeform 9318"/>
          <p:cNvSpPr/>
          <p:nvPr/>
        </p:nvSpPr>
        <p:spPr>
          <a:xfrm>
            <a:off x="9249156"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19" name="Freeform 9319"/>
          <p:cNvSpPr/>
          <p:nvPr/>
        </p:nvSpPr>
        <p:spPr>
          <a:xfrm>
            <a:off x="9268968"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0" name="Freeform 9320"/>
          <p:cNvSpPr/>
          <p:nvPr/>
        </p:nvSpPr>
        <p:spPr>
          <a:xfrm>
            <a:off x="9288780" y="3880104"/>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1" name="Freeform 9321"/>
          <p:cNvSpPr/>
          <p:nvPr/>
        </p:nvSpPr>
        <p:spPr>
          <a:xfrm>
            <a:off x="9307068"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2" name="Freeform 9322"/>
          <p:cNvSpPr/>
          <p:nvPr/>
        </p:nvSpPr>
        <p:spPr>
          <a:xfrm>
            <a:off x="9326880" y="3880104"/>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3" name="Freeform 9323"/>
          <p:cNvSpPr/>
          <p:nvPr/>
        </p:nvSpPr>
        <p:spPr>
          <a:xfrm>
            <a:off x="9345168"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4" name="Freeform 9324"/>
          <p:cNvSpPr/>
          <p:nvPr/>
        </p:nvSpPr>
        <p:spPr>
          <a:xfrm>
            <a:off x="9364980" y="3880104"/>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5" name="Freeform 9325"/>
          <p:cNvSpPr/>
          <p:nvPr/>
        </p:nvSpPr>
        <p:spPr>
          <a:xfrm>
            <a:off x="9383268"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6" name="Freeform 9326"/>
          <p:cNvSpPr/>
          <p:nvPr/>
        </p:nvSpPr>
        <p:spPr>
          <a:xfrm>
            <a:off x="9403080" y="3880104"/>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7" name="Freeform 9327"/>
          <p:cNvSpPr/>
          <p:nvPr/>
        </p:nvSpPr>
        <p:spPr>
          <a:xfrm>
            <a:off x="9421368"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8" name="Freeform 9328"/>
          <p:cNvSpPr/>
          <p:nvPr/>
        </p:nvSpPr>
        <p:spPr>
          <a:xfrm>
            <a:off x="9441180" y="3880104"/>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29" name="Freeform 9329"/>
          <p:cNvSpPr/>
          <p:nvPr/>
        </p:nvSpPr>
        <p:spPr>
          <a:xfrm>
            <a:off x="9249156"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0" name="Freeform 9330"/>
          <p:cNvSpPr/>
          <p:nvPr/>
        </p:nvSpPr>
        <p:spPr>
          <a:xfrm>
            <a:off x="9268968"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1" name="Freeform 9331"/>
          <p:cNvSpPr/>
          <p:nvPr/>
        </p:nvSpPr>
        <p:spPr>
          <a:xfrm>
            <a:off x="9288780" y="4122419"/>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2" name="Freeform 9332"/>
          <p:cNvSpPr/>
          <p:nvPr/>
        </p:nvSpPr>
        <p:spPr>
          <a:xfrm>
            <a:off x="9307068"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3" name="Freeform 9333"/>
          <p:cNvSpPr/>
          <p:nvPr/>
        </p:nvSpPr>
        <p:spPr>
          <a:xfrm>
            <a:off x="9326880" y="4122419"/>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4" name="Freeform 9334"/>
          <p:cNvSpPr/>
          <p:nvPr/>
        </p:nvSpPr>
        <p:spPr>
          <a:xfrm>
            <a:off x="9345168"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5" name="Freeform 9335"/>
          <p:cNvSpPr/>
          <p:nvPr/>
        </p:nvSpPr>
        <p:spPr>
          <a:xfrm>
            <a:off x="9364980" y="4122419"/>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6" name="Freeform 9336"/>
          <p:cNvSpPr/>
          <p:nvPr/>
        </p:nvSpPr>
        <p:spPr>
          <a:xfrm>
            <a:off x="9383268"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7" name="Freeform 9337"/>
          <p:cNvSpPr/>
          <p:nvPr/>
        </p:nvSpPr>
        <p:spPr>
          <a:xfrm>
            <a:off x="9403080" y="4122419"/>
            <a:ext cx="12192" cy="15240"/>
          </a:xfrm>
          <a:custGeom>
            <a:avLst/>
            <a:gdLst/>
            <a:ahLst/>
            <a:cxnLst/>
            <a:rect l="0" t="0" r="0" b="0"/>
            <a:pathLst>
              <a:path w="12192" h="15240">
                <a:moveTo>
                  <a:pt x="0" y="15240"/>
                </a:moveTo>
                <a:lnTo>
                  <a:pt x="12192" y="15240"/>
                </a:lnTo>
                <a:lnTo>
                  <a:pt x="12192"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8" name="Freeform 9338"/>
          <p:cNvSpPr/>
          <p:nvPr/>
        </p:nvSpPr>
        <p:spPr>
          <a:xfrm>
            <a:off x="9421368"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39" name="Freeform 9339"/>
          <p:cNvSpPr/>
          <p:nvPr/>
        </p:nvSpPr>
        <p:spPr>
          <a:xfrm>
            <a:off x="9441180" y="4122419"/>
            <a:ext cx="13716" cy="15240"/>
          </a:xfrm>
          <a:custGeom>
            <a:avLst/>
            <a:gdLst/>
            <a:ahLst/>
            <a:cxnLst/>
            <a:rect l="0" t="0" r="0" b="0"/>
            <a:pathLst>
              <a:path w="13716" h="15240">
                <a:moveTo>
                  <a:pt x="0" y="15240"/>
                </a:moveTo>
                <a:lnTo>
                  <a:pt x="13716" y="15240"/>
                </a:lnTo>
                <a:lnTo>
                  <a:pt x="13716" y="0"/>
                </a:lnTo>
                <a:lnTo>
                  <a:pt x="0" y="0"/>
                </a:lnTo>
                <a:lnTo>
                  <a:pt x="0" y="15240"/>
                </a:lnTo>
                <a:close/>
              </a:path>
            </a:pathLst>
          </a:custGeom>
          <a:solidFill>
            <a:srgbClr val="0000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pic>
        <p:nvPicPr>
          <p:cNvPr id="9340" name="Picture 934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9202928" y="4080764"/>
            <a:ext cx="40640" cy="37591"/>
          </a:xfrm>
          <a:prstGeom prst="rect">
            <a:avLst/>
          </a:prstGeom>
          <a:noFill/>
        </p:spPr>
      </p:pic>
      <p:pic>
        <p:nvPicPr>
          <p:cNvPr id="9341" name="Picture 934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9202928" y="4062476"/>
            <a:ext cx="40640" cy="37591"/>
          </a:xfrm>
          <a:prstGeom prst="rect">
            <a:avLst/>
          </a:prstGeom>
          <a:noFill/>
        </p:spPr>
      </p:pic>
      <p:pic>
        <p:nvPicPr>
          <p:cNvPr id="9342" name="Picture 934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9202928" y="4044188"/>
            <a:ext cx="40640" cy="37591"/>
          </a:xfrm>
          <a:prstGeom prst="rect">
            <a:avLst/>
          </a:prstGeom>
          <a:noFill/>
        </p:spPr>
      </p:pic>
      <p:pic>
        <p:nvPicPr>
          <p:cNvPr id="9343" name="Picture 934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9202928" y="4025900"/>
            <a:ext cx="40640" cy="37591"/>
          </a:xfrm>
          <a:prstGeom prst="rect">
            <a:avLst/>
          </a:prstGeom>
          <a:noFill/>
        </p:spPr>
      </p:pic>
      <p:pic>
        <p:nvPicPr>
          <p:cNvPr id="9344" name="Picture 934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9202928" y="4007612"/>
            <a:ext cx="40640" cy="37591"/>
          </a:xfrm>
          <a:prstGeom prst="rect">
            <a:avLst/>
          </a:prstGeom>
          <a:noFill/>
        </p:spPr>
      </p:pic>
      <p:pic>
        <p:nvPicPr>
          <p:cNvPr id="9345" name="Picture 934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9202928" y="3990848"/>
            <a:ext cx="40640" cy="37591"/>
          </a:xfrm>
          <a:prstGeom prst="rect">
            <a:avLst/>
          </a:prstGeom>
          <a:noFill/>
        </p:spPr>
      </p:pic>
      <p:pic>
        <p:nvPicPr>
          <p:cNvPr id="9346" name="Picture 934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9202928" y="3972560"/>
            <a:ext cx="40640" cy="37591"/>
          </a:xfrm>
          <a:prstGeom prst="rect">
            <a:avLst/>
          </a:prstGeom>
          <a:noFill/>
        </p:spPr>
      </p:pic>
      <p:pic>
        <p:nvPicPr>
          <p:cNvPr id="9347" name="Picture 93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9202928" y="3954272"/>
            <a:ext cx="40640" cy="37591"/>
          </a:xfrm>
          <a:prstGeom prst="rect">
            <a:avLst/>
          </a:prstGeom>
          <a:noFill/>
        </p:spPr>
      </p:pic>
      <p:pic>
        <p:nvPicPr>
          <p:cNvPr id="9348" name="Picture 934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9202928" y="3935984"/>
            <a:ext cx="40640" cy="37591"/>
          </a:xfrm>
          <a:prstGeom prst="rect">
            <a:avLst/>
          </a:prstGeom>
          <a:noFill/>
        </p:spPr>
      </p:pic>
      <p:pic>
        <p:nvPicPr>
          <p:cNvPr id="9349" name="Picture 934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9202928" y="3917696"/>
            <a:ext cx="40640" cy="39116"/>
          </a:xfrm>
          <a:prstGeom prst="rect">
            <a:avLst/>
          </a:prstGeom>
          <a:noFill/>
        </p:spPr>
      </p:pic>
      <p:pic>
        <p:nvPicPr>
          <p:cNvPr id="9350" name="Picture 935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9202928" y="3900932"/>
            <a:ext cx="40640" cy="37591"/>
          </a:xfrm>
          <a:prstGeom prst="rect">
            <a:avLst/>
          </a:prstGeom>
          <a:noFill/>
        </p:spPr>
      </p:pic>
      <p:pic>
        <p:nvPicPr>
          <p:cNvPr id="9351" name="Picture 935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9460483" y="4080764"/>
            <a:ext cx="40640" cy="37591"/>
          </a:xfrm>
          <a:prstGeom prst="rect">
            <a:avLst/>
          </a:prstGeom>
          <a:noFill/>
        </p:spPr>
      </p:pic>
      <p:pic>
        <p:nvPicPr>
          <p:cNvPr id="9352" name="Picture 935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9460483" y="4062476"/>
            <a:ext cx="40640" cy="37591"/>
          </a:xfrm>
          <a:prstGeom prst="rect">
            <a:avLst/>
          </a:prstGeom>
          <a:noFill/>
        </p:spPr>
      </p:pic>
      <p:pic>
        <p:nvPicPr>
          <p:cNvPr id="9353" name="Picture 935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9460483" y="4044188"/>
            <a:ext cx="40640" cy="37591"/>
          </a:xfrm>
          <a:prstGeom prst="rect">
            <a:avLst/>
          </a:prstGeom>
          <a:noFill/>
        </p:spPr>
      </p:pic>
      <p:pic>
        <p:nvPicPr>
          <p:cNvPr id="9354" name="Picture 935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9460483" y="4025900"/>
            <a:ext cx="40640" cy="37591"/>
          </a:xfrm>
          <a:prstGeom prst="rect">
            <a:avLst/>
          </a:prstGeom>
          <a:noFill/>
        </p:spPr>
      </p:pic>
      <p:pic>
        <p:nvPicPr>
          <p:cNvPr id="9355" name="Picture 935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9460483" y="4007612"/>
            <a:ext cx="40640" cy="37591"/>
          </a:xfrm>
          <a:prstGeom prst="rect">
            <a:avLst/>
          </a:prstGeom>
          <a:noFill/>
        </p:spPr>
      </p:pic>
      <p:pic>
        <p:nvPicPr>
          <p:cNvPr id="9356" name="Picture 9356"/>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9460483" y="3990848"/>
            <a:ext cx="40640" cy="37591"/>
          </a:xfrm>
          <a:prstGeom prst="rect">
            <a:avLst/>
          </a:prstGeom>
          <a:noFill/>
        </p:spPr>
      </p:pic>
      <p:pic>
        <p:nvPicPr>
          <p:cNvPr id="9357" name="Picture 935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9460483" y="3972560"/>
            <a:ext cx="40640" cy="37591"/>
          </a:xfrm>
          <a:prstGeom prst="rect">
            <a:avLst/>
          </a:prstGeom>
          <a:noFill/>
        </p:spPr>
      </p:pic>
      <p:pic>
        <p:nvPicPr>
          <p:cNvPr id="9358" name="Picture 9358"/>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9460483" y="3954272"/>
            <a:ext cx="40640" cy="37591"/>
          </a:xfrm>
          <a:prstGeom prst="rect">
            <a:avLst/>
          </a:prstGeom>
          <a:noFill/>
        </p:spPr>
      </p:pic>
      <p:pic>
        <p:nvPicPr>
          <p:cNvPr id="9359" name="Picture 935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9460483" y="3935984"/>
            <a:ext cx="40640" cy="37591"/>
          </a:xfrm>
          <a:prstGeom prst="rect">
            <a:avLst/>
          </a:prstGeom>
          <a:noFill/>
        </p:spPr>
      </p:pic>
      <p:pic>
        <p:nvPicPr>
          <p:cNvPr id="9360" name="Picture 9360"/>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9460483" y="3917696"/>
            <a:ext cx="40640" cy="39116"/>
          </a:xfrm>
          <a:prstGeom prst="rect">
            <a:avLst/>
          </a:prstGeom>
          <a:noFill/>
        </p:spPr>
      </p:pic>
      <p:pic>
        <p:nvPicPr>
          <p:cNvPr id="9361" name="Picture 936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9460483" y="3900932"/>
            <a:ext cx="40640" cy="37591"/>
          </a:xfrm>
          <a:prstGeom prst="rect">
            <a:avLst/>
          </a:prstGeom>
          <a:noFill/>
        </p:spPr>
      </p:pic>
      <p:sp>
        <p:nvSpPr>
          <p:cNvPr id="9362" name="Freeform 9362"/>
          <p:cNvSpPr/>
          <p:nvPr/>
        </p:nvSpPr>
        <p:spPr>
          <a:xfrm>
            <a:off x="9201911" y="4248912"/>
            <a:ext cx="1059180" cy="737616"/>
          </a:xfrm>
          <a:custGeom>
            <a:avLst/>
            <a:gdLst/>
            <a:ahLst/>
            <a:cxnLst/>
            <a:rect l="0" t="0" r="0" b="0"/>
            <a:pathLst>
              <a:path w="1059180" h="737616">
                <a:moveTo>
                  <a:pt x="0" y="737616"/>
                </a:moveTo>
                <a:lnTo>
                  <a:pt x="1059180" y="737616"/>
                </a:lnTo>
                <a:lnTo>
                  <a:pt x="1059180" y="0"/>
                </a:lnTo>
                <a:lnTo>
                  <a:pt x="0" y="0"/>
                </a:lnTo>
                <a:lnTo>
                  <a:pt x="0" y="737616"/>
                </a:lnTo>
                <a:close/>
              </a:path>
            </a:pathLst>
          </a:custGeom>
          <a:solidFill>
            <a:srgbClr val="FFFFFF">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pic>
        <p:nvPicPr>
          <p:cNvPr id="9363" name="Picture 9363"/>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a:xfrm>
            <a:off x="9246107" y="4483608"/>
            <a:ext cx="312420" cy="312420"/>
          </a:xfrm>
          <a:prstGeom prst="rect">
            <a:avLst/>
          </a:prstGeom>
          <a:noFill/>
        </p:spPr>
      </p:pic>
      <p:sp>
        <p:nvSpPr>
          <p:cNvPr id="9364" name="Freeform 9364"/>
          <p:cNvSpPr/>
          <p:nvPr/>
        </p:nvSpPr>
        <p:spPr>
          <a:xfrm>
            <a:off x="7551419" y="3974591"/>
            <a:ext cx="1193292" cy="914400"/>
          </a:xfrm>
          <a:custGeom>
            <a:avLst/>
            <a:gdLst/>
            <a:ahLst/>
            <a:cxnLst/>
            <a:rect l="0" t="0" r="0" b="0"/>
            <a:pathLst>
              <a:path w="1193292" h="914400">
                <a:moveTo>
                  <a:pt x="0" y="914400"/>
                </a:moveTo>
                <a:lnTo>
                  <a:pt x="1193292" y="914400"/>
                </a:lnTo>
                <a:lnTo>
                  <a:pt x="1193292" y="0"/>
                </a:lnTo>
                <a:lnTo>
                  <a:pt x="0" y="0"/>
                </a:lnTo>
                <a:lnTo>
                  <a:pt x="0" y="914400"/>
                </a:lnTo>
                <a:close/>
              </a:path>
            </a:pathLst>
          </a:custGeom>
          <a:solidFill>
            <a:srgbClr val="DADADA">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sp>
        <p:nvSpPr>
          <p:cNvPr id="9365" name="Freeform 9365"/>
          <p:cNvSpPr/>
          <p:nvPr/>
        </p:nvSpPr>
        <p:spPr>
          <a:xfrm>
            <a:off x="7728204" y="4038600"/>
            <a:ext cx="838200" cy="358140"/>
          </a:xfrm>
          <a:custGeom>
            <a:avLst/>
            <a:gdLst/>
            <a:ahLst/>
            <a:cxnLst/>
            <a:rect l="0" t="0" r="0" b="0"/>
            <a:pathLst>
              <a:path w="838200" h="358140">
                <a:moveTo>
                  <a:pt x="0" y="358140"/>
                </a:moveTo>
                <a:lnTo>
                  <a:pt x="838200" y="358140"/>
                </a:lnTo>
                <a:lnTo>
                  <a:pt x="838200" y="0"/>
                </a:lnTo>
                <a:lnTo>
                  <a:pt x="0" y="0"/>
                </a:lnTo>
                <a:lnTo>
                  <a:pt x="0" y="358140"/>
                </a:lnTo>
                <a:close/>
              </a:path>
            </a:pathLst>
          </a:custGeom>
          <a:solidFill>
            <a:srgbClr val="F0AB00">
              <a:alpha val="100000"/>
            </a:srgbClr>
          </a:solidFill>
          <a:ln w="76200">
            <a:noFill/>
          </a:ln>
        </p:spPr>
        <p:style>
          <a:lnRef idx="2">
            <a:schemeClr val="accent1">
              <a:shade val="50000"/>
            </a:schemeClr>
          </a:lnRef>
          <a:fillRef idx="1">
            <a:schemeClr val="accent1"/>
          </a:fillRef>
          <a:effectRef idx="0">
            <a:schemeClr val="accent1"/>
          </a:effectRef>
          <a:fontRef idx="minor">
            <a:schemeClr val="lt1"/>
          </a:fontRef>
        </p:style>
      </p:sp>
      <p:pic>
        <p:nvPicPr>
          <p:cNvPr id="9366" name="Picture 936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a:xfrm>
            <a:off x="7067804" y="4225943"/>
            <a:ext cx="494918" cy="129558"/>
          </a:xfrm>
          <a:prstGeom prst="rect">
            <a:avLst/>
          </a:prstGeom>
          <a:noFill/>
        </p:spPr>
      </p:pic>
      <p:sp>
        <p:nvSpPr>
          <p:cNvPr id="9367" name="Rectangle 9367"/>
          <p:cNvSpPr/>
          <p:nvPr/>
        </p:nvSpPr>
        <p:spPr>
          <a:xfrm>
            <a:off x="409651" y="6639344"/>
            <a:ext cx="3282848" cy="127443"/>
          </a:xfrm>
          <a:prstGeom prst="rect">
            <a:avLst/>
          </a:prstGeom>
        </p:spPr>
        <p:txBody>
          <a:bodyPr wrap="none" lIns="0" tIns="0" rIns="0" bIns="0">
            <a:spAutoFit/>
          </a:bodyPr>
          <a:lstStyle/>
          <a:p>
            <a:pPr marL="0"/>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a:t>
            </a:r>
            <a:endParaRPr lang="x-none" sz="900" dirty="0"/>
          </a:p>
        </p:txBody>
      </p:sp>
      <p:sp>
        <p:nvSpPr>
          <p:cNvPr id="9368" name="Rectangle 9368"/>
          <p:cNvSpPr/>
          <p:nvPr/>
        </p:nvSpPr>
        <p:spPr>
          <a:xfrm>
            <a:off x="304495" y="520143"/>
            <a:ext cx="8940204" cy="430246"/>
          </a:xfrm>
          <a:prstGeom prst="rect">
            <a:avLst/>
          </a:prstGeom>
        </p:spPr>
        <p:txBody>
          <a:bodyPr wrap="none" lIns="0" tIns="0" rIns="0" bIns="0">
            <a:spAutoFit/>
          </a:bodyPr>
          <a:lstStyle/>
          <a:p>
            <a:pPr marL="0"/>
            <a:r>
              <a:rPr lang="x-none" sz="2796" b="1" i="0" spc="0" baseline="0" dirty="0">
                <a:latin typeface="Arial"/>
              </a:rPr>
              <a:t>SA</a:t>
            </a:r>
            <a:r>
              <a:rPr lang="x-none" sz="2796" b="1" i="0" spc="-61" baseline="0" dirty="0">
                <a:latin typeface="Arial"/>
              </a:rPr>
              <a:t>P</a:t>
            </a:r>
            <a:r>
              <a:rPr lang="x-none" sz="2796" b="1" i="0" spc="0" baseline="0" dirty="0">
                <a:latin typeface="Arial"/>
              </a:rPr>
              <a:t> HAN</a:t>
            </a:r>
            <a:r>
              <a:rPr lang="x-none" sz="2796" b="1" i="0" spc="-120" baseline="0" dirty="0">
                <a:latin typeface="Arial"/>
              </a:rPr>
              <a:t>A</a:t>
            </a:r>
            <a:r>
              <a:rPr lang="x-none" sz="2796" b="1" i="0" spc="0" baseline="0" dirty="0">
                <a:latin typeface="Arial"/>
              </a:rPr>
              <a:t> Smart Data Streaming (SDS)</a:t>
            </a:r>
            <a:r>
              <a:rPr lang="en-US" sz="2796" b="1" i="0" spc="0" baseline="0" dirty="0">
                <a:latin typeface="Arial"/>
              </a:rPr>
              <a:t> </a:t>
            </a:r>
            <a:r>
              <a:rPr lang="en-US" altLang="zh-CN" sz="2796" b="1" i="0" spc="0" baseline="0" dirty="0">
                <a:latin typeface="Arial"/>
              </a:rPr>
              <a:t>– </a:t>
            </a:r>
            <a:r>
              <a:rPr lang="zh-CN" altLang="en-US" sz="2796" b="1" i="0" spc="0" baseline="0" dirty="0">
                <a:latin typeface="Arial"/>
              </a:rPr>
              <a:t>智能数据流</a:t>
            </a:r>
            <a:endParaRPr lang="x-none" sz="2796" dirty="0"/>
          </a:p>
        </p:txBody>
      </p:sp>
      <p:sp>
        <p:nvSpPr>
          <p:cNvPr id="9369" name="Rectangle 9369"/>
          <p:cNvSpPr/>
          <p:nvPr/>
        </p:nvSpPr>
        <p:spPr>
          <a:xfrm>
            <a:off x="9614661" y="3046714"/>
            <a:ext cx="753057" cy="156331"/>
          </a:xfrm>
          <a:prstGeom prst="rect">
            <a:avLst/>
          </a:prstGeom>
        </p:spPr>
        <p:txBody>
          <a:bodyPr wrap="none" lIns="0" tIns="0" rIns="0" bIns="0">
            <a:spAutoFit/>
          </a:bodyPr>
          <a:lstStyle/>
          <a:p>
            <a:pPr marL="0"/>
            <a:r>
              <a:rPr lang="x-none" sz="1104" b="0" i="0" spc="0" baseline="0" dirty="0">
                <a:latin typeface="Arial"/>
              </a:rPr>
              <a:t>Applications</a:t>
            </a:r>
            <a:endParaRPr lang="x-none" sz="1104" dirty="0"/>
          </a:p>
        </p:txBody>
      </p:sp>
      <p:sp>
        <p:nvSpPr>
          <p:cNvPr id="9370" name="Rectangle 9370"/>
          <p:cNvSpPr/>
          <p:nvPr/>
        </p:nvSpPr>
        <p:spPr>
          <a:xfrm>
            <a:off x="8948928" y="3348355"/>
            <a:ext cx="493928" cy="352804"/>
          </a:xfrm>
          <a:prstGeom prst="rect">
            <a:avLst/>
          </a:prstGeom>
        </p:spPr>
        <p:txBody>
          <a:bodyPr wrap="none" lIns="0" tIns="0" rIns="0" bIns="0">
            <a:spAutoFit/>
          </a:bodyPr>
          <a:lstStyle/>
          <a:p>
            <a:pPr marL="0"/>
            <a:r>
              <a:rPr lang="x-none" sz="1200" b="0" i="0" spc="0" baseline="0" dirty="0">
                <a:latin typeface="Arial"/>
              </a:rPr>
              <a:t>Stream</a:t>
            </a:r>
            <a:endParaRPr lang="x-none" sz="1200" dirty="0"/>
          </a:p>
          <a:p>
            <a:pPr marL="60959">
              <a:lnSpc>
                <a:spcPts val="1439"/>
              </a:lnSpc>
            </a:pPr>
            <a:r>
              <a:rPr lang="x-none" sz="1200" b="0" i="0" spc="0" baseline="0" dirty="0">
                <a:latin typeface="Arial"/>
              </a:rPr>
              <a:t>(push)</a:t>
            </a:r>
            <a:endParaRPr lang="x-none" sz="1200" dirty="0"/>
          </a:p>
        </p:txBody>
      </p:sp>
      <p:sp>
        <p:nvSpPr>
          <p:cNvPr id="9371" name="Rectangle 9371"/>
          <p:cNvSpPr/>
          <p:nvPr/>
        </p:nvSpPr>
        <p:spPr>
          <a:xfrm>
            <a:off x="10335768" y="3336543"/>
            <a:ext cx="620725" cy="352805"/>
          </a:xfrm>
          <a:prstGeom prst="rect">
            <a:avLst/>
          </a:prstGeom>
        </p:spPr>
        <p:txBody>
          <a:bodyPr wrap="none" lIns="0" tIns="0" rIns="0" bIns="0">
            <a:spAutoFit/>
          </a:bodyPr>
          <a:lstStyle/>
          <a:p>
            <a:pPr marL="0"/>
            <a:r>
              <a:rPr lang="x-none" sz="1200" b="0" i="0" spc="0" baseline="0" dirty="0">
                <a:latin typeface="Arial"/>
              </a:rPr>
              <a:t>connect, </a:t>
            </a:r>
            <a:endParaRPr lang="x-none" sz="1200" dirty="0"/>
          </a:p>
          <a:p>
            <a:pPr marL="0">
              <a:lnSpc>
                <a:spcPts val="1440"/>
              </a:lnSpc>
            </a:pPr>
            <a:r>
              <a:rPr lang="x-none" sz="1200" b="0" i="0" spc="0" baseline="0" dirty="0">
                <a:latin typeface="Arial"/>
              </a:rPr>
              <a:t>query</a:t>
            </a:r>
            <a:endParaRPr lang="x-none" sz="1200" dirty="0"/>
          </a:p>
        </p:txBody>
      </p:sp>
      <p:sp>
        <p:nvSpPr>
          <p:cNvPr id="9372" name="Rectangle 9372"/>
          <p:cNvSpPr/>
          <p:nvPr/>
        </p:nvSpPr>
        <p:spPr>
          <a:xfrm>
            <a:off x="7906257" y="5314901"/>
            <a:ext cx="3058014" cy="469854"/>
          </a:xfrm>
          <a:prstGeom prst="rect">
            <a:avLst/>
          </a:prstGeom>
        </p:spPr>
        <p:txBody>
          <a:bodyPr wrap="none" lIns="0" tIns="0" rIns="0" bIns="0">
            <a:spAutoFit/>
          </a:bodyPr>
          <a:lstStyle/>
          <a:p>
            <a:pPr marL="0"/>
            <a:r>
              <a:rPr lang="x-none" sz="1596" b="1" i="0" spc="0" baseline="0" dirty="0">
                <a:latin typeface="Arial"/>
              </a:rPr>
              <a:t>S</a:t>
            </a:r>
            <a:r>
              <a:rPr lang="x-none" sz="1596" b="1" i="0" spc="-44" baseline="0" dirty="0">
                <a:latin typeface="Arial"/>
              </a:rPr>
              <a:t>A</a:t>
            </a:r>
            <a:r>
              <a:rPr lang="x-none" sz="1596" b="1" i="0" spc="-20" baseline="0" dirty="0">
                <a:latin typeface="Arial"/>
              </a:rPr>
              <a:t>P</a:t>
            </a:r>
            <a:r>
              <a:rPr lang="x-none" sz="1596" b="1" i="0" spc="0" baseline="0" dirty="0">
                <a:latin typeface="Arial"/>
              </a:rPr>
              <a:t> H</a:t>
            </a:r>
            <a:r>
              <a:rPr lang="x-none" sz="1596" b="1" i="0" spc="-47" baseline="0" dirty="0">
                <a:latin typeface="Arial"/>
              </a:rPr>
              <a:t>A</a:t>
            </a:r>
            <a:r>
              <a:rPr lang="x-none" sz="1596" b="1" i="0" spc="0" baseline="0" dirty="0">
                <a:latin typeface="Arial"/>
              </a:rPr>
              <a:t>N</a:t>
            </a:r>
            <a:r>
              <a:rPr lang="x-none" sz="1596" b="1" i="0" spc="-95" baseline="0" dirty="0">
                <a:latin typeface="Arial"/>
              </a:rPr>
              <a:t>A</a:t>
            </a:r>
            <a:r>
              <a:rPr lang="x-none" sz="1596" b="1" i="0" spc="0" baseline="0" dirty="0">
                <a:latin typeface="Arial"/>
              </a:rPr>
              <a:t> Platform with</a:t>
            </a:r>
            <a:r>
              <a:rPr lang="x-none" sz="1596" b="1" i="0" spc="-11" baseline="0" dirty="0">
                <a:latin typeface="Arial"/>
              </a:rPr>
              <a:t> </a:t>
            </a:r>
            <a:r>
              <a:rPr lang="x-none" sz="1596" b="1" i="0" spc="0" baseline="0" dirty="0">
                <a:latin typeface="Arial"/>
              </a:rPr>
              <a:t>smart </a:t>
            </a:r>
            <a:endParaRPr lang="x-none" sz="1596" dirty="0"/>
          </a:p>
          <a:p>
            <a:pPr marL="780288">
              <a:lnSpc>
                <a:spcPts val="1920"/>
              </a:lnSpc>
            </a:pPr>
            <a:r>
              <a:rPr lang="x-none" sz="1598" b="1" i="0" spc="0" baseline="0" dirty="0">
                <a:latin typeface="Arial"/>
              </a:rPr>
              <a:t>data streaming</a:t>
            </a:r>
            <a:endParaRPr lang="x-none" sz="1598" dirty="0"/>
          </a:p>
        </p:txBody>
      </p:sp>
      <p:sp>
        <p:nvSpPr>
          <p:cNvPr id="9373" name="Rectangle 9373"/>
          <p:cNvSpPr/>
          <p:nvPr/>
        </p:nvSpPr>
        <p:spPr>
          <a:xfrm>
            <a:off x="1847342" y="6048931"/>
            <a:ext cx="8821102" cy="411816"/>
          </a:xfrm>
          <a:prstGeom prst="rect">
            <a:avLst/>
          </a:prstGeom>
        </p:spPr>
        <p:txBody>
          <a:bodyPr wrap="none" lIns="0" tIns="0" rIns="0" bIns="0">
            <a:spAutoFit/>
          </a:bodyPr>
          <a:lstStyle/>
          <a:p>
            <a:pPr marL="0"/>
            <a:r>
              <a:rPr lang="x-none" sz="1404" b="0" i="0" spc="0" baseline="0" dirty="0">
                <a:solidFill>
                  <a:srgbClr val="FDB913"/>
                </a:solidFill>
                <a:latin typeface="Wingdings"/>
              </a:rPr>
              <a:t></a:t>
            </a:r>
            <a:r>
              <a:rPr lang="x-none" sz="1404" b="1" i="1" spc="0" baseline="0" dirty="0">
                <a:latin typeface="Arial"/>
              </a:rPr>
              <a:t>Internet</a:t>
            </a:r>
            <a:r>
              <a:rPr lang="x-none" sz="1404" b="1" i="1" spc="-42" baseline="0" dirty="0">
                <a:latin typeface="Arial"/>
              </a:rPr>
              <a:t> </a:t>
            </a:r>
            <a:r>
              <a:rPr lang="x-none" sz="1404" b="1" i="1" spc="0" baseline="0" dirty="0">
                <a:latin typeface="Arial"/>
              </a:rPr>
              <a:t>of Things</a:t>
            </a:r>
            <a:r>
              <a:rPr lang="x-none" sz="1404" b="0" i="1" spc="0" baseline="0" dirty="0">
                <a:latin typeface="Arial"/>
              </a:rPr>
              <a:t>:</a:t>
            </a:r>
            <a:r>
              <a:rPr lang="x-none" sz="1404" b="0" i="1" spc="-30" baseline="0" dirty="0">
                <a:latin typeface="Arial"/>
              </a:rPr>
              <a:t> </a:t>
            </a:r>
            <a:r>
              <a:rPr lang="x-none" sz="1404" b="0" i="1" spc="0" baseline="0" dirty="0">
                <a:latin typeface="Arial"/>
              </a:rPr>
              <a:t> collect</a:t>
            </a:r>
            <a:r>
              <a:rPr lang="x-none" sz="1404" b="0" i="1" spc="-30" baseline="0" dirty="0">
                <a:latin typeface="Arial"/>
              </a:rPr>
              <a:t> </a:t>
            </a:r>
            <a:r>
              <a:rPr lang="x-none" sz="1404" b="0" i="1" spc="0" baseline="0" dirty="0">
                <a:latin typeface="Arial"/>
              </a:rPr>
              <a:t>and</a:t>
            </a:r>
            <a:r>
              <a:rPr lang="x-none" sz="1404" b="0" i="1" spc="-19" baseline="0" dirty="0">
                <a:latin typeface="Arial"/>
              </a:rPr>
              <a:t> </a:t>
            </a:r>
            <a:r>
              <a:rPr lang="x-none" sz="1404" b="0" i="1" spc="0" baseline="0" dirty="0">
                <a:latin typeface="Arial"/>
              </a:rPr>
              <a:t>monitor</a:t>
            </a:r>
            <a:r>
              <a:rPr lang="x-none" sz="1404" b="0" i="1" spc="-42" baseline="0" dirty="0">
                <a:latin typeface="Arial"/>
              </a:rPr>
              <a:t> </a:t>
            </a:r>
            <a:r>
              <a:rPr lang="x-none" sz="1404" b="0" i="1" spc="0" baseline="0" dirty="0">
                <a:latin typeface="Arial"/>
              </a:rPr>
              <a:t>data</a:t>
            </a:r>
            <a:r>
              <a:rPr lang="x-none" sz="1404" b="0" i="1" spc="-18" baseline="0" dirty="0">
                <a:latin typeface="Arial"/>
              </a:rPr>
              <a:t> </a:t>
            </a:r>
            <a:r>
              <a:rPr lang="x-none" sz="1404" b="0" i="1" spc="0" baseline="0" dirty="0">
                <a:latin typeface="Arial"/>
              </a:rPr>
              <a:t>from</a:t>
            </a:r>
            <a:r>
              <a:rPr lang="x-none" sz="1404" b="0" i="1" spc="-30" baseline="0" dirty="0">
                <a:latin typeface="Arial"/>
              </a:rPr>
              <a:t> </a:t>
            </a:r>
            <a:r>
              <a:rPr lang="x-none" sz="1404" b="0" i="1" spc="0" baseline="0" dirty="0">
                <a:latin typeface="Arial"/>
              </a:rPr>
              <a:t>smart</a:t>
            </a:r>
            <a:r>
              <a:rPr lang="x-none" sz="1404" b="0" i="1" spc="-30" baseline="0" dirty="0">
                <a:latin typeface="Arial"/>
              </a:rPr>
              <a:t> </a:t>
            </a:r>
            <a:r>
              <a:rPr lang="x-none" sz="1404" b="0" i="1" spc="0" baseline="0" dirty="0">
                <a:latin typeface="Arial"/>
              </a:rPr>
              <a:t>devices;</a:t>
            </a:r>
            <a:r>
              <a:rPr lang="x-none" sz="1404" b="0" i="1" spc="-30" baseline="0" dirty="0">
                <a:latin typeface="Arial"/>
              </a:rPr>
              <a:t> </a:t>
            </a:r>
            <a:r>
              <a:rPr lang="x-none" sz="1404" b="0" i="1" spc="0" baseline="0" dirty="0">
                <a:latin typeface="Arial"/>
              </a:rPr>
              <a:t> immediately</a:t>
            </a:r>
            <a:r>
              <a:rPr lang="x-none" sz="1404" b="0" i="1" spc="-42" baseline="0" dirty="0">
                <a:latin typeface="Arial"/>
              </a:rPr>
              <a:t> </a:t>
            </a:r>
            <a:r>
              <a:rPr lang="x-none" sz="1404" b="0" i="1" spc="0" baseline="0" dirty="0">
                <a:latin typeface="Arial"/>
              </a:rPr>
              <a:t>respond</a:t>
            </a:r>
            <a:r>
              <a:rPr lang="x-none" sz="1404" b="0" i="1" spc="-44" baseline="0" dirty="0">
                <a:latin typeface="Arial"/>
              </a:rPr>
              <a:t> </a:t>
            </a:r>
            <a:r>
              <a:rPr lang="x-none" sz="1404" b="0" i="1" spc="0" baseline="0" dirty="0">
                <a:latin typeface="Arial"/>
              </a:rPr>
              <a:t>to</a:t>
            </a:r>
            <a:r>
              <a:rPr lang="x-none" sz="1404" b="0" i="1" spc="-18" baseline="0" dirty="0">
                <a:latin typeface="Arial"/>
              </a:rPr>
              <a:t> </a:t>
            </a:r>
            <a:r>
              <a:rPr lang="x-none" sz="1404" b="0" i="1" spc="0" baseline="0" dirty="0">
                <a:latin typeface="Arial"/>
              </a:rPr>
              <a:t>new opportuniti</a:t>
            </a:r>
            <a:r>
              <a:rPr lang="x-none" sz="1404" b="0" i="1" spc="-12" baseline="0" dirty="0">
                <a:latin typeface="Arial"/>
              </a:rPr>
              <a:t>e</a:t>
            </a:r>
            <a:r>
              <a:rPr lang="x-none" sz="1404" b="0" i="1" spc="0" baseline="0" dirty="0">
                <a:latin typeface="Arial"/>
              </a:rPr>
              <a:t>s</a:t>
            </a:r>
            <a:r>
              <a:rPr lang="x-none" sz="1404" b="0" i="1" spc="-42" baseline="0" dirty="0">
                <a:latin typeface="Arial"/>
              </a:rPr>
              <a:t> </a:t>
            </a:r>
            <a:r>
              <a:rPr lang="x-none" sz="1404" b="0" i="1" spc="0" baseline="0" dirty="0">
                <a:latin typeface="Arial"/>
              </a:rPr>
              <a:t>or </a:t>
            </a:r>
            <a:endParaRPr lang="x-none" sz="1404" dirty="0"/>
          </a:p>
          <a:p>
            <a:pPr marL="0">
              <a:lnSpc>
                <a:spcPts val="1677"/>
              </a:lnSpc>
            </a:pPr>
            <a:r>
              <a:rPr lang="x-none" sz="1404" b="0" i="1" spc="0" baseline="0" dirty="0">
                <a:latin typeface="Arial"/>
              </a:rPr>
              <a:t>imminent</a:t>
            </a:r>
            <a:r>
              <a:rPr lang="x-none" sz="1404" b="0" i="1" spc="-26" baseline="0" dirty="0">
                <a:latin typeface="Arial"/>
              </a:rPr>
              <a:t> </a:t>
            </a:r>
            <a:r>
              <a:rPr lang="x-none" sz="1404" b="0" i="1" spc="0" baseline="0" dirty="0">
                <a:latin typeface="Arial"/>
              </a:rPr>
              <a:t>problems.</a:t>
            </a:r>
            <a:endParaRPr lang="x-none" sz="1404" dirty="0"/>
          </a:p>
        </p:txBody>
      </p:sp>
      <p:sp>
        <p:nvSpPr>
          <p:cNvPr id="9374" name="Rectangle 9374"/>
          <p:cNvSpPr/>
          <p:nvPr/>
        </p:nvSpPr>
        <p:spPr>
          <a:xfrm>
            <a:off x="544372" y="1501569"/>
            <a:ext cx="4873129" cy="308418"/>
          </a:xfrm>
          <a:prstGeom prst="rect">
            <a:avLst/>
          </a:prstGeom>
        </p:spPr>
        <p:txBody>
          <a:bodyPr wrap="none" lIns="0" tIns="0" rIns="0" bIns="0">
            <a:spAutoFit/>
          </a:bodyPr>
          <a:lstStyle/>
          <a:p>
            <a:pPr marL="0"/>
            <a:r>
              <a:rPr lang="zh-CN" altLang="en-US" sz="2004" b="0" i="0" spc="0" baseline="0" dirty="0">
                <a:latin typeface="Arial"/>
              </a:rPr>
              <a:t>从实时数据流中获得信息并进行即刻的反馈</a:t>
            </a:r>
            <a:endParaRPr lang="x-none" sz="2004" dirty="0"/>
          </a:p>
        </p:txBody>
      </p:sp>
      <p:sp>
        <p:nvSpPr>
          <p:cNvPr id="9375" name="Rectangle 9375"/>
          <p:cNvSpPr/>
          <p:nvPr/>
        </p:nvSpPr>
        <p:spPr>
          <a:xfrm>
            <a:off x="7530338" y="3732149"/>
            <a:ext cx="1227277" cy="169924"/>
          </a:xfrm>
          <a:prstGeom prst="rect">
            <a:avLst/>
          </a:prstGeom>
        </p:spPr>
        <p:txBody>
          <a:bodyPr wrap="none" lIns="0" tIns="0" rIns="0" bIns="0">
            <a:spAutoFit/>
          </a:bodyPr>
          <a:lstStyle/>
          <a:p>
            <a:pPr marL="0"/>
            <a:r>
              <a:rPr lang="x-none" sz="1200" b="0" i="0" spc="0" baseline="0" dirty="0">
                <a:latin typeface="Arial"/>
              </a:rPr>
              <a:t>Incoming</a:t>
            </a:r>
            <a:r>
              <a:rPr lang="x-none" sz="1200" b="0" i="0" spc="-33" baseline="0" dirty="0">
                <a:latin typeface="Arial"/>
              </a:rPr>
              <a:t> </a:t>
            </a:r>
            <a:r>
              <a:rPr lang="x-none" sz="1200" b="0" i="0" spc="0" baseline="0" dirty="0">
                <a:latin typeface="Arial"/>
              </a:rPr>
              <a:t>Streams</a:t>
            </a:r>
            <a:endParaRPr lang="x-none" sz="1200" dirty="0"/>
          </a:p>
        </p:txBody>
      </p:sp>
      <p:sp>
        <p:nvSpPr>
          <p:cNvPr id="9376" name="Rectangle 9376"/>
          <p:cNvSpPr/>
          <p:nvPr/>
        </p:nvSpPr>
        <p:spPr>
          <a:xfrm>
            <a:off x="9560306" y="3898821"/>
            <a:ext cx="1702841" cy="198812"/>
          </a:xfrm>
          <a:prstGeom prst="rect">
            <a:avLst/>
          </a:prstGeom>
        </p:spPr>
        <p:txBody>
          <a:bodyPr wrap="none" lIns="0" tIns="0" rIns="0" bIns="0">
            <a:spAutoFit/>
          </a:bodyPr>
          <a:lstStyle/>
          <a:p>
            <a:pPr marL="0"/>
            <a:r>
              <a:rPr lang="x-none" sz="1404" b="1" i="0" spc="0" baseline="0" dirty="0">
                <a:latin typeface="Arial"/>
              </a:rPr>
              <a:t>S</a:t>
            </a:r>
            <a:r>
              <a:rPr lang="x-none" sz="1404" b="1" i="0" spc="-42" baseline="0" dirty="0">
                <a:latin typeface="Arial"/>
              </a:rPr>
              <a:t>A</a:t>
            </a:r>
            <a:r>
              <a:rPr lang="x-none" sz="1404" b="1" i="0" spc="0" baseline="0" dirty="0">
                <a:latin typeface="Arial"/>
              </a:rPr>
              <a:t>P H</a:t>
            </a:r>
            <a:r>
              <a:rPr lang="x-none" sz="1404" b="1" i="0" spc="-42" baseline="0" dirty="0">
                <a:latin typeface="Arial"/>
              </a:rPr>
              <a:t>A</a:t>
            </a:r>
            <a:r>
              <a:rPr lang="x-none" sz="1404" b="1" i="0" spc="0" baseline="0" dirty="0">
                <a:latin typeface="Arial"/>
              </a:rPr>
              <a:t>N</a:t>
            </a:r>
            <a:r>
              <a:rPr lang="x-none" sz="1404" b="1" i="0" spc="-29" baseline="0" dirty="0">
                <a:latin typeface="Arial"/>
              </a:rPr>
              <a:t>A</a:t>
            </a:r>
            <a:r>
              <a:rPr lang="x-none" sz="1404" b="1" i="0" spc="0" baseline="0" dirty="0">
                <a:latin typeface="Arial"/>
              </a:rPr>
              <a:t> Platform</a:t>
            </a:r>
            <a:endParaRPr lang="x-none" sz="1404" dirty="0"/>
          </a:p>
        </p:txBody>
      </p:sp>
      <p:sp>
        <p:nvSpPr>
          <p:cNvPr id="9377" name="Rectangle 9377"/>
          <p:cNvSpPr/>
          <p:nvPr/>
        </p:nvSpPr>
        <p:spPr>
          <a:xfrm>
            <a:off x="9569195" y="4469495"/>
            <a:ext cx="678606" cy="340735"/>
          </a:xfrm>
          <a:prstGeom prst="rect">
            <a:avLst/>
          </a:prstGeom>
        </p:spPr>
        <p:txBody>
          <a:bodyPr wrap="none" lIns="0" tIns="0" rIns="0" bIns="0">
            <a:spAutoFit/>
          </a:bodyPr>
          <a:lstStyle/>
          <a:p>
            <a:pPr marL="0"/>
            <a:r>
              <a:rPr lang="x-none" sz="1104" b="0" i="0" spc="0" baseline="0" dirty="0">
                <a:latin typeface="Arial"/>
              </a:rPr>
              <a:t>Streaming </a:t>
            </a:r>
            <a:endParaRPr lang="x-none" sz="1104" dirty="0"/>
          </a:p>
          <a:p>
            <a:pPr marL="0">
              <a:lnSpc>
                <a:spcPts val="1452"/>
              </a:lnSpc>
            </a:pPr>
            <a:r>
              <a:rPr lang="x-none" sz="1104" b="0" i="0" spc="0" baseline="0" dirty="0">
                <a:latin typeface="Arial"/>
              </a:rPr>
              <a:t>Service</a:t>
            </a:r>
            <a:endParaRPr lang="x-none" sz="1104" dirty="0"/>
          </a:p>
        </p:txBody>
      </p:sp>
      <p:sp>
        <p:nvSpPr>
          <p:cNvPr id="9378" name="Rectangle 9378"/>
          <p:cNvSpPr/>
          <p:nvPr/>
        </p:nvSpPr>
        <p:spPr>
          <a:xfrm>
            <a:off x="7703566" y="4462504"/>
            <a:ext cx="933637" cy="353334"/>
          </a:xfrm>
          <a:prstGeom prst="rect">
            <a:avLst/>
          </a:prstGeom>
        </p:spPr>
        <p:txBody>
          <a:bodyPr wrap="none" lIns="0" tIns="0" rIns="0" bIns="0">
            <a:spAutoFit/>
          </a:bodyPr>
          <a:lstStyle/>
          <a:p>
            <a:pPr marL="0"/>
            <a:r>
              <a:rPr lang="x-none" sz="1202" b="0" i="0" spc="0" baseline="0" dirty="0">
                <a:latin typeface="Arial"/>
              </a:rPr>
              <a:t>Devices / IoT </a:t>
            </a:r>
            <a:endParaRPr lang="x-none" sz="1202" dirty="0"/>
          </a:p>
          <a:p>
            <a:pPr marL="144779">
              <a:lnSpc>
                <a:spcPts val="1441"/>
              </a:lnSpc>
            </a:pPr>
            <a:r>
              <a:rPr lang="x-none" sz="1200" b="0" i="0" spc="0" baseline="0" dirty="0">
                <a:latin typeface="Arial"/>
              </a:rPr>
              <a:t>Gate</a:t>
            </a:r>
            <a:r>
              <a:rPr lang="x-none" sz="1200" b="0" i="0" spc="-14" baseline="0" dirty="0">
                <a:latin typeface="Arial"/>
              </a:rPr>
              <a:t>w</a:t>
            </a:r>
            <a:r>
              <a:rPr lang="x-none" sz="1200" b="0" i="0" spc="0" baseline="0" dirty="0">
                <a:latin typeface="Arial"/>
              </a:rPr>
              <a:t>a</a:t>
            </a:r>
            <a:r>
              <a:rPr lang="x-none" sz="1200" b="0" i="0" spc="-11" baseline="0" dirty="0">
                <a:latin typeface="Arial"/>
              </a:rPr>
              <a:t>y</a:t>
            </a:r>
            <a:r>
              <a:rPr lang="x-none" sz="1200" b="0" i="0" spc="0" baseline="0" dirty="0">
                <a:latin typeface="Arial"/>
              </a:rPr>
              <a:t> </a:t>
            </a:r>
            <a:endParaRPr lang="x-none" sz="1200" dirty="0"/>
          </a:p>
        </p:txBody>
      </p:sp>
      <p:sp>
        <p:nvSpPr>
          <p:cNvPr id="9379" name="Rectangle 9379"/>
          <p:cNvSpPr/>
          <p:nvPr/>
        </p:nvSpPr>
        <p:spPr>
          <a:xfrm>
            <a:off x="7827898" y="4059539"/>
            <a:ext cx="678606" cy="323971"/>
          </a:xfrm>
          <a:prstGeom prst="rect">
            <a:avLst/>
          </a:prstGeom>
        </p:spPr>
        <p:txBody>
          <a:bodyPr wrap="none" lIns="0" tIns="0" rIns="0" bIns="0">
            <a:spAutoFit/>
          </a:bodyPr>
          <a:lstStyle/>
          <a:p>
            <a:pPr marL="0"/>
            <a:r>
              <a:rPr lang="x-none" sz="1104" b="0" i="0" spc="0" baseline="0" dirty="0">
                <a:latin typeface="Arial"/>
              </a:rPr>
              <a:t>Streaming </a:t>
            </a:r>
            <a:endParaRPr lang="x-none" sz="1104" dirty="0"/>
          </a:p>
          <a:p>
            <a:pPr marL="207264">
              <a:lnSpc>
                <a:spcPts val="1319"/>
              </a:lnSpc>
            </a:pPr>
            <a:r>
              <a:rPr lang="x-none" sz="1104" b="0" i="0" spc="0" baseline="0" dirty="0">
                <a:latin typeface="Arial"/>
              </a:rPr>
              <a:t>Lite</a:t>
            </a:r>
            <a:endParaRPr lang="x-none" sz="1104" dirty="0"/>
          </a:p>
        </p:txBody>
      </p:sp>
      <p:sp>
        <p:nvSpPr>
          <p:cNvPr id="9380" name="Rectangle 9380"/>
          <p:cNvSpPr/>
          <p:nvPr/>
        </p:nvSpPr>
        <p:spPr>
          <a:xfrm>
            <a:off x="544982" y="2266807"/>
            <a:ext cx="2110321" cy="245580"/>
          </a:xfrm>
          <a:prstGeom prst="rect">
            <a:avLst/>
          </a:prstGeom>
        </p:spPr>
        <p:txBody>
          <a:bodyPr wrap="none" lIns="0" tIns="0" rIns="0" bIns="0">
            <a:spAutoFit/>
          </a:bodyPr>
          <a:lstStyle/>
          <a:p>
            <a:pPr marL="0"/>
            <a:r>
              <a:rPr lang="x-none" sz="1596" b="1" i="0" spc="0" baseline="0" dirty="0">
                <a:latin typeface="Arial"/>
              </a:rPr>
              <a:t>S</a:t>
            </a:r>
            <a:r>
              <a:rPr lang="x-none" sz="1596" b="1" i="0" spc="-44" baseline="0" dirty="0">
                <a:latin typeface="Arial"/>
              </a:rPr>
              <a:t>A</a:t>
            </a:r>
            <a:r>
              <a:rPr lang="x-none" sz="1596" b="1" i="0" spc="-20" baseline="0" dirty="0">
                <a:latin typeface="Arial"/>
              </a:rPr>
              <a:t>P</a:t>
            </a:r>
            <a:r>
              <a:rPr lang="x-none" sz="1596" b="1" i="0" spc="0" baseline="0" dirty="0">
                <a:latin typeface="Arial"/>
              </a:rPr>
              <a:t> H</a:t>
            </a:r>
            <a:r>
              <a:rPr lang="x-none" sz="1596" b="1" i="0" spc="-47" baseline="0" dirty="0">
                <a:latin typeface="Arial"/>
              </a:rPr>
              <a:t>A</a:t>
            </a:r>
            <a:r>
              <a:rPr lang="x-none" sz="1596" b="1" i="0" spc="0" baseline="0" dirty="0">
                <a:latin typeface="Arial"/>
              </a:rPr>
              <a:t>N</a:t>
            </a:r>
            <a:r>
              <a:rPr lang="x-none" sz="1596" b="1" i="0" spc="-95" baseline="0" dirty="0">
                <a:latin typeface="Arial"/>
              </a:rPr>
              <a:t>A</a:t>
            </a:r>
            <a:r>
              <a:rPr lang="x-none" sz="1596" b="1" i="0" spc="0" baseline="0" dirty="0">
                <a:latin typeface="Arial"/>
              </a:rPr>
              <a:t> </a:t>
            </a:r>
            <a:r>
              <a:rPr lang="zh-CN" altLang="en-US" sz="1596" b="1" i="0" spc="0" baseline="0" dirty="0">
                <a:latin typeface="Arial"/>
              </a:rPr>
              <a:t>智能数据流</a:t>
            </a:r>
            <a:endParaRPr lang="x-none" sz="1596" dirty="0"/>
          </a:p>
        </p:txBody>
      </p:sp>
      <p:sp>
        <p:nvSpPr>
          <p:cNvPr id="2" name="文本框 1"/>
          <p:cNvSpPr txBox="1"/>
          <p:nvPr/>
        </p:nvSpPr>
        <p:spPr>
          <a:xfrm>
            <a:off x="553667" y="2749357"/>
            <a:ext cx="5194661" cy="1938992"/>
          </a:xfrm>
          <a:prstGeom prst="rect">
            <a:avLst/>
          </a:prstGeom>
          <a:noFill/>
        </p:spPr>
        <p:txBody>
          <a:bodyPr wrap="square" lIns="0" tIns="0" rIns="0" bIns="0" rtlCol="0">
            <a:spAutoFit/>
          </a:bodyPr>
          <a:lstStyle/>
          <a:p>
            <a:pPr marL="285750" indent="-285750">
              <a:buClr>
                <a:schemeClr val="accent1"/>
              </a:buClr>
              <a:buFont typeface="Arial" panose="020B0604020202020204" pitchFamily="34" charset="0"/>
              <a:buChar char="•"/>
            </a:pPr>
            <a:r>
              <a:rPr lang="en-US" altLang="zh-CN" sz="1800" dirty="0"/>
              <a:t>SAP HANA</a:t>
            </a:r>
            <a:r>
              <a:rPr lang="zh-CN" altLang="en-US" sz="1800" dirty="0"/>
              <a:t>平台可扩展实时事件流式处理功能</a:t>
            </a:r>
            <a:endParaRPr lang="en-US" altLang="zh-CN" sz="1800" dirty="0"/>
          </a:p>
          <a:p>
            <a:pPr marL="285750" indent="-285750">
              <a:buClr>
                <a:schemeClr val="accent1"/>
              </a:buClr>
              <a:buFont typeface="Arial" panose="020B0604020202020204" pitchFamily="34" charset="0"/>
              <a:buChar char="•"/>
            </a:pPr>
            <a:r>
              <a:rPr lang="zh-CN" altLang="en-US" sz="1800" dirty="0"/>
              <a:t>可从设备和应用端连续的抓取数据</a:t>
            </a:r>
            <a:endParaRPr lang="en-US" altLang="zh-CN" sz="1800" dirty="0"/>
          </a:p>
          <a:p>
            <a:pPr marL="285750" indent="-285750">
              <a:buClr>
                <a:schemeClr val="accent1"/>
              </a:buClr>
              <a:buFont typeface="Arial" panose="020B0604020202020204" pitchFamily="34" charset="0"/>
              <a:buChar char="•"/>
            </a:pPr>
            <a:r>
              <a:rPr lang="zh-CN" altLang="en-US" sz="1800" dirty="0"/>
              <a:t>新数据获取的同一时刻立即采取行动：预警，通知或立即改变数据处理条件</a:t>
            </a:r>
            <a:endParaRPr lang="en-US" altLang="zh-CN" sz="1800" dirty="0"/>
          </a:p>
          <a:p>
            <a:pPr marL="285750" indent="-285750">
              <a:buClr>
                <a:schemeClr val="accent1"/>
              </a:buClr>
              <a:buFont typeface="Arial" panose="020B0604020202020204" pitchFamily="34" charset="0"/>
              <a:buChar char="•"/>
            </a:pPr>
            <a:r>
              <a:rPr lang="zh-CN" altLang="en-US" sz="1800" dirty="0"/>
              <a:t>提供可视化的操作仪表台监视数据</a:t>
            </a:r>
            <a:endParaRPr lang="en-US" altLang="zh-CN" sz="1800" dirty="0"/>
          </a:p>
          <a:p>
            <a:pPr marL="285750" indent="-285750">
              <a:buClr>
                <a:schemeClr val="accent1"/>
              </a:buClr>
              <a:buFont typeface="Arial" panose="020B0604020202020204" pitchFamily="34" charset="0"/>
              <a:buChar char="•"/>
            </a:pPr>
            <a:r>
              <a:rPr lang="zh-CN" altLang="en-US" sz="1800" dirty="0"/>
              <a:t>高度可扩展性 </a:t>
            </a:r>
            <a:r>
              <a:rPr lang="en-US" altLang="zh-CN" sz="1800" dirty="0"/>
              <a:t>– </a:t>
            </a:r>
            <a:r>
              <a:rPr lang="zh-CN" altLang="en-US" sz="1800" dirty="0"/>
              <a:t>在秒级的周期内处理成千上万的数据以及设备上的事件信息</a:t>
            </a:r>
            <a:endParaRPr lang="en-US" altLang="zh-CN" sz="1800" dirty="0"/>
          </a:p>
        </p:txBody>
      </p:sp>
    </p:spTree>
    <p:extLst>
      <p:ext uri="{BB962C8B-B14F-4D97-AF65-F5344CB8AC3E}">
        <p14:creationId xmlns:p14="http://schemas.microsoft.com/office/powerpoint/2010/main" val="3002664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1" name="Freeform 8771"/>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772" name="Freeform 8772"/>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773" name="Freeform 8773"/>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74" name="Freeform 8774"/>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775" name="Freeform 8775"/>
          <p:cNvSpPr/>
          <p:nvPr/>
        </p:nvSpPr>
        <p:spPr>
          <a:xfrm>
            <a:off x="6527292" y="2622803"/>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76" name="Freeform 8776"/>
          <p:cNvSpPr/>
          <p:nvPr/>
        </p:nvSpPr>
        <p:spPr>
          <a:xfrm>
            <a:off x="6906768" y="2622803"/>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77" name="Freeform 8777"/>
          <p:cNvSpPr/>
          <p:nvPr/>
        </p:nvSpPr>
        <p:spPr>
          <a:xfrm>
            <a:off x="7069835" y="2622803"/>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78" name="Freeform 8778"/>
          <p:cNvSpPr/>
          <p:nvPr/>
        </p:nvSpPr>
        <p:spPr>
          <a:xfrm>
            <a:off x="6527292" y="2656332"/>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79" name="Freeform 8779"/>
          <p:cNvSpPr/>
          <p:nvPr/>
        </p:nvSpPr>
        <p:spPr>
          <a:xfrm>
            <a:off x="6906768" y="2656332"/>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0" name="Freeform 8780"/>
          <p:cNvSpPr/>
          <p:nvPr/>
        </p:nvSpPr>
        <p:spPr>
          <a:xfrm>
            <a:off x="7069835" y="2656332"/>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1" name="Freeform 8781"/>
          <p:cNvSpPr/>
          <p:nvPr/>
        </p:nvSpPr>
        <p:spPr>
          <a:xfrm>
            <a:off x="6527292" y="2691383"/>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2" name="Freeform 8782"/>
          <p:cNvSpPr/>
          <p:nvPr/>
        </p:nvSpPr>
        <p:spPr>
          <a:xfrm>
            <a:off x="6906768" y="2691383"/>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3" name="Freeform 8783"/>
          <p:cNvSpPr/>
          <p:nvPr/>
        </p:nvSpPr>
        <p:spPr>
          <a:xfrm>
            <a:off x="7069835" y="2691383"/>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4" name="Freeform 8784"/>
          <p:cNvSpPr/>
          <p:nvPr/>
        </p:nvSpPr>
        <p:spPr>
          <a:xfrm>
            <a:off x="6527292" y="2724912"/>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5" name="Freeform 8785"/>
          <p:cNvSpPr/>
          <p:nvPr/>
        </p:nvSpPr>
        <p:spPr>
          <a:xfrm>
            <a:off x="6906768" y="2724912"/>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6" name="Freeform 8786"/>
          <p:cNvSpPr/>
          <p:nvPr/>
        </p:nvSpPr>
        <p:spPr>
          <a:xfrm>
            <a:off x="7069835" y="2724912"/>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7" name="Freeform 8787"/>
          <p:cNvSpPr/>
          <p:nvPr/>
        </p:nvSpPr>
        <p:spPr>
          <a:xfrm>
            <a:off x="6527292" y="2759964"/>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8" name="Freeform 8788"/>
          <p:cNvSpPr/>
          <p:nvPr/>
        </p:nvSpPr>
        <p:spPr>
          <a:xfrm>
            <a:off x="6906768" y="2759964"/>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89" name="Freeform 8789"/>
          <p:cNvSpPr/>
          <p:nvPr/>
        </p:nvSpPr>
        <p:spPr>
          <a:xfrm>
            <a:off x="7069835" y="2759964"/>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90" name="Freeform 8790"/>
          <p:cNvSpPr/>
          <p:nvPr/>
        </p:nvSpPr>
        <p:spPr>
          <a:xfrm>
            <a:off x="6527292" y="2793491"/>
            <a:ext cx="309626" cy="0"/>
          </a:xfrm>
          <a:custGeom>
            <a:avLst/>
            <a:gdLst/>
            <a:ahLst/>
            <a:cxnLst/>
            <a:rect l="0" t="0" r="0" b="0"/>
            <a:pathLst>
              <a:path w="309626">
                <a:moveTo>
                  <a:pt x="0" y="0"/>
                </a:moveTo>
                <a:lnTo>
                  <a:pt x="30962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91" name="Freeform 8791"/>
          <p:cNvSpPr/>
          <p:nvPr/>
        </p:nvSpPr>
        <p:spPr>
          <a:xfrm>
            <a:off x="6906768" y="2793491"/>
            <a:ext cx="91186" cy="0"/>
          </a:xfrm>
          <a:custGeom>
            <a:avLst/>
            <a:gdLst/>
            <a:ahLst/>
            <a:cxnLst/>
            <a:rect l="0" t="0" r="0" b="0"/>
            <a:pathLst>
              <a:path w="91186">
                <a:moveTo>
                  <a:pt x="0" y="0"/>
                </a:moveTo>
                <a:lnTo>
                  <a:pt x="91186"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92" name="Freeform 8792"/>
          <p:cNvSpPr/>
          <p:nvPr/>
        </p:nvSpPr>
        <p:spPr>
          <a:xfrm>
            <a:off x="7069835" y="2793491"/>
            <a:ext cx="188215" cy="0"/>
          </a:xfrm>
          <a:custGeom>
            <a:avLst/>
            <a:gdLst/>
            <a:ahLst/>
            <a:cxnLst/>
            <a:rect l="0" t="0" r="0" b="0"/>
            <a:pathLst>
              <a:path w="188215">
                <a:moveTo>
                  <a:pt x="0" y="0"/>
                </a:moveTo>
                <a:lnTo>
                  <a:pt x="188215" y="0"/>
                </a:lnTo>
              </a:path>
            </a:pathLst>
          </a:custGeom>
          <a:noFill/>
          <a:ln w="6095"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8793" name="Picture 87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11795" y="1876044"/>
            <a:ext cx="649223" cy="409955"/>
          </a:xfrm>
          <a:prstGeom prst="rect">
            <a:avLst/>
          </a:prstGeom>
          <a:noFill/>
        </p:spPr>
      </p:pic>
      <p:pic>
        <p:nvPicPr>
          <p:cNvPr id="8794" name="Picture 879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96584" y="2764535"/>
            <a:ext cx="5571744" cy="1979676"/>
          </a:xfrm>
          <a:prstGeom prst="rect">
            <a:avLst/>
          </a:prstGeom>
          <a:noFill/>
        </p:spPr>
      </p:pic>
      <p:sp>
        <p:nvSpPr>
          <p:cNvPr id="8795" name="Rectangle 8795"/>
          <p:cNvSpPr/>
          <p:nvPr/>
        </p:nvSpPr>
        <p:spPr>
          <a:xfrm>
            <a:off x="409651" y="6639344"/>
            <a:ext cx="11373459" cy="127443"/>
          </a:xfrm>
          <a:prstGeom prst="rect">
            <a:avLst/>
          </a:prstGeom>
        </p:spPr>
        <p:txBody>
          <a:bodyPr wrap="none" lIns="0" tIns="0" rIns="0" bIns="0">
            <a:spAutoFit/>
          </a:bodyPr>
          <a:lstStyle/>
          <a:p>
            <a:pPr marL="0">
              <a:tabLst>
                <a:tab pos="11181892" algn="l"/>
              </a:tabLst>
            </a:pPr>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	111</a:t>
            </a:r>
            <a:endParaRPr lang="x-none" sz="900" dirty="0"/>
          </a:p>
        </p:txBody>
      </p:sp>
      <p:sp>
        <p:nvSpPr>
          <p:cNvPr id="8796" name="Rectangle 8796"/>
          <p:cNvSpPr/>
          <p:nvPr/>
        </p:nvSpPr>
        <p:spPr>
          <a:xfrm>
            <a:off x="324002" y="513263"/>
            <a:ext cx="7691465" cy="430567"/>
          </a:xfrm>
          <a:prstGeom prst="rect">
            <a:avLst/>
          </a:prstGeom>
        </p:spPr>
        <p:txBody>
          <a:bodyPr wrap="none" lIns="0" tIns="0" rIns="0" bIns="0">
            <a:spAutoFit/>
          </a:bodyPr>
          <a:lstStyle/>
          <a:p>
            <a:pPr marL="0"/>
            <a:r>
              <a:rPr lang="x-none" sz="2798" b="1" i="0" spc="0" baseline="0" dirty="0">
                <a:latin typeface="Arial"/>
              </a:rPr>
              <a:t>S</a:t>
            </a:r>
            <a:r>
              <a:rPr lang="x-none" sz="2798" b="1" i="0" spc="-11" baseline="0" dirty="0">
                <a:latin typeface="Arial"/>
              </a:rPr>
              <a:t>A</a:t>
            </a:r>
            <a:r>
              <a:rPr lang="x-none" sz="2798" b="1" i="0" spc="-53" baseline="0" dirty="0">
                <a:latin typeface="Arial"/>
              </a:rPr>
              <a:t>P</a:t>
            </a:r>
            <a:r>
              <a:rPr lang="x-none" sz="2798" b="1" i="0" spc="0" baseline="0" dirty="0">
                <a:latin typeface="Arial"/>
              </a:rPr>
              <a:t> HAN</a:t>
            </a:r>
            <a:r>
              <a:rPr lang="x-none" sz="2798" b="1" i="0" spc="-117" baseline="0" dirty="0">
                <a:latin typeface="Arial"/>
              </a:rPr>
              <a:t>A</a:t>
            </a:r>
            <a:r>
              <a:rPr lang="x-none" sz="2798" b="1" i="0" spc="0" baseline="0" dirty="0">
                <a:latin typeface="Arial"/>
              </a:rPr>
              <a:t> Smart Data Quality</a:t>
            </a:r>
            <a:r>
              <a:rPr lang="en-US" sz="2798" b="1" i="0" spc="0" baseline="0" dirty="0">
                <a:latin typeface="Arial"/>
              </a:rPr>
              <a:t> </a:t>
            </a:r>
            <a:r>
              <a:rPr lang="en-US" altLang="zh-CN" sz="2798" b="1" i="0" spc="0" baseline="0" dirty="0">
                <a:latin typeface="Arial"/>
              </a:rPr>
              <a:t>– </a:t>
            </a:r>
            <a:r>
              <a:rPr lang="zh-CN" altLang="en-US" sz="2798" b="1" i="0" spc="0" baseline="0" dirty="0">
                <a:latin typeface="Arial"/>
              </a:rPr>
              <a:t>智能数据质量</a:t>
            </a:r>
            <a:endParaRPr lang="x-none" sz="2798" dirty="0"/>
          </a:p>
        </p:txBody>
      </p:sp>
      <p:sp>
        <p:nvSpPr>
          <p:cNvPr id="8797" name="Rectangle 8797"/>
          <p:cNvSpPr/>
          <p:nvPr/>
        </p:nvSpPr>
        <p:spPr>
          <a:xfrm>
            <a:off x="324002" y="2112503"/>
            <a:ext cx="4931030" cy="308418"/>
          </a:xfrm>
          <a:prstGeom prst="rect">
            <a:avLst/>
          </a:prstGeom>
        </p:spPr>
        <p:txBody>
          <a:bodyPr wrap="none" lIns="0" tIns="0" rIns="0" bIns="0">
            <a:spAutoFit/>
          </a:bodyPr>
          <a:lstStyle/>
          <a:p>
            <a:pPr marL="0"/>
            <a:r>
              <a:rPr lang="en-US" altLang="zh-CN" sz="2004" b="1" i="0" spc="0" baseline="0" dirty="0">
                <a:latin typeface="Arial"/>
              </a:rPr>
              <a:t>SAP HANA</a:t>
            </a:r>
            <a:r>
              <a:rPr lang="zh-CN" altLang="en-US" sz="2004" b="1" i="0" spc="0" baseline="0" dirty="0">
                <a:latin typeface="Arial"/>
              </a:rPr>
              <a:t>平台可扩展内嵌的数据质量功能</a:t>
            </a:r>
            <a:endParaRPr lang="x-none" sz="2004" dirty="0"/>
          </a:p>
        </p:txBody>
      </p:sp>
      <p:sp>
        <p:nvSpPr>
          <p:cNvPr id="8803" name="Rectangle 8803"/>
          <p:cNvSpPr/>
          <p:nvPr/>
        </p:nvSpPr>
        <p:spPr>
          <a:xfrm>
            <a:off x="324002" y="3726368"/>
            <a:ext cx="4688784" cy="308418"/>
          </a:xfrm>
          <a:prstGeom prst="rect">
            <a:avLst/>
          </a:prstGeom>
        </p:spPr>
        <p:txBody>
          <a:bodyPr wrap="none" lIns="0" tIns="0" rIns="0" bIns="0">
            <a:spAutoFit/>
          </a:bodyPr>
          <a:lstStyle/>
          <a:p>
            <a:pPr marL="0"/>
            <a:r>
              <a:rPr lang="zh-CN" altLang="en-US" sz="2004" b="1" i="0" spc="0" baseline="0" dirty="0">
                <a:latin typeface="Arial"/>
              </a:rPr>
              <a:t>通过内存计算能力增强数据质量处理性能</a:t>
            </a:r>
            <a:r>
              <a:rPr lang="x-none" sz="2004" b="1" i="0" spc="0" baseline="0" dirty="0">
                <a:latin typeface="Arial"/>
              </a:rPr>
              <a:t> </a:t>
            </a:r>
            <a:endParaRPr lang="x-none" sz="2004" dirty="0"/>
          </a:p>
        </p:txBody>
      </p:sp>
      <p:sp>
        <p:nvSpPr>
          <p:cNvPr id="8805" name="Rectangle 8805"/>
          <p:cNvSpPr/>
          <p:nvPr/>
        </p:nvSpPr>
        <p:spPr>
          <a:xfrm>
            <a:off x="324002" y="4181606"/>
            <a:ext cx="2744277" cy="258404"/>
          </a:xfrm>
          <a:prstGeom prst="rect">
            <a:avLst/>
          </a:prstGeom>
        </p:spPr>
        <p:txBody>
          <a:bodyPr wrap="none" lIns="0" tIns="0" rIns="0" bIns="0">
            <a:spAutoFit/>
          </a:bodyPr>
          <a:lstStyle/>
          <a:p>
            <a:pPr marL="0"/>
            <a:r>
              <a:rPr lang="x-none" sz="1679" b="0" i="0" spc="1212" baseline="0" dirty="0">
                <a:solidFill>
                  <a:srgbClr val="F0AB00"/>
                </a:solidFill>
                <a:latin typeface="Arial"/>
              </a:rPr>
              <a:t>•</a:t>
            </a:r>
            <a:r>
              <a:rPr lang="zh-CN" altLang="en-US" sz="1404" b="0" i="0" spc="0" baseline="0" dirty="0">
                <a:latin typeface="Arial"/>
              </a:rPr>
              <a:t>通过内存引擎提升数据处理能力</a:t>
            </a:r>
            <a:endParaRPr lang="x-none" sz="1404" dirty="0"/>
          </a:p>
        </p:txBody>
      </p:sp>
      <p:sp>
        <p:nvSpPr>
          <p:cNvPr id="8806" name="Rectangle 8806"/>
          <p:cNvSpPr/>
          <p:nvPr/>
        </p:nvSpPr>
        <p:spPr>
          <a:xfrm>
            <a:off x="324002" y="4673585"/>
            <a:ext cx="1611018" cy="308418"/>
          </a:xfrm>
          <a:prstGeom prst="rect">
            <a:avLst/>
          </a:prstGeom>
        </p:spPr>
        <p:txBody>
          <a:bodyPr wrap="none" lIns="0" tIns="0" rIns="0" bIns="0">
            <a:spAutoFit/>
          </a:bodyPr>
          <a:lstStyle/>
          <a:p>
            <a:pPr marL="0"/>
            <a:r>
              <a:rPr lang="zh-CN" altLang="en-US" sz="2004" b="1" i="0" spc="0" baseline="0" dirty="0">
                <a:latin typeface="Arial"/>
              </a:rPr>
              <a:t>简化用户接口</a:t>
            </a:r>
            <a:r>
              <a:rPr lang="x-none" sz="2004" b="1" i="0" spc="0" baseline="0" dirty="0">
                <a:latin typeface="Arial"/>
              </a:rPr>
              <a:t> </a:t>
            </a:r>
            <a:endParaRPr lang="x-none" sz="2004" dirty="0"/>
          </a:p>
        </p:txBody>
      </p:sp>
      <p:sp>
        <p:nvSpPr>
          <p:cNvPr id="8807" name="Rectangle 8807"/>
          <p:cNvSpPr/>
          <p:nvPr/>
        </p:nvSpPr>
        <p:spPr>
          <a:xfrm>
            <a:off x="324002" y="5028509"/>
            <a:ext cx="2614434" cy="258404"/>
          </a:xfrm>
          <a:prstGeom prst="rect">
            <a:avLst/>
          </a:prstGeom>
        </p:spPr>
        <p:txBody>
          <a:bodyPr wrap="none" lIns="0" tIns="0" rIns="0" bIns="0">
            <a:spAutoFit/>
          </a:bodyPr>
          <a:lstStyle/>
          <a:p>
            <a:pPr marL="0"/>
            <a:r>
              <a:rPr lang="x-none" sz="1679" b="0" i="0" spc="1212" baseline="0" dirty="0">
                <a:solidFill>
                  <a:srgbClr val="F0AB00"/>
                </a:solidFill>
                <a:latin typeface="Arial"/>
              </a:rPr>
              <a:t>•</a:t>
            </a:r>
            <a:r>
              <a:rPr lang="zh-CN" altLang="en-US" sz="1404" b="0" i="0" spc="0" baseline="0" dirty="0">
                <a:latin typeface="Arial"/>
              </a:rPr>
              <a:t>通过简单方法和工具清洗数据</a:t>
            </a:r>
            <a:r>
              <a:rPr lang="x-none" sz="1404" b="0" i="0" spc="0" baseline="0" dirty="0">
                <a:latin typeface="Arial"/>
              </a:rPr>
              <a:t> </a:t>
            </a:r>
            <a:endParaRPr lang="x-none" sz="1404" dirty="0"/>
          </a:p>
        </p:txBody>
      </p:sp>
      <p:sp>
        <p:nvSpPr>
          <p:cNvPr id="40" name="文本框 39"/>
          <p:cNvSpPr txBox="1"/>
          <p:nvPr/>
        </p:nvSpPr>
        <p:spPr>
          <a:xfrm>
            <a:off x="324002" y="2597748"/>
            <a:ext cx="5194661" cy="984885"/>
          </a:xfrm>
          <a:prstGeom prst="rect">
            <a:avLst/>
          </a:prstGeom>
          <a:noFill/>
        </p:spPr>
        <p:txBody>
          <a:bodyPr wrap="square" lIns="0" tIns="0" rIns="0" bIns="0" rtlCol="0">
            <a:spAutoFit/>
          </a:bodyPr>
          <a:lstStyle/>
          <a:p>
            <a:pPr marL="285750" indent="-285750">
              <a:buClr>
                <a:schemeClr val="accent1"/>
              </a:buClr>
              <a:buFont typeface="Arial" panose="020B0604020202020204" pitchFamily="34" charset="0"/>
              <a:buChar char="•"/>
            </a:pPr>
            <a:r>
              <a:rPr lang="zh-CN" altLang="en-US" sz="1600" dirty="0"/>
              <a:t>数据清洗 </a:t>
            </a:r>
            <a:r>
              <a:rPr lang="en-US" altLang="zh-CN" sz="1600" dirty="0"/>
              <a:t>– </a:t>
            </a:r>
            <a:r>
              <a:rPr lang="zh-CN" altLang="en-US" sz="1600" dirty="0"/>
              <a:t>解析，标准化，校验和修正人员及地址信息</a:t>
            </a:r>
            <a:endParaRPr lang="en-US" altLang="zh-CN" sz="1600" dirty="0"/>
          </a:p>
          <a:p>
            <a:pPr marL="285750" indent="-285750">
              <a:buClr>
                <a:schemeClr val="accent1"/>
              </a:buClr>
              <a:buFont typeface="Arial" panose="020B0604020202020204" pitchFamily="34" charset="0"/>
              <a:buChar char="•"/>
            </a:pPr>
            <a:r>
              <a:rPr lang="zh-CN" altLang="en-US" sz="1600" dirty="0"/>
              <a:t>匹配 </a:t>
            </a:r>
            <a:r>
              <a:rPr lang="en-US" altLang="zh-CN" sz="1600" dirty="0"/>
              <a:t>– </a:t>
            </a:r>
            <a:r>
              <a:rPr lang="zh-CN" altLang="en-US" sz="1600" dirty="0"/>
              <a:t>跨单个或多个数据源，查找重复数据记录</a:t>
            </a:r>
            <a:endParaRPr lang="en-US" altLang="zh-CN" sz="1600" dirty="0"/>
          </a:p>
          <a:p>
            <a:pPr marL="285750" indent="-285750">
              <a:buClr>
                <a:schemeClr val="accent1"/>
              </a:buClr>
              <a:buFont typeface="Arial" panose="020B0604020202020204" pitchFamily="34" charset="0"/>
              <a:buChar char="•"/>
            </a:pPr>
            <a:r>
              <a:rPr lang="zh-CN" altLang="en-US" sz="1600" dirty="0"/>
              <a:t>定位 </a:t>
            </a:r>
            <a:r>
              <a:rPr lang="en-US" altLang="zh-CN" sz="1600" dirty="0"/>
              <a:t>– </a:t>
            </a:r>
            <a:r>
              <a:rPr lang="zh-CN" altLang="en-US" sz="1600" dirty="0"/>
              <a:t>丰富的地理经度和纬度的地址数据</a:t>
            </a:r>
            <a:endParaRPr lang="en-US" altLang="zh-CN" sz="1600" dirty="0"/>
          </a:p>
          <a:p>
            <a:pPr marL="285750" indent="-285750">
              <a:buClr>
                <a:schemeClr val="accent1"/>
              </a:buClr>
              <a:buFont typeface="Arial" panose="020B0604020202020204" pitchFamily="34" charset="0"/>
              <a:buChar char="•"/>
            </a:pPr>
            <a:endParaRPr lang="en-US" altLang="zh-CN" sz="1600" dirty="0"/>
          </a:p>
        </p:txBody>
      </p:sp>
    </p:spTree>
    <p:extLst>
      <p:ext uri="{BB962C8B-B14F-4D97-AF65-F5344CB8AC3E}">
        <p14:creationId xmlns:p14="http://schemas.microsoft.com/office/powerpoint/2010/main" val="183154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 name="Freeform 8468"/>
          <p:cNvSpPr/>
          <p:nvPr/>
        </p:nvSpPr>
        <p:spPr>
          <a:xfrm>
            <a:off x="0" y="-1"/>
            <a:ext cx="12195047" cy="6859524"/>
          </a:xfrm>
          <a:custGeom>
            <a:avLst/>
            <a:gdLst/>
            <a:ahLst/>
            <a:cxnLst/>
            <a:rect l="0" t="0" r="0" b="0"/>
            <a:pathLst>
              <a:path w="12195047" h="6859524">
                <a:moveTo>
                  <a:pt x="0" y="6859524"/>
                </a:moveTo>
                <a:lnTo>
                  <a:pt x="12195047" y="6859524"/>
                </a:lnTo>
                <a:lnTo>
                  <a:pt x="12195047" y="0"/>
                </a:lnTo>
                <a:lnTo>
                  <a:pt x="0" y="0"/>
                </a:lnTo>
                <a:lnTo>
                  <a:pt x="0" y="6859524"/>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69" name="Freeform 8469"/>
          <p:cNvSpPr/>
          <p:nvPr/>
        </p:nvSpPr>
        <p:spPr>
          <a:xfrm>
            <a:off x="324611" y="-1"/>
            <a:ext cx="11544300" cy="161544"/>
          </a:xfrm>
          <a:custGeom>
            <a:avLst/>
            <a:gdLst/>
            <a:ahLst/>
            <a:cxnLst/>
            <a:rect l="0" t="0" r="0" b="0"/>
            <a:pathLst>
              <a:path w="11544300" h="161544">
                <a:moveTo>
                  <a:pt x="0" y="161544"/>
                </a:moveTo>
                <a:lnTo>
                  <a:pt x="11544300" y="161544"/>
                </a:lnTo>
                <a:lnTo>
                  <a:pt x="11544300" y="0"/>
                </a:lnTo>
                <a:lnTo>
                  <a:pt x="0" y="0"/>
                </a:lnTo>
                <a:lnTo>
                  <a:pt x="0" y="161544"/>
                </a:lnTo>
                <a:close/>
              </a:path>
            </a:pathLst>
          </a:custGeom>
          <a:solidFill>
            <a:srgbClr val="F0AB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70" name="Freeform 8470"/>
          <p:cNvSpPr/>
          <p:nvPr/>
        </p:nvSpPr>
        <p:spPr>
          <a:xfrm>
            <a:off x="324611" y="1231391"/>
            <a:ext cx="11545190" cy="0"/>
          </a:xfrm>
          <a:custGeom>
            <a:avLst/>
            <a:gdLst/>
            <a:ahLst/>
            <a:cxnLst/>
            <a:rect l="0" t="0" r="0" b="0"/>
            <a:pathLst>
              <a:path w="11545190">
                <a:moveTo>
                  <a:pt x="0" y="0"/>
                </a:moveTo>
                <a:lnTo>
                  <a:pt x="1154519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71" name="Freeform 8471"/>
          <p:cNvSpPr/>
          <p:nvPr/>
        </p:nvSpPr>
        <p:spPr>
          <a:xfrm>
            <a:off x="324611" y="6537959"/>
            <a:ext cx="11544300" cy="323087"/>
          </a:xfrm>
          <a:custGeom>
            <a:avLst/>
            <a:gdLst/>
            <a:ahLst/>
            <a:cxnLst/>
            <a:rect l="0" t="0" r="0" b="0"/>
            <a:pathLst>
              <a:path w="11544300" h="323087">
                <a:moveTo>
                  <a:pt x="0" y="323087"/>
                </a:moveTo>
                <a:lnTo>
                  <a:pt x="11544300" y="323087"/>
                </a:lnTo>
                <a:lnTo>
                  <a:pt x="11544300" y="0"/>
                </a:lnTo>
                <a:lnTo>
                  <a:pt x="0" y="0"/>
                </a:lnTo>
                <a:lnTo>
                  <a:pt x="0" y="323087"/>
                </a:lnTo>
                <a:close/>
              </a:path>
            </a:pathLst>
          </a:custGeom>
          <a:solidFill>
            <a:srgbClr val="0000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703" name="Rectangle 8703"/>
          <p:cNvSpPr/>
          <p:nvPr/>
        </p:nvSpPr>
        <p:spPr>
          <a:xfrm>
            <a:off x="409651" y="6639344"/>
            <a:ext cx="11373459" cy="127443"/>
          </a:xfrm>
          <a:prstGeom prst="rect">
            <a:avLst/>
          </a:prstGeom>
        </p:spPr>
        <p:txBody>
          <a:bodyPr wrap="none" lIns="0" tIns="0" rIns="0" bIns="0">
            <a:spAutoFit/>
          </a:bodyPr>
          <a:lstStyle/>
          <a:p>
            <a:pPr marL="0">
              <a:tabLst>
                <a:tab pos="11181892" algn="l"/>
              </a:tabLst>
            </a:pPr>
            <a:r>
              <a:rPr lang="x-none" sz="900" b="0" i="0" spc="383" baseline="0" dirty="0">
                <a:solidFill>
                  <a:srgbClr val="FFFFFF"/>
                </a:solidFill>
                <a:latin typeface="Arial"/>
              </a:rPr>
              <a:t>©</a:t>
            </a:r>
            <a:r>
              <a:rPr lang="x-none" sz="900" b="0" i="0" spc="0" baseline="0" dirty="0">
                <a:solidFill>
                  <a:srgbClr val="FFFFFF"/>
                </a:solidFill>
                <a:latin typeface="Arial"/>
              </a:rPr>
              <a:t>2017</a:t>
            </a:r>
            <a:r>
              <a:rPr lang="x-none" sz="900" b="0" i="0" spc="-22" baseline="0" dirty="0">
                <a:solidFill>
                  <a:srgbClr val="FFFFFF"/>
                </a:solidFill>
                <a:latin typeface="Arial"/>
              </a:rPr>
              <a:t> </a:t>
            </a:r>
            <a:r>
              <a:rPr lang="x-none" sz="900" b="0" i="0" spc="0" baseline="0" dirty="0">
                <a:solidFill>
                  <a:srgbClr val="FFFFFF"/>
                </a:solidFill>
                <a:latin typeface="Arial"/>
              </a:rPr>
              <a:t>SAP SE or an SAP affiliate</a:t>
            </a:r>
            <a:r>
              <a:rPr lang="x-none" sz="900" b="0" i="0" spc="-34" baseline="0" dirty="0">
                <a:solidFill>
                  <a:srgbClr val="FFFFFF"/>
                </a:solidFill>
                <a:latin typeface="Arial"/>
              </a:rPr>
              <a:t> </a:t>
            </a:r>
            <a:r>
              <a:rPr lang="x-none" sz="900" b="0" i="0" spc="0" baseline="0" dirty="0">
                <a:solidFill>
                  <a:srgbClr val="FFFFFF"/>
                </a:solidFill>
                <a:latin typeface="Arial"/>
              </a:rPr>
              <a:t>company.</a:t>
            </a:r>
            <a:r>
              <a:rPr lang="x-none" sz="900" b="0" i="0" spc="-20" baseline="0" dirty="0">
                <a:solidFill>
                  <a:srgbClr val="FFFFFF"/>
                </a:solidFill>
                <a:latin typeface="Arial"/>
              </a:rPr>
              <a:t> </a:t>
            </a:r>
            <a:r>
              <a:rPr lang="x-none" sz="900" b="0" i="0" spc="0" baseline="0" dirty="0">
                <a:solidFill>
                  <a:srgbClr val="FFFFFF"/>
                </a:solidFill>
                <a:latin typeface="Arial"/>
              </a:rPr>
              <a:t>All rights</a:t>
            </a:r>
            <a:r>
              <a:rPr lang="x-none" sz="900" b="0" i="0" spc="-22" baseline="0" dirty="0">
                <a:solidFill>
                  <a:srgbClr val="FFFFFF"/>
                </a:solidFill>
                <a:latin typeface="Arial"/>
              </a:rPr>
              <a:t> </a:t>
            </a:r>
            <a:r>
              <a:rPr lang="x-none" sz="900" b="0" i="0" spc="0" baseline="0" dirty="0">
                <a:solidFill>
                  <a:srgbClr val="FFFFFF"/>
                </a:solidFill>
                <a:latin typeface="Arial"/>
              </a:rPr>
              <a:t>reserved.	107</a:t>
            </a:r>
            <a:endParaRPr lang="x-none" sz="900" dirty="0"/>
          </a:p>
        </p:txBody>
      </p:sp>
      <p:sp>
        <p:nvSpPr>
          <p:cNvPr id="8704" name="Rectangle 8704"/>
          <p:cNvSpPr/>
          <p:nvPr/>
        </p:nvSpPr>
        <p:spPr>
          <a:xfrm>
            <a:off x="324002" y="330659"/>
            <a:ext cx="7702365" cy="430246"/>
          </a:xfrm>
          <a:prstGeom prst="rect">
            <a:avLst/>
          </a:prstGeom>
        </p:spPr>
        <p:txBody>
          <a:bodyPr wrap="none" lIns="0" tIns="0" rIns="0" bIns="0">
            <a:spAutoFit/>
          </a:bodyPr>
          <a:lstStyle/>
          <a:p>
            <a:pPr marL="0"/>
            <a:r>
              <a:rPr lang="x-none" sz="2796" b="1" i="0" spc="0" baseline="0" dirty="0">
                <a:latin typeface="Arial"/>
              </a:rPr>
              <a:t>SA</a:t>
            </a:r>
            <a:r>
              <a:rPr lang="x-none" sz="2796" b="1" i="0" spc="-61" baseline="0" dirty="0">
                <a:latin typeface="Arial"/>
              </a:rPr>
              <a:t>P</a:t>
            </a:r>
            <a:r>
              <a:rPr lang="x-none" sz="2796" b="1" i="0" spc="0" baseline="0" dirty="0">
                <a:latin typeface="Arial"/>
              </a:rPr>
              <a:t> HAN</a:t>
            </a:r>
            <a:r>
              <a:rPr lang="x-none" sz="2796" b="1" i="0" spc="-120" baseline="0" dirty="0">
                <a:latin typeface="Arial"/>
              </a:rPr>
              <a:t>A</a:t>
            </a:r>
            <a:r>
              <a:rPr lang="x-none" sz="2796" b="1" i="0" spc="0" baseline="0" dirty="0">
                <a:latin typeface="Arial"/>
              </a:rPr>
              <a:t> Smart Data</a:t>
            </a:r>
            <a:r>
              <a:rPr lang="x-none" sz="2796" b="1" i="0" spc="-86" baseline="0" dirty="0">
                <a:latin typeface="Arial"/>
              </a:rPr>
              <a:t> </a:t>
            </a:r>
            <a:r>
              <a:rPr lang="x-none" sz="2796" b="1" i="0" spc="0" baseline="0" dirty="0">
                <a:latin typeface="Arial"/>
              </a:rPr>
              <a:t>Access</a:t>
            </a:r>
            <a:r>
              <a:rPr lang="en-US" sz="2796" b="1" i="0" spc="0" baseline="0" dirty="0">
                <a:latin typeface="Arial"/>
              </a:rPr>
              <a:t> </a:t>
            </a:r>
            <a:r>
              <a:rPr lang="en-US" altLang="zh-CN" sz="2796" b="1" i="0" spc="0" baseline="0" dirty="0">
                <a:latin typeface="Arial"/>
              </a:rPr>
              <a:t>– </a:t>
            </a:r>
            <a:r>
              <a:rPr lang="zh-CN" altLang="en-US" sz="2796" b="1" i="0" spc="0" baseline="0" dirty="0">
                <a:latin typeface="Arial"/>
              </a:rPr>
              <a:t>智能数据访问</a:t>
            </a:r>
            <a:endParaRPr lang="x-none" sz="2796" dirty="0"/>
          </a:p>
        </p:txBody>
      </p:sp>
      <p:sp>
        <p:nvSpPr>
          <p:cNvPr id="8705" name="Rectangle 8705"/>
          <p:cNvSpPr/>
          <p:nvPr/>
        </p:nvSpPr>
        <p:spPr>
          <a:xfrm>
            <a:off x="324002" y="753850"/>
            <a:ext cx="4308872" cy="369653"/>
          </a:xfrm>
          <a:prstGeom prst="rect">
            <a:avLst/>
          </a:prstGeom>
        </p:spPr>
        <p:txBody>
          <a:bodyPr wrap="none" lIns="0" tIns="0" rIns="0" bIns="0">
            <a:spAutoFit/>
          </a:bodyPr>
          <a:lstStyle/>
          <a:p>
            <a:pPr marL="0"/>
            <a:r>
              <a:rPr lang="zh-CN" altLang="en-US" sz="2402" b="1" dirty="0">
                <a:solidFill>
                  <a:srgbClr val="FFC000"/>
                </a:solidFill>
              </a:rPr>
              <a:t>本地及混合环境下的数据虚拟化</a:t>
            </a:r>
            <a:endParaRPr lang="x-none" sz="2402" dirty="0"/>
          </a:p>
        </p:txBody>
      </p:sp>
      <p:sp>
        <p:nvSpPr>
          <p:cNvPr id="8706" name="Rectangle 8706"/>
          <p:cNvSpPr/>
          <p:nvPr/>
        </p:nvSpPr>
        <p:spPr>
          <a:xfrm>
            <a:off x="834438" y="1488307"/>
            <a:ext cx="410369" cy="245580"/>
          </a:xfrm>
          <a:prstGeom prst="rect">
            <a:avLst/>
          </a:prstGeom>
        </p:spPr>
        <p:txBody>
          <a:bodyPr wrap="none" lIns="0" tIns="0" rIns="0" bIns="0">
            <a:spAutoFit/>
          </a:bodyPr>
          <a:lstStyle/>
          <a:p>
            <a:pPr marL="0"/>
            <a:r>
              <a:rPr lang="zh-CN" altLang="en-US" sz="1596" b="1" i="0" spc="0" baseline="0" dirty="0">
                <a:latin typeface="Arial"/>
              </a:rPr>
              <a:t>优势</a:t>
            </a:r>
            <a:endParaRPr lang="x-none" sz="1596" dirty="0"/>
          </a:p>
        </p:txBody>
      </p:sp>
      <p:sp>
        <p:nvSpPr>
          <p:cNvPr id="8712" name="Rectangle 8712"/>
          <p:cNvSpPr/>
          <p:nvPr/>
        </p:nvSpPr>
        <p:spPr>
          <a:xfrm>
            <a:off x="834438" y="4373874"/>
            <a:ext cx="3018455" cy="784189"/>
          </a:xfrm>
          <a:prstGeom prst="rect">
            <a:avLst/>
          </a:prstGeom>
        </p:spPr>
        <p:txBody>
          <a:bodyPr wrap="none" lIns="0" tIns="0" rIns="0" bIns="0">
            <a:spAutoFit/>
          </a:bodyPr>
          <a:lstStyle/>
          <a:p>
            <a:pPr marL="0"/>
            <a:r>
              <a:rPr lang="zh-CN" altLang="en-US" sz="1596" b="1" i="0" spc="0" baseline="0" dirty="0">
                <a:latin typeface="Arial"/>
              </a:rPr>
              <a:t>支持的异构数据源</a:t>
            </a:r>
            <a:endParaRPr lang="x-none" sz="1596" dirty="0"/>
          </a:p>
          <a:p>
            <a:pPr marL="0">
              <a:lnSpc>
                <a:spcPts val="2083"/>
              </a:lnSpc>
            </a:pPr>
            <a:r>
              <a:rPr lang="x-none" sz="1404" b="0" i="0" spc="772" baseline="0" dirty="0">
                <a:solidFill>
                  <a:srgbClr val="F0AB00"/>
                </a:solidFill>
                <a:latin typeface="Wingdings"/>
              </a:rPr>
              <a:t></a:t>
            </a:r>
            <a:r>
              <a:rPr lang="x-none" sz="1404" b="0" i="0" spc="0" baseline="0" dirty="0">
                <a:latin typeface="Arial"/>
              </a:rPr>
              <a:t>Oracle,</a:t>
            </a:r>
            <a:r>
              <a:rPr lang="x-none" sz="1404" b="0" i="0" spc="-42" baseline="0" dirty="0">
                <a:latin typeface="Arial"/>
              </a:rPr>
              <a:t> </a:t>
            </a:r>
            <a:r>
              <a:rPr lang="x-none" sz="1404" b="0" i="0" spc="0" baseline="0" dirty="0">
                <a:latin typeface="Arial"/>
              </a:rPr>
              <a:t>MS SQL,</a:t>
            </a:r>
            <a:r>
              <a:rPr lang="x-none" sz="1404" b="0" i="0" spc="-54" baseline="0" dirty="0">
                <a:latin typeface="Arial"/>
              </a:rPr>
              <a:t> </a:t>
            </a:r>
            <a:r>
              <a:rPr lang="x-none" sz="1404" b="0" i="0" spc="-161" baseline="0" dirty="0">
                <a:latin typeface="Arial"/>
              </a:rPr>
              <a:t>T</a:t>
            </a:r>
            <a:r>
              <a:rPr lang="x-none" sz="1404" b="0" i="0" spc="0" baseline="0" dirty="0">
                <a:latin typeface="Arial"/>
              </a:rPr>
              <a:t>eradata</a:t>
            </a:r>
            <a:endParaRPr lang="x-none" sz="1404" dirty="0"/>
          </a:p>
          <a:p>
            <a:pPr marL="0">
              <a:lnSpc>
                <a:spcPts val="2076"/>
              </a:lnSpc>
            </a:pPr>
            <a:r>
              <a:rPr lang="x-none" sz="1404" b="0" i="0" spc="772" baseline="0" dirty="0">
                <a:solidFill>
                  <a:srgbClr val="F0AB00"/>
                </a:solidFill>
                <a:latin typeface="Wingdings"/>
              </a:rPr>
              <a:t></a:t>
            </a:r>
            <a:r>
              <a:rPr lang="x-none" sz="1404" b="0" i="0" spc="0" baseline="0" dirty="0">
                <a:latin typeface="Arial"/>
              </a:rPr>
              <a:t>Hadoo</a:t>
            </a:r>
            <a:r>
              <a:rPr lang="x-none" sz="1404" b="0" i="0" spc="368" baseline="0" dirty="0">
                <a:latin typeface="Arial"/>
              </a:rPr>
              <a:t>p</a:t>
            </a:r>
            <a:r>
              <a:rPr lang="x-none" sz="1404" b="0" i="0" spc="0" baseline="0" dirty="0">
                <a:latin typeface="Arial"/>
              </a:rPr>
              <a:t>–Hi</a:t>
            </a:r>
            <a:r>
              <a:rPr lang="x-none" sz="1404" b="0" i="0" spc="-18" baseline="0" dirty="0">
                <a:latin typeface="Arial"/>
              </a:rPr>
              <a:t>v</a:t>
            </a:r>
            <a:r>
              <a:rPr lang="x-none" sz="1404" b="0" i="0" spc="0" baseline="0" dirty="0">
                <a:latin typeface="Arial"/>
              </a:rPr>
              <a:t>e (Intel,</a:t>
            </a:r>
            <a:r>
              <a:rPr lang="x-none" sz="1404" b="0" i="0" spc="-25" baseline="0" dirty="0">
                <a:latin typeface="Arial"/>
              </a:rPr>
              <a:t> </a:t>
            </a:r>
            <a:r>
              <a:rPr lang="x-none" sz="1404" b="0" i="0" spc="0" baseline="0" dirty="0">
                <a:latin typeface="Arial"/>
              </a:rPr>
              <a:t>Horton</a:t>
            </a:r>
            <a:r>
              <a:rPr lang="x-none" sz="1404" b="0" i="0" spc="-18" baseline="0" dirty="0">
                <a:latin typeface="Arial"/>
              </a:rPr>
              <a:t>w</a:t>
            </a:r>
            <a:r>
              <a:rPr lang="x-none" sz="1404" b="0" i="0" spc="0" baseline="0" dirty="0">
                <a:latin typeface="Arial"/>
              </a:rPr>
              <a:t>orks, </a:t>
            </a:r>
            <a:endParaRPr lang="x-none" sz="1404" dirty="0"/>
          </a:p>
        </p:txBody>
      </p:sp>
      <p:sp>
        <p:nvSpPr>
          <p:cNvPr id="8713" name="Rectangle 8713"/>
          <p:cNvSpPr/>
          <p:nvPr/>
        </p:nvSpPr>
        <p:spPr>
          <a:xfrm>
            <a:off x="1014270" y="5142702"/>
            <a:ext cx="348413" cy="198812"/>
          </a:xfrm>
          <a:prstGeom prst="rect">
            <a:avLst/>
          </a:prstGeom>
        </p:spPr>
        <p:txBody>
          <a:bodyPr wrap="none" lIns="0" tIns="0" rIns="0" bIns="0">
            <a:spAutoFit/>
          </a:bodyPr>
          <a:lstStyle/>
          <a:p>
            <a:pPr marL="0"/>
            <a:r>
              <a:rPr lang="x-none" sz="1404" b="0" i="0" spc="0" baseline="0" dirty="0">
                <a:latin typeface="Arial"/>
              </a:rPr>
              <a:t>etc.)</a:t>
            </a:r>
            <a:endParaRPr lang="x-none" sz="1404" dirty="0"/>
          </a:p>
        </p:txBody>
      </p:sp>
      <p:sp>
        <p:nvSpPr>
          <p:cNvPr id="8714" name="Rectangle 8714"/>
          <p:cNvSpPr/>
          <p:nvPr/>
        </p:nvSpPr>
        <p:spPr>
          <a:xfrm>
            <a:off x="834438" y="5407852"/>
            <a:ext cx="2154236" cy="198812"/>
          </a:xfrm>
          <a:prstGeom prst="rect">
            <a:avLst/>
          </a:prstGeom>
        </p:spPr>
        <p:txBody>
          <a:bodyPr wrap="none" lIns="0" tIns="0" rIns="0" bIns="0">
            <a:spAutoFit/>
          </a:bodyPr>
          <a:lstStyle/>
          <a:p>
            <a:pPr marL="0"/>
            <a:r>
              <a:rPr lang="x-none" sz="1404" b="0" i="0" spc="772" baseline="0" dirty="0">
                <a:solidFill>
                  <a:srgbClr val="F0AB00"/>
                </a:solidFill>
                <a:latin typeface="Wingdings"/>
              </a:rPr>
              <a:t></a:t>
            </a:r>
            <a:r>
              <a:rPr lang="x-none" sz="1404" b="0" i="0" spc="0" baseline="0" dirty="0">
                <a:latin typeface="Arial"/>
              </a:rPr>
              <a:t>SA</a:t>
            </a:r>
            <a:r>
              <a:rPr lang="x-none" sz="1404" b="0" i="0" spc="-25" baseline="0" dirty="0">
                <a:latin typeface="Arial"/>
              </a:rPr>
              <a:t>P</a:t>
            </a:r>
            <a:r>
              <a:rPr lang="x-none" sz="1404" b="0" i="0" spc="0" baseline="0" dirty="0">
                <a:latin typeface="Arial"/>
              </a:rPr>
              <a:t> S</a:t>
            </a:r>
            <a:r>
              <a:rPr lang="x-none" sz="1404" b="0" i="0" spc="-18" baseline="0" dirty="0">
                <a:latin typeface="Arial"/>
              </a:rPr>
              <a:t>y</a:t>
            </a:r>
            <a:r>
              <a:rPr lang="x-none" sz="1404" b="0" i="0" spc="0" baseline="0" dirty="0">
                <a:latin typeface="Arial"/>
              </a:rPr>
              <a:t>base</a:t>
            </a:r>
            <a:r>
              <a:rPr lang="x-none" sz="1404" b="0" i="0" spc="-91" baseline="0" dirty="0">
                <a:latin typeface="Arial"/>
              </a:rPr>
              <a:t> </a:t>
            </a:r>
            <a:r>
              <a:rPr lang="x-none" sz="1404" b="0" i="0" spc="0" baseline="0" dirty="0">
                <a:latin typeface="Arial"/>
              </a:rPr>
              <a:t>ASE and</a:t>
            </a:r>
            <a:r>
              <a:rPr lang="x-none" sz="1404" b="0" i="0" spc="-19" baseline="0" dirty="0">
                <a:latin typeface="Arial"/>
              </a:rPr>
              <a:t> </a:t>
            </a:r>
            <a:r>
              <a:rPr lang="x-none" sz="1404" b="0" i="0" spc="0" baseline="0" dirty="0">
                <a:latin typeface="Arial"/>
              </a:rPr>
              <a:t>IQ</a:t>
            </a:r>
            <a:endParaRPr lang="x-none" sz="1404" dirty="0"/>
          </a:p>
        </p:txBody>
      </p:sp>
      <p:sp>
        <p:nvSpPr>
          <p:cNvPr id="8715" name="Rectangle 8715"/>
          <p:cNvSpPr/>
          <p:nvPr/>
        </p:nvSpPr>
        <p:spPr>
          <a:xfrm>
            <a:off x="834438" y="5671228"/>
            <a:ext cx="2132605" cy="199152"/>
          </a:xfrm>
          <a:prstGeom prst="rect">
            <a:avLst/>
          </a:prstGeom>
        </p:spPr>
        <p:txBody>
          <a:bodyPr wrap="none" lIns="0" tIns="0" rIns="0" bIns="0">
            <a:spAutoFit/>
          </a:bodyPr>
          <a:lstStyle/>
          <a:p>
            <a:pPr marL="0"/>
            <a:r>
              <a:rPr lang="x-none" sz="1406" b="0" i="0" spc="771" baseline="0" dirty="0">
                <a:solidFill>
                  <a:srgbClr val="F0AB00"/>
                </a:solidFill>
                <a:latin typeface="Wingdings"/>
              </a:rPr>
              <a:t></a:t>
            </a:r>
            <a:r>
              <a:rPr lang="x-none" sz="1406" b="0" i="0" spc="0" baseline="0" dirty="0">
                <a:latin typeface="Arial"/>
              </a:rPr>
              <a:t>SA</a:t>
            </a:r>
            <a:r>
              <a:rPr lang="x-none" sz="1406" b="0" i="0" spc="-29" baseline="0" dirty="0">
                <a:latin typeface="Arial"/>
              </a:rPr>
              <a:t>P</a:t>
            </a:r>
            <a:r>
              <a:rPr lang="x-none" sz="1406" b="0" i="0" spc="0" baseline="0" dirty="0">
                <a:latin typeface="Arial"/>
              </a:rPr>
              <a:t> S</a:t>
            </a:r>
            <a:r>
              <a:rPr lang="x-none" sz="1406" b="0" i="0" spc="-21" baseline="0" dirty="0">
                <a:latin typeface="Arial"/>
              </a:rPr>
              <a:t>y</a:t>
            </a:r>
            <a:r>
              <a:rPr lang="x-none" sz="1406" b="0" i="0" spc="0" baseline="0" dirty="0">
                <a:latin typeface="Arial"/>
              </a:rPr>
              <a:t>base</a:t>
            </a:r>
            <a:r>
              <a:rPr lang="x-none" sz="1406" b="0" i="0" spc="-19" baseline="0" dirty="0">
                <a:latin typeface="Arial"/>
              </a:rPr>
              <a:t> </a:t>
            </a:r>
            <a:r>
              <a:rPr lang="x-none" sz="1406" b="0" i="0" spc="0" baseline="0" dirty="0">
                <a:latin typeface="Arial"/>
              </a:rPr>
              <a:t>ES</a:t>
            </a:r>
            <a:r>
              <a:rPr lang="x-none" sz="1406" b="0" i="0" spc="-185" baseline="0" dirty="0">
                <a:latin typeface="Arial"/>
              </a:rPr>
              <a:t>P</a:t>
            </a:r>
            <a:r>
              <a:rPr lang="x-none" sz="1406" b="0" i="0" spc="0" baseline="0" dirty="0">
                <a:latin typeface="Arial"/>
              </a:rPr>
              <a:t>, SQLA</a:t>
            </a:r>
            <a:endParaRPr lang="x-none" sz="1406" dirty="0"/>
          </a:p>
        </p:txBody>
      </p:sp>
      <p:grpSp>
        <p:nvGrpSpPr>
          <p:cNvPr id="2" name="组合 1"/>
          <p:cNvGrpSpPr/>
          <p:nvPr/>
        </p:nvGrpSpPr>
        <p:grpSpPr>
          <a:xfrm>
            <a:off x="5689313" y="1377858"/>
            <a:ext cx="4674108" cy="4883503"/>
            <a:chOff x="4082482" y="1322832"/>
            <a:chExt cx="4674108" cy="4883503"/>
          </a:xfrm>
        </p:grpSpPr>
        <p:pic>
          <p:nvPicPr>
            <p:cNvPr id="8472" name="Picture 847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70745" y="4617847"/>
              <a:ext cx="717804" cy="875664"/>
            </a:xfrm>
            <a:prstGeom prst="rect">
              <a:avLst/>
            </a:prstGeom>
            <a:noFill/>
          </p:spPr>
        </p:pic>
        <p:pic>
          <p:nvPicPr>
            <p:cNvPr id="8473" name="Picture 847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31755" y="4659884"/>
              <a:ext cx="602995" cy="761491"/>
            </a:xfrm>
            <a:prstGeom prst="rect">
              <a:avLst/>
            </a:prstGeom>
            <a:noFill/>
          </p:spPr>
        </p:pic>
        <p:pic>
          <p:nvPicPr>
            <p:cNvPr id="8474" name="Picture 847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94339" y="4522343"/>
              <a:ext cx="790955" cy="873886"/>
            </a:xfrm>
            <a:prstGeom prst="rect">
              <a:avLst/>
            </a:prstGeom>
            <a:noFill/>
          </p:spPr>
        </p:pic>
        <p:pic>
          <p:nvPicPr>
            <p:cNvPr id="8475" name="Picture 847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422328" y="4215003"/>
              <a:ext cx="879348" cy="786510"/>
            </a:xfrm>
            <a:prstGeom prst="rect">
              <a:avLst/>
            </a:prstGeom>
            <a:noFill/>
          </p:spPr>
        </p:pic>
        <p:pic>
          <p:nvPicPr>
            <p:cNvPr id="8476" name="Picture 847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557081" y="4330319"/>
              <a:ext cx="874776" cy="760983"/>
            </a:xfrm>
            <a:prstGeom prst="rect">
              <a:avLst/>
            </a:prstGeom>
            <a:noFill/>
          </p:spPr>
        </p:pic>
        <p:pic>
          <p:nvPicPr>
            <p:cNvPr id="8477" name="Picture 847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14002" y="2676143"/>
              <a:ext cx="3145535" cy="2228088"/>
            </a:xfrm>
            <a:prstGeom prst="rect">
              <a:avLst/>
            </a:prstGeom>
            <a:noFill/>
          </p:spPr>
        </p:pic>
        <p:sp>
          <p:nvSpPr>
            <p:cNvPr id="8478" name="Freeform 8478"/>
            <p:cNvSpPr/>
            <p:nvPr/>
          </p:nvSpPr>
          <p:spPr>
            <a:xfrm>
              <a:off x="4806382" y="1822704"/>
              <a:ext cx="3147060" cy="216408"/>
            </a:xfrm>
            <a:custGeom>
              <a:avLst/>
              <a:gdLst/>
              <a:ahLst/>
              <a:cxnLst/>
              <a:rect l="0" t="0" r="0" b="0"/>
              <a:pathLst>
                <a:path w="3147060" h="216408">
                  <a:moveTo>
                    <a:pt x="0" y="216408"/>
                  </a:moveTo>
                  <a:lnTo>
                    <a:pt x="3147060" y="216408"/>
                  </a:lnTo>
                  <a:lnTo>
                    <a:pt x="3147060" y="0"/>
                  </a:lnTo>
                  <a:lnTo>
                    <a:pt x="0" y="0"/>
                  </a:lnTo>
                  <a:lnTo>
                    <a:pt x="0" y="216408"/>
                  </a:lnTo>
                  <a:close/>
                </a:path>
              </a:pathLst>
            </a:custGeom>
            <a:solidFill>
              <a:srgbClr val="FFFFFF">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pic>
          <p:nvPicPr>
            <p:cNvPr id="8479" name="Picture 84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4082482" y="4274820"/>
              <a:ext cx="912875" cy="848867"/>
            </a:xfrm>
            <a:prstGeom prst="rect">
              <a:avLst/>
            </a:prstGeom>
            <a:noFill/>
          </p:spPr>
        </p:pic>
        <p:pic>
          <p:nvPicPr>
            <p:cNvPr id="8480" name="Picture 848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187126" y="1322832"/>
              <a:ext cx="385572" cy="531876"/>
            </a:xfrm>
            <a:prstGeom prst="rect">
              <a:avLst/>
            </a:prstGeom>
            <a:noFill/>
          </p:spPr>
        </p:pic>
        <p:pic>
          <p:nvPicPr>
            <p:cNvPr id="8481" name="Picture 8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4309558" y="4239767"/>
              <a:ext cx="458723" cy="458723"/>
            </a:xfrm>
            <a:prstGeom prst="rect">
              <a:avLst/>
            </a:prstGeom>
            <a:noFill/>
          </p:spPr>
        </p:pic>
        <p:pic>
          <p:nvPicPr>
            <p:cNvPr id="8482" name="Picture 84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4876487" y="4914900"/>
              <a:ext cx="912875" cy="848867"/>
            </a:xfrm>
            <a:prstGeom prst="rect">
              <a:avLst/>
            </a:prstGeom>
            <a:noFill/>
          </p:spPr>
        </p:pic>
        <p:pic>
          <p:nvPicPr>
            <p:cNvPr id="8483" name="Picture 84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5961575" y="5177028"/>
              <a:ext cx="912875" cy="848867"/>
            </a:xfrm>
            <a:prstGeom prst="rect">
              <a:avLst/>
            </a:prstGeom>
            <a:noFill/>
          </p:spPr>
        </p:pic>
        <p:pic>
          <p:nvPicPr>
            <p:cNvPr id="8484" name="Picture 84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7023803" y="4870704"/>
              <a:ext cx="914400" cy="848867"/>
            </a:xfrm>
            <a:prstGeom prst="rect">
              <a:avLst/>
            </a:prstGeom>
            <a:noFill/>
          </p:spPr>
        </p:pic>
        <p:pic>
          <p:nvPicPr>
            <p:cNvPr id="8485" name="Picture 84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7843715" y="4229100"/>
              <a:ext cx="912875" cy="848867"/>
            </a:xfrm>
            <a:prstGeom prst="rect">
              <a:avLst/>
            </a:prstGeom>
            <a:noFill/>
          </p:spPr>
        </p:pic>
        <p:pic>
          <p:nvPicPr>
            <p:cNvPr id="8486" name="Picture 8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112706" y="4885944"/>
              <a:ext cx="458723" cy="458723"/>
            </a:xfrm>
            <a:prstGeom prst="rect">
              <a:avLst/>
            </a:prstGeom>
            <a:noFill/>
          </p:spPr>
        </p:pic>
        <p:pic>
          <p:nvPicPr>
            <p:cNvPr id="8487" name="Picture 8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205414" y="5141975"/>
              <a:ext cx="458723" cy="458723"/>
            </a:xfrm>
            <a:prstGeom prst="rect">
              <a:avLst/>
            </a:prstGeom>
            <a:noFill/>
          </p:spPr>
        </p:pic>
        <p:pic>
          <p:nvPicPr>
            <p:cNvPr id="8488" name="Picture 8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267642" y="4840224"/>
              <a:ext cx="460248" cy="458723"/>
            </a:xfrm>
            <a:prstGeom prst="rect">
              <a:avLst/>
            </a:prstGeom>
            <a:noFill/>
          </p:spPr>
        </p:pic>
        <p:pic>
          <p:nvPicPr>
            <p:cNvPr id="8489" name="Picture 8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090603" y="4200144"/>
              <a:ext cx="458723" cy="458723"/>
            </a:xfrm>
            <a:prstGeom prst="rect">
              <a:avLst/>
            </a:prstGeom>
            <a:noFill/>
          </p:spPr>
        </p:pic>
        <p:sp>
          <p:nvSpPr>
            <p:cNvPr id="8490" name="Freeform 8490"/>
            <p:cNvSpPr/>
            <p:nvPr/>
          </p:nvSpPr>
          <p:spPr>
            <a:xfrm>
              <a:off x="6478211"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491" name="Freeform 8491"/>
            <p:cNvSpPr/>
            <p:nvPr/>
          </p:nvSpPr>
          <p:spPr>
            <a:xfrm>
              <a:off x="6478211"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92" name="Freeform 8492"/>
            <p:cNvSpPr/>
            <p:nvPr/>
          </p:nvSpPr>
          <p:spPr>
            <a:xfrm>
              <a:off x="6449255"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493" name="Freeform 8493"/>
            <p:cNvSpPr/>
            <p:nvPr/>
          </p:nvSpPr>
          <p:spPr>
            <a:xfrm>
              <a:off x="6449255"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94" name="Freeform 8494"/>
            <p:cNvSpPr/>
            <p:nvPr/>
          </p:nvSpPr>
          <p:spPr>
            <a:xfrm>
              <a:off x="6420299" y="5673851"/>
              <a:ext cx="27432" cy="227076"/>
            </a:xfrm>
            <a:custGeom>
              <a:avLst/>
              <a:gdLst/>
              <a:ahLst/>
              <a:cxnLst/>
              <a:rect l="0" t="0" r="0" b="0"/>
              <a:pathLst>
                <a:path w="27432" h="227076">
                  <a:moveTo>
                    <a:pt x="0" y="227076"/>
                  </a:moveTo>
                  <a:lnTo>
                    <a:pt x="27432" y="227076"/>
                  </a:lnTo>
                  <a:lnTo>
                    <a:pt x="27432" y="0"/>
                  </a:lnTo>
                  <a:lnTo>
                    <a:pt x="0" y="0"/>
                  </a:lnTo>
                  <a:lnTo>
                    <a:pt x="0" y="227076"/>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495" name="Freeform 8495"/>
            <p:cNvSpPr/>
            <p:nvPr/>
          </p:nvSpPr>
          <p:spPr>
            <a:xfrm>
              <a:off x="6420299" y="5673851"/>
              <a:ext cx="27432" cy="227076"/>
            </a:xfrm>
            <a:custGeom>
              <a:avLst/>
              <a:gdLst/>
              <a:ahLst/>
              <a:cxnLst/>
              <a:rect l="0" t="0" r="0" b="0"/>
              <a:pathLst>
                <a:path w="27432" h="227076">
                  <a:moveTo>
                    <a:pt x="0" y="227076"/>
                  </a:moveTo>
                  <a:lnTo>
                    <a:pt x="27432" y="227076"/>
                  </a:lnTo>
                  <a:lnTo>
                    <a:pt x="27432" y="0"/>
                  </a:lnTo>
                  <a:lnTo>
                    <a:pt x="0" y="0"/>
                  </a:lnTo>
                  <a:lnTo>
                    <a:pt x="0" y="227076"/>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96" name="Freeform 8496"/>
            <p:cNvSpPr/>
            <p:nvPr/>
          </p:nvSpPr>
          <p:spPr>
            <a:xfrm>
              <a:off x="6391343"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497" name="Freeform 8497"/>
            <p:cNvSpPr/>
            <p:nvPr/>
          </p:nvSpPr>
          <p:spPr>
            <a:xfrm>
              <a:off x="6391343"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498" name="Freeform 8498"/>
            <p:cNvSpPr/>
            <p:nvPr/>
          </p:nvSpPr>
          <p:spPr>
            <a:xfrm>
              <a:off x="6363911"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499" name="Freeform 8499"/>
            <p:cNvSpPr/>
            <p:nvPr/>
          </p:nvSpPr>
          <p:spPr>
            <a:xfrm>
              <a:off x="6363911" y="5673852"/>
              <a:ext cx="27432" cy="284988"/>
            </a:xfrm>
            <a:custGeom>
              <a:avLst/>
              <a:gdLst/>
              <a:ahLst/>
              <a:cxnLst/>
              <a:rect l="0" t="0" r="0" b="0"/>
              <a:pathLst>
                <a:path w="27432" h="284988">
                  <a:moveTo>
                    <a:pt x="0" y="284988"/>
                  </a:moveTo>
                  <a:lnTo>
                    <a:pt x="27432" y="284988"/>
                  </a:lnTo>
                  <a:lnTo>
                    <a:pt x="27432" y="0"/>
                  </a:lnTo>
                  <a:lnTo>
                    <a:pt x="0" y="0"/>
                  </a:lnTo>
                  <a:lnTo>
                    <a:pt x="0" y="28498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0" name="Freeform 8500"/>
            <p:cNvSpPr/>
            <p:nvPr/>
          </p:nvSpPr>
          <p:spPr>
            <a:xfrm>
              <a:off x="6334955" y="5673852"/>
              <a:ext cx="27432" cy="170688"/>
            </a:xfrm>
            <a:custGeom>
              <a:avLst/>
              <a:gdLst/>
              <a:ahLst/>
              <a:cxnLst/>
              <a:rect l="0" t="0" r="0" b="0"/>
              <a:pathLst>
                <a:path w="27432" h="170688">
                  <a:moveTo>
                    <a:pt x="0" y="170688"/>
                  </a:moveTo>
                  <a:lnTo>
                    <a:pt x="27432" y="170688"/>
                  </a:lnTo>
                  <a:lnTo>
                    <a:pt x="27432" y="0"/>
                  </a:lnTo>
                  <a:lnTo>
                    <a:pt x="0" y="0"/>
                  </a:lnTo>
                  <a:lnTo>
                    <a:pt x="0" y="17068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01" name="Freeform 8501"/>
            <p:cNvSpPr/>
            <p:nvPr/>
          </p:nvSpPr>
          <p:spPr>
            <a:xfrm>
              <a:off x="6334955" y="5673852"/>
              <a:ext cx="27432" cy="170688"/>
            </a:xfrm>
            <a:custGeom>
              <a:avLst/>
              <a:gdLst/>
              <a:ahLst/>
              <a:cxnLst/>
              <a:rect l="0" t="0" r="0" b="0"/>
              <a:pathLst>
                <a:path w="27432" h="170688">
                  <a:moveTo>
                    <a:pt x="0" y="170688"/>
                  </a:moveTo>
                  <a:lnTo>
                    <a:pt x="27432" y="170688"/>
                  </a:lnTo>
                  <a:lnTo>
                    <a:pt x="27432" y="0"/>
                  </a:lnTo>
                  <a:lnTo>
                    <a:pt x="0" y="0"/>
                  </a:lnTo>
                  <a:lnTo>
                    <a:pt x="0" y="17068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2" name="Freeform 8502"/>
            <p:cNvSpPr/>
            <p:nvPr/>
          </p:nvSpPr>
          <p:spPr>
            <a:xfrm>
              <a:off x="6507167" y="5673852"/>
              <a:ext cx="27432" cy="199644"/>
            </a:xfrm>
            <a:custGeom>
              <a:avLst/>
              <a:gdLst/>
              <a:ahLst/>
              <a:cxnLst/>
              <a:rect l="0" t="0" r="0" b="0"/>
              <a:pathLst>
                <a:path w="27432" h="199644">
                  <a:moveTo>
                    <a:pt x="0" y="199644"/>
                  </a:moveTo>
                  <a:lnTo>
                    <a:pt x="27432" y="199644"/>
                  </a:lnTo>
                  <a:lnTo>
                    <a:pt x="27432" y="0"/>
                  </a:lnTo>
                  <a:lnTo>
                    <a:pt x="0" y="0"/>
                  </a:lnTo>
                  <a:lnTo>
                    <a:pt x="0" y="19964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03" name="Freeform 8503"/>
            <p:cNvSpPr/>
            <p:nvPr/>
          </p:nvSpPr>
          <p:spPr>
            <a:xfrm>
              <a:off x="6507167" y="5673852"/>
              <a:ext cx="27432" cy="199644"/>
            </a:xfrm>
            <a:custGeom>
              <a:avLst/>
              <a:gdLst/>
              <a:ahLst/>
              <a:cxnLst/>
              <a:rect l="0" t="0" r="0" b="0"/>
              <a:pathLst>
                <a:path w="27432" h="199644">
                  <a:moveTo>
                    <a:pt x="0" y="199644"/>
                  </a:moveTo>
                  <a:lnTo>
                    <a:pt x="27432" y="199644"/>
                  </a:lnTo>
                  <a:lnTo>
                    <a:pt x="27432" y="0"/>
                  </a:lnTo>
                  <a:lnTo>
                    <a:pt x="0" y="0"/>
                  </a:lnTo>
                  <a:lnTo>
                    <a:pt x="0" y="19964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4" name="Freeform 8504"/>
            <p:cNvSpPr/>
            <p:nvPr/>
          </p:nvSpPr>
          <p:spPr>
            <a:xfrm>
              <a:off x="6360862" y="5690615"/>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5" name="Freeform 8505"/>
            <p:cNvSpPr/>
            <p:nvPr/>
          </p:nvSpPr>
          <p:spPr>
            <a:xfrm>
              <a:off x="6360862" y="5708904"/>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6" name="Freeform 8506"/>
            <p:cNvSpPr/>
            <p:nvPr/>
          </p:nvSpPr>
          <p:spPr>
            <a:xfrm>
              <a:off x="6333431" y="5725668"/>
              <a:ext cx="202945" cy="0"/>
            </a:xfrm>
            <a:custGeom>
              <a:avLst/>
              <a:gdLst/>
              <a:ahLst/>
              <a:cxnLst/>
              <a:rect l="0" t="0" r="0" b="0"/>
              <a:pathLst>
                <a:path w="202945">
                  <a:moveTo>
                    <a:pt x="202945"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7" name="Freeform 8507"/>
            <p:cNvSpPr/>
            <p:nvPr/>
          </p:nvSpPr>
          <p:spPr>
            <a:xfrm>
              <a:off x="6333431" y="5745479"/>
              <a:ext cx="202945" cy="0"/>
            </a:xfrm>
            <a:custGeom>
              <a:avLst/>
              <a:gdLst/>
              <a:ahLst/>
              <a:cxnLst/>
              <a:rect l="0" t="0" r="0" b="0"/>
              <a:pathLst>
                <a:path w="202945">
                  <a:moveTo>
                    <a:pt x="202945"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8" name="Freeform 8508"/>
            <p:cNvSpPr/>
            <p:nvPr/>
          </p:nvSpPr>
          <p:spPr>
            <a:xfrm>
              <a:off x="6443158" y="5765291"/>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09" name="Freeform 8509"/>
            <p:cNvSpPr/>
            <p:nvPr/>
          </p:nvSpPr>
          <p:spPr>
            <a:xfrm>
              <a:off x="6443158" y="5785104"/>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10" name="Freeform 8510"/>
            <p:cNvSpPr/>
            <p:nvPr/>
          </p:nvSpPr>
          <p:spPr>
            <a:xfrm>
              <a:off x="5126423" y="5474208"/>
              <a:ext cx="329184" cy="27432"/>
            </a:xfrm>
            <a:custGeom>
              <a:avLst/>
              <a:gdLst/>
              <a:ahLst/>
              <a:cxnLst/>
              <a:rect l="0" t="0" r="0" b="0"/>
              <a:pathLst>
                <a:path w="329184" h="27432">
                  <a:moveTo>
                    <a:pt x="0" y="27432"/>
                  </a:moveTo>
                  <a:lnTo>
                    <a:pt x="329184" y="27432"/>
                  </a:lnTo>
                  <a:lnTo>
                    <a:pt x="329184" y="0"/>
                  </a:lnTo>
                  <a:lnTo>
                    <a:pt x="0" y="0"/>
                  </a:lnTo>
                  <a:lnTo>
                    <a:pt x="0" y="27432"/>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11" name="Freeform 8511"/>
            <p:cNvSpPr/>
            <p:nvPr/>
          </p:nvSpPr>
          <p:spPr>
            <a:xfrm>
              <a:off x="5126423" y="5474208"/>
              <a:ext cx="329184" cy="27432"/>
            </a:xfrm>
            <a:custGeom>
              <a:avLst/>
              <a:gdLst/>
              <a:ahLst/>
              <a:cxnLst/>
              <a:rect l="0" t="0" r="0" b="0"/>
              <a:pathLst>
                <a:path w="329184" h="27432">
                  <a:moveTo>
                    <a:pt x="0" y="27432"/>
                  </a:moveTo>
                  <a:lnTo>
                    <a:pt x="329184" y="27432"/>
                  </a:lnTo>
                  <a:lnTo>
                    <a:pt x="32918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12" name="Freeform 8512"/>
            <p:cNvSpPr/>
            <p:nvPr/>
          </p:nvSpPr>
          <p:spPr>
            <a:xfrm>
              <a:off x="5126423" y="5503164"/>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13" name="Freeform 8513"/>
            <p:cNvSpPr/>
            <p:nvPr/>
          </p:nvSpPr>
          <p:spPr>
            <a:xfrm>
              <a:off x="5126423" y="5503164"/>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14" name="Freeform 8514"/>
            <p:cNvSpPr/>
            <p:nvPr/>
          </p:nvSpPr>
          <p:spPr>
            <a:xfrm>
              <a:off x="5126423" y="5532119"/>
              <a:ext cx="411480" cy="27432"/>
            </a:xfrm>
            <a:custGeom>
              <a:avLst/>
              <a:gdLst/>
              <a:ahLst/>
              <a:cxnLst/>
              <a:rect l="0" t="0" r="0" b="0"/>
              <a:pathLst>
                <a:path w="411480" h="27432">
                  <a:moveTo>
                    <a:pt x="0" y="27432"/>
                  </a:moveTo>
                  <a:lnTo>
                    <a:pt x="411480" y="27432"/>
                  </a:lnTo>
                  <a:lnTo>
                    <a:pt x="41148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15" name="Freeform 8515"/>
            <p:cNvSpPr/>
            <p:nvPr/>
          </p:nvSpPr>
          <p:spPr>
            <a:xfrm>
              <a:off x="5126423" y="5532119"/>
              <a:ext cx="411480" cy="27432"/>
            </a:xfrm>
            <a:custGeom>
              <a:avLst/>
              <a:gdLst/>
              <a:ahLst/>
              <a:cxnLst/>
              <a:rect l="0" t="0" r="0" b="0"/>
              <a:pathLst>
                <a:path w="411480" h="27432">
                  <a:moveTo>
                    <a:pt x="0" y="27432"/>
                  </a:moveTo>
                  <a:lnTo>
                    <a:pt x="411480" y="27432"/>
                  </a:lnTo>
                  <a:lnTo>
                    <a:pt x="41148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16" name="Freeform 8516"/>
            <p:cNvSpPr/>
            <p:nvPr/>
          </p:nvSpPr>
          <p:spPr>
            <a:xfrm>
              <a:off x="5126423" y="5561075"/>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17" name="Freeform 8517"/>
            <p:cNvSpPr/>
            <p:nvPr/>
          </p:nvSpPr>
          <p:spPr>
            <a:xfrm>
              <a:off x="5126423" y="5561075"/>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18" name="Freeform 8518"/>
            <p:cNvSpPr/>
            <p:nvPr/>
          </p:nvSpPr>
          <p:spPr>
            <a:xfrm>
              <a:off x="5126423" y="5590031"/>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19" name="Freeform 8519"/>
            <p:cNvSpPr/>
            <p:nvPr/>
          </p:nvSpPr>
          <p:spPr>
            <a:xfrm>
              <a:off x="5126423" y="5590031"/>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0" name="Freeform 8520"/>
            <p:cNvSpPr/>
            <p:nvPr/>
          </p:nvSpPr>
          <p:spPr>
            <a:xfrm>
              <a:off x="5126423" y="5617464"/>
              <a:ext cx="365760" cy="27432"/>
            </a:xfrm>
            <a:custGeom>
              <a:avLst/>
              <a:gdLst/>
              <a:ahLst/>
              <a:cxnLst/>
              <a:rect l="0" t="0" r="0" b="0"/>
              <a:pathLst>
                <a:path w="365760" h="27432">
                  <a:moveTo>
                    <a:pt x="0" y="27432"/>
                  </a:moveTo>
                  <a:lnTo>
                    <a:pt x="365760" y="27432"/>
                  </a:lnTo>
                  <a:lnTo>
                    <a:pt x="36576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21" name="Freeform 8521"/>
            <p:cNvSpPr/>
            <p:nvPr/>
          </p:nvSpPr>
          <p:spPr>
            <a:xfrm>
              <a:off x="5126423" y="5617464"/>
              <a:ext cx="365760" cy="27432"/>
            </a:xfrm>
            <a:custGeom>
              <a:avLst/>
              <a:gdLst/>
              <a:ahLst/>
              <a:cxnLst/>
              <a:rect l="0" t="0" r="0" b="0"/>
              <a:pathLst>
                <a:path w="365760" h="27432">
                  <a:moveTo>
                    <a:pt x="0" y="27432"/>
                  </a:moveTo>
                  <a:lnTo>
                    <a:pt x="365760" y="27432"/>
                  </a:lnTo>
                  <a:lnTo>
                    <a:pt x="36576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2" name="Freeform 8522"/>
            <p:cNvSpPr/>
            <p:nvPr/>
          </p:nvSpPr>
          <p:spPr>
            <a:xfrm>
              <a:off x="5126423" y="5445252"/>
              <a:ext cx="411480" cy="27432"/>
            </a:xfrm>
            <a:custGeom>
              <a:avLst/>
              <a:gdLst/>
              <a:ahLst/>
              <a:cxnLst/>
              <a:rect l="0" t="0" r="0" b="0"/>
              <a:pathLst>
                <a:path w="411480" h="27432">
                  <a:moveTo>
                    <a:pt x="0" y="27432"/>
                  </a:moveTo>
                  <a:lnTo>
                    <a:pt x="411480" y="27432"/>
                  </a:lnTo>
                  <a:lnTo>
                    <a:pt x="41148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23" name="Freeform 8523"/>
            <p:cNvSpPr/>
            <p:nvPr/>
          </p:nvSpPr>
          <p:spPr>
            <a:xfrm>
              <a:off x="5126423" y="5445252"/>
              <a:ext cx="411480" cy="27432"/>
            </a:xfrm>
            <a:custGeom>
              <a:avLst/>
              <a:gdLst/>
              <a:ahLst/>
              <a:cxnLst/>
              <a:rect l="0" t="0" r="0" b="0"/>
              <a:pathLst>
                <a:path w="411480" h="27432">
                  <a:moveTo>
                    <a:pt x="0" y="27432"/>
                  </a:moveTo>
                  <a:lnTo>
                    <a:pt x="411480" y="27432"/>
                  </a:lnTo>
                  <a:lnTo>
                    <a:pt x="41148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4" name="Freeform 8524"/>
            <p:cNvSpPr/>
            <p:nvPr/>
          </p:nvSpPr>
          <p:spPr>
            <a:xfrm>
              <a:off x="5153855" y="5443727"/>
              <a:ext cx="0" cy="175540"/>
            </a:xfrm>
            <a:custGeom>
              <a:avLst/>
              <a:gdLst/>
              <a:ahLst/>
              <a:cxnLst/>
              <a:rect l="0" t="0" r="0" b="0"/>
              <a:pathLst>
                <a:path h="175540">
                  <a:moveTo>
                    <a:pt x="0" y="0"/>
                  </a:moveTo>
                  <a:lnTo>
                    <a:pt x="0" y="17554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5" name="Freeform 8525"/>
            <p:cNvSpPr/>
            <p:nvPr/>
          </p:nvSpPr>
          <p:spPr>
            <a:xfrm>
              <a:off x="5182811" y="5443727"/>
              <a:ext cx="0" cy="175540"/>
            </a:xfrm>
            <a:custGeom>
              <a:avLst/>
              <a:gdLst/>
              <a:ahLst/>
              <a:cxnLst/>
              <a:rect l="0" t="0" r="0" b="0"/>
              <a:pathLst>
                <a:path h="175540">
                  <a:moveTo>
                    <a:pt x="0" y="0"/>
                  </a:moveTo>
                  <a:lnTo>
                    <a:pt x="0" y="17554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6" name="Freeform 8526"/>
            <p:cNvSpPr/>
            <p:nvPr/>
          </p:nvSpPr>
          <p:spPr>
            <a:xfrm>
              <a:off x="5211767" y="5443727"/>
              <a:ext cx="0" cy="202985"/>
            </a:xfrm>
            <a:custGeom>
              <a:avLst/>
              <a:gdLst/>
              <a:ahLst/>
              <a:cxnLst/>
              <a:rect l="0" t="0" r="0" b="0"/>
              <a:pathLst>
                <a:path h="202985">
                  <a:moveTo>
                    <a:pt x="0" y="0"/>
                  </a:moveTo>
                  <a:lnTo>
                    <a:pt x="0" y="20298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7" name="Freeform 8527"/>
            <p:cNvSpPr/>
            <p:nvPr/>
          </p:nvSpPr>
          <p:spPr>
            <a:xfrm>
              <a:off x="4311082" y="4844796"/>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28" name="Freeform 8528"/>
            <p:cNvSpPr/>
            <p:nvPr/>
          </p:nvSpPr>
          <p:spPr>
            <a:xfrm>
              <a:off x="4311082" y="4844796"/>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29" name="Freeform 8529"/>
            <p:cNvSpPr/>
            <p:nvPr/>
          </p:nvSpPr>
          <p:spPr>
            <a:xfrm>
              <a:off x="4311082" y="4873752"/>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30" name="Freeform 8530"/>
            <p:cNvSpPr/>
            <p:nvPr/>
          </p:nvSpPr>
          <p:spPr>
            <a:xfrm>
              <a:off x="4311082" y="4873752"/>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31" name="Freeform 8531"/>
            <p:cNvSpPr/>
            <p:nvPr/>
          </p:nvSpPr>
          <p:spPr>
            <a:xfrm>
              <a:off x="4311082" y="4901184"/>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32" name="Freeform 8532"/>
            <p:cNvSpPr/>
            <p:nvPr/>
          </p:nvSpPr>
          <p:spPr>
            <a:xfrm>
              <a:off x="4311082" y="4901184"/>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33" name="Freeform 8533"/>
            <p:cNvSpPr/>
            <p:nvPr/>
          </p:nvSpPr>
          <p:spPr>
            <a:xfrm>
              <a:off x="4311082" y="49301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34" name="Freeform 8534"/>
            <p:cNvSpPr/>
            <p:nvPr/>
          </p:nvSpPr>
          <p:spPr>
            <a:xfrm>
              <a:off x="4311082" y="49301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35" name="Freeform 8535"/>
            <p:cNvSpPr/>
            <p:nvPr/>
          </p:nvSpPr>
          <p:spPr>
            <a:xfrm>
              <a:off x="4311082" y="4959096"/>
              <a:ext cx="210312" cy="27432"/>
            </a:xfrm>
            <a:custGeom>
              <a:avLst/>
              <a:gdLst/>
              <a:ahLst/>
              <a:cxnLst/>
              <a:rect l="0" t="0" r="0" b="0"/>
              <a:pathLst>
                <a:path w="210312" h="27432">
                  <a:moveTo>
                    <a:pt x="0" y="27432"/>
                  </a:moveTo>
                  <a:lnTo>
                    <a:pt x="210312" y="27432"/>
                  </a:lnTo>
                  <a:lnTo>
                    <a:pt x="210312"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36" name="Freeform 8536"/>
            <p:cNvSpPr/>
            <p:nvPr/>
          </p:nvSpPr>
          <p:spPr>
            <a:xfrm>
              <a:off x="4311082" y="4959096"/>
              <a:ext cx="210312" cy="27432"/>
            </a:xfrm>
            <a:custGeom>
              <a:avLst/>
              <a:gdLst/>
              <a:ahLst/>
              <a:cxnLst/>
              <a:rect l="0" t="0" r="0" b="0"/>
              <a:pathLst>
                <a:path w="210312" h="27432">
                  <a:moveTo>
                    <a:pt x="0" y="27432"/>
                  </a:moveTo>
                  <a:lnTo>
                    <a:pt x="210312" y="27432"/>
                  </a:lnTo>
                  <a:lnTo>
                    <a:pt x="210312"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37" name="Freeform 8537"/>
            <p:cNvSpPr/>
            <p:nvPr/>
          </p:nvSpPr>
          <p:spPr>
            <a:xfrm>
              <a:off x="4311082" y="4986527"/>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38" name="Freeform 8538"/>
            <p:cNvSpPr/>
            <p:nvPr/>
          </p:nvSpPr>
          <p:spPr>
            <a:xfrm>
              <a:off x="4311082" y="4986527"/>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39" name="Freeform 8539"/>
            <p:cNvSpPr/>
            <p:nvPr/>
          </p:nvSpPr>
          <p:spPr>
            <a:xfrm>
              <a:off x="4311082" y="48158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40" name="Freeform 8540"/>
            <p:cNvSpPr/>
            <p:nvPr/>
          </p:nvSpPr>
          <p:spPr>
            <a:xfrm>
              <a:off x="4311082" y="48158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1" name="Freeform 8541"/>
            <p:cNvSpPr/>
            <p:nvPr/>
          </p:nvSpPr>
          <p:spPr>
            <a:xfrm>
              <a:off x="4338514" y="4812791"/>
              <a:ext cx="0" cy="175515"/>
            </a:xfrm>
            <a:custGeom>
              <a:avLst/>
              <a:gdLst/>
              <a:ahLst/>
              <a:cxnLst/>
              <a:rect l="0" t="0" r="0" b="0"/>
              <a:pathLst>
                <a:path h="175515">
                  <a:moveTo>
                    <a:pt x="0" y="0"/>
                  </a:moveTo>
                  <a:lnTo>
                    <a:pt x="0" y="17551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2" name="Freeform 8542"/>
            <p:cNvSpPr/>
            <p:nvPr/>
          </p:nvSpPr>
          <p:spPr>
            <a:xfrm>
              <a:off x="4367470" y="4812791"/>
              <a:ext cx="0" cy="111506"/>
            </a:xfrm>
            <a:custGeom>
              <a:avLst/>
              <a:gdLst/>
              <a:ahLst/>
              <a:cxnLst/>
              <a:rect l="0" t="0" r="0" b="0"/>
              <a:pathLst>
                <a:path h="111506">
                  <a:moveTo>
                    <a:pt x="0" y="0"/>
                  </a:moveTo>
                  <a:lnTo>
                    <a:pt x="0" y="111506"/>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3" name="Freeform 8543"/>
            <p:cNvSpPr/>
            <p:nvPr/>
          </p:nvSpPr>
          <p:spPr>
            <a:xfrm>
              <a:off x="4394902" y="4812791"/>
              <a:ext cx="0" cy="202947"/>
            </a:xfrm>
            <a:custGeom>
              <a:avLst/>
              <a:gdLst/>
              <a:ahLst/>
              <a:cxnLst/>
              <a:rect l="0" t="0" r="0" b="0"/>
              <a:pathLst>
                <a:path h="202947">
                  <a:moveTo>
                    <a:pt x="0" y="0"/>
                  </a:moveTo>
                  <a:lnTo>
                    <a:pt x="0" y="202947"/>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4" name="Freeform 8544"/>
            <p:cNvSpPr/>
            <p:nvPr/>
          </p:nvSpPr>
          <p:spPr>
            <a:xfrm>
              <a:off x="4426906" y="4812791"/>
              <a:ext cx="0" cy="175515"/>
            </a:xfrm>
            <a:custGeom>
              <a:avLst/>
              <a:gdLst/>
              <a:ahLst/>
              <a:cxnLst/>
              <a:rect l="0" t="0" r="0" b="0"/>
              <a:pathLst>
                <a:path h="175515">
                  <a:moveTo>
                    <a:pt x="0" y="0"/>
                  </a:moveTo>
                  <a:lnTo>
                    <a:pt x="0" y="17551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5" name="Freeform 8545"/>
            <p:cNvSpPr/>
            <p:nvPr/>
          </p:nvSpPr>
          <p:spPr>
            <a:xfrm>
              <a:off x="4458911" y="4812791"/>
              <a:ext cx="0" cy="93218"/>
            </a:xfrm>
            <a:custGeom>
              <a:avLst/>
              <a:gdLst/>
              <a:ahLst/>
              <a:cxnLst/>
              <a:rect l="0" t="0" r="0" b="0"/>
              <a:pathLst>
                <a:path h="93218">
                  <a:moveTo>
                    <a:pt x="0" y="0"/>
                  </a:moveTo>
                  <a:lnTo>
                    <a:pt x="0" y="93218"/>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6" name="Freeform 8546"/>
            <p:cNvSpPr/>
            <p:nvPr/>
          </p:nvSpPr>
          <p:spPr>
            <a:xfrm>
              <a:off x="4490914" y="4812791"/>
              <a:ext cx="0" cy="93218"/>
            </a:xfrm>
            <a:custGeom>
              <a:avLst/>
              <a:gdLst/>
              <a:ahLst/>
              <a:cxnLst/>
              <a:rect l="0" t="0" r="0" b="0"/>
              <a:pathLst>
                <a:path h="93218">
                  <a:moveTo>
                    <a:pt x="0" y="0"/>
                  </a:moveTo>
                  <a:lnTo>
                    <a:pt x="0" y="93218"/>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7" name="Freeform 8547"/>
            <p:cNvSpPr/>
            <p:nvPr/>
          </p:nvSpPr>
          <p:spPr>
            <a:xfrm>
              <a:off x="4522918" y="4812791"/>
              <a:ext cx="0" cy="148082"/>
            </a:xfrm>
            <a:custGeom>
              <a:avLst/>
              <a:gdLst/>
              <a:ahLst/>
              <a:cxnLst/>
              <a:rect l="0" t="0" r="0" b="0"/>
              <a:pathLst>
                <a:path h="148082">
                  <a:moveTo>
                    <a:pt x="0" y="0"/>
                  </a:moveTo>
                  <a:lnTo>
                    <a:pt x="0" y="148082"/>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48" name="Freeform 8548"/>
            <p:cNvSpPr/>
            <p:nvPr/>
          </p:nvSpPr>
          <p:spPr>
            <a:xfrm>
              <a:off x="7269166" y="5431536"/>
              <a:ext cx="367284" cy="27432"/>
            </a:xfrm>
            <a:custGeom>
              <a:avLst/>
              <a:gdLst/>
              <a:ahLst/>
              <a:cxnLst/>
              <a:rect l="0" t="0" r="0" b="0"/>
              <a:pathLst>
                <a:path w="367284" h="27432">
                  <a:moveTo>
                    <a:pt x="0" y="27432"/>
                  </a:moveTo>
                  <a:lnTo>
                    <a:pt x="367284" y="27432"/>
                  </a:lnTo>
                  <a:lnTo>
                    <a:pt x="367284" y="0"/>
                  </a:lnTo>
                  <a:lnTo>
                    <a:pt x="0" y="0"/>
                  </a:lnTo>
                  <a:lnTo>
                    <a:pt x="0" y="27432"/>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49" name="Freeform 8549"/>
            <p:cNvSpPr/>
            <p:nvPr/>
          </p:nvSpPr>
          <p:spPr>
            <a:xfrm>
              <a:off x="7269166" y="5431536"/>
              <a:ext cx="367284" cy="27432"/>
            </a:xfrm>
            <a:custGeom>
              <a:avLst/>
              <a:gdLst/>
              <a:ahLst/>
              <a:cxnLst/>
              <a:rect l="0" t="0" r="0" b="0"/>
              <a:pathLst>
                <a:path w="367284" h="27432">
                  <a:moveTo>
                    <a:pt x="0" y="27432"/>
                  </a:moveTo>
                  <a:lnTo>
                    <a:pt x="367284" y="27432"/>
                  </a:lnTo>
                  <a:lnTo>
                    <a:pt x="36728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50" name="Freeform 8550"/>
            <p:cNvSpPr/>
            <p:nvPr/>
          </p:nvSpPr>
          <p:spPr>
            <a:xfrm>
              <a:off x="7269166" y="5460491"/>
              <a:ext cx="458724" cy="27432"/>
            </a:xfrm>
            <a:custGeom>
              <a:avLst/>
              <a:gdLst/>
              <a:ahLst/>
              <a:cxnLst/>
              <a:rect l="0" t="0" r="0" b="0"/>
              <a:pathLst>
                <a:path w="458724" h="27432">
                  <a:moveTo>
                    <a:pt x="0" y="27432"/>
                  </a:moveTo>
                  <a:lnTo>
                    <a:pt x="458724" y="27432"/>
                  </a:lnTo>
                  <a:lnTo>
                    <a:pt x="458724"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51" name="Freeform 8551"/>
            <p:cNvSpPr/>
            <p:nvPr/>
          </p:nvSpPr>
          <p:spPr>
            <a:xfrm>
              <a:off x="7269166" y="5460491"/>
              <a:ext cx="458724" cy="27432"/>
            </a:xfrm>
            <a:custGeom>
              <a:avLst/>
              <a:gdLst/>
              <a:ahLst/>
              <a:cxnLst/>
              <a:rect l="0" t="0" r="0" b="0"/>
              <a:pathLst>
                <a:path w="458724" h="27432">
                  <a:moveTo>
                    <a:pt x="0" y="27432"/>
                  </a:moveTo>
                  <a:lnTo>
                    <a:pt x="458724" y="27432"/>
                  </a:lnTo>
                  <a:lnTo>
                    <a:pt x="45872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52" name="Freeform 8552"/>
            <p:cNvSpPr/>
            <p:nvPr/>
          </p:nvSpPr>
          <p:spPr>
            <a:xfrm>
              <a:off x="7269166" y="5489447"/>
              <a:ext cx="367284" cy="27432"/>
            </a:xfrm>
            <a:custGeom>
              <a:avLst/>
              <a:gdLst/>
              <a:ahLst/>
              <a:cxnLst/>
              <a:rect l="0" t="0" r="0" b="0"/>
              <a:pathLst>
                <a:path w="367284" h="27432">
                  <a:moveTo>
                    <a:pt x="0" y="27432"/>
                  </a:moveTo>
                  <a:lnTo>
                    <a:pt x="367284" y="27432"/>
                  </a:lnTo>
                  <a:lnTo>
                    <a:pt x="367284"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53" name="Freeform 8553"/>
            <p:cNvSpPr/>
            <p:nvPr/>
          </p:nvSpPr>
          <p:spPr>
            <a:xfrm>
              <a:off x="7269166" y="5489447"/>
              <a:ext cx="367284" cy="27432"/>
            </a:xfrm>
            <a:custGeom>
              <a:avLst/>
              <a:gdLst/>
              <a:ahLst/>
              <a:cxnLst/>
              <a:rect l="0" t="0" r="0" b="0"/>
              <a:pathLst>
                <a:path w="367284" h="27432">
                  <a:moveTo>
                    <a:pt x="0" y="27432"/>
                  </a:moveTo>
                  <a:lnTo>
                    <a:pt x="367284" y="27432"/>
                  </a:lnTo>
                  <a:lnTo>
                    <a:pt x="36728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54" name="Freeform 8554"/>
            <p:cNvSpPr/>
            <p:nvPr/>
          </p:nvSpPr>
          <p:spPr>
            <a:xfrm>
              <a:off x="7269166" y="5518403"/>
              <a:ext cx="265176" cy="27432"/>
            </a:xfrm>
            <a:custGeom>
              <a:avLst/>
              <a:gdLst/>
              <a:ahLst/>
              <a:cxnLst/>
              <a:rect l="0" t="0" r="0" b="0"/>
              <a:pathLst>
                <a:path w="265176" h="27432">
                  <a:moveTo>
                    <a:pt x="0" y="27432"/>
                  </a:moveTo>
                  <a:lnTo>
                    <a:pt x="265176" y="27432"/>
                  </a:lnTo>
                  <a:lnTo>
                    <a:pt x="265176"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55" name="Freeform 8555"/>
            <p:cNvSpPr/>
            <p:nvPr/>
          </p:nvSpPr>
          <p:spPr>
            <a:xfrm>
              <a:off x="7269166" y="5518403"/>
              <a:ext cx="265176" cy="27432"/>
            </a:xfrm>
            <a:custGeom>
              <a:avLst/>
              <a:gdLst/>
              <a:ahLst/>
              <a:cxnLst/>
              <a:rect l="0" t="0" r="0" b="0"/>
              <a:pathLst>
                <a:path w="265176" h="27432">
                  <a:moveTo>
                    <a:pt x="0" y="27432"/>
                  </a:moveTo>
                  <a:lnTo>
                    <a:pt x="265176" y="27432"/>
                  </a:lnTo>
                  <a:lnTo>
                    <a:pt x="265176"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56" name="Freeform 8556"/>
            <p:cNvSpPr/>
            <p:nvPr/>
          </p:nvSpPr>
          <p:spPr>
            <a:xfrm>
              <a:off x="7269166" y="5547359"/>
              <a:ext cx="413004" cy="27432"/>
            </a:xfrm>
            <a:custGeom>
              <a:avLst/>
              <a:gdLst/>
              <a:ahLst/>
              <a:cxnLst/>
              <a:rect l="0" t="0" r="0" b="0"/>
              <a:pathLst>
                <a:path w="413004" h="27432">
                  <a:moveTo>
                    <a:pt x="0" y="27432"/>
                  </a:moveTo>
                  <a:lnTo>
                    <a:pt x="413004" y="27432"/>
                  </a:lnTo>
                  <a:lnTo>
                    <a:pt x="413004"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57" name="Freeform 8557"/>
            <p:cNvSpPr/>
            <p:nvPr/>
          </p:nvSpPr>
          <p:spPr>
            <a:xfrm>
              <a:off x="7269166" y="5547359"/>
              <a:ext cx="413004" cy="27432"/>
            </a:xfrm>
            <a:custGeom>
              <a:avLst/>
              <a:gdLst/>
              <a:ahLst/>
              <a:cxnLst/>
              <a:rect l="0" t="0" r="0" b="0"/>
              <a:pathLst>
                <a:path w="413004" h="27432">
                  <a:moveTo>
                    <a:pt x="0" y="27432"/>
                  </a:moveTo>
                  <a:lnTo>
                    <a:pt x="413004" y="27432"/>
                  </a:lnTo>
                  <a:lnTo>
                    <a:pt x="41300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58" name="Freeform 8558"/>
            <p:cNvSpPr/>
            <p:nvPr/>
          </p:nvSpPr>
          <p:spPr>
            <a:xfrm>
              <a:off x="7269166" y="5574791"/>
              <a:ext cx="274320" cy="27432"/>
            </a:xfrm>
            <a:custGeom>
              <a:avLst/>
              <a:gdLst/>
              <a:ahLst/>
              <a:cxnLst/>
              <a:rect l="0" t="0" r="0" b="0"/>
              <a:pathLst>
                <a:path w="274320" h="27432">
                  <a:moveTo>
                    <a:pt x="0" y="27432"/>
                  </a:moveTo>
                  <a:lnTo>
                    <a:pt x="274320" y="27432"/>
                  </a:lnTo>
                  <a:lnTo>
                    <a:pt x="27432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59" name="Freeform 8559"/>
            <p:cNvSpPr/>
            <p:nvPr/>
          </p:nvSpPr>
          <p:spPr>
            <a:xfrm>
              <a:off x="7269166" y="5574791"/>
              <a:ext cx="274320" cy="27432"/>
            </a:xfrm>
            <a:custGeom>
              <a:avLst/>
              <a:gdLst/>
              <a:ahLst/>
              <a:cxnLst/>
              <a:rect l="0" t="0" r="0" b="0"/>
              <a:pathLst>
                <a:path w="274320" h="27432">
                  <a:moveTo>
                    <a:pt x="0" y="27432"/>
                  </a:moveTo>
                  <a:lnTo>
                    <a:pt x="274320" y="27432"/>
                  </a:lnTo>
                  <a:lnTo>
                    <a:pt x="27432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0" name="Freeform 8560"/>
            <p:cNvSpPr/>
            <p:nvPr/>
          </p:nvSpPr>
          <p:spPr>
            <a:xfrm>
              <a:off x="7269166" y="5402580"/>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61" name="Freeform 8561"/>
            <p:cNvSpPr/>
            <p:nvPr/>
          </p:nvSpPr>
          <p:spPr>
            <a:xfrm>
              <a:off x="7269166" y="5402580"/>
              <a:ext cx="320040" cy="27432"/>
            </a:xfrm>
            <a:custGeom>
              <a:avLst/>
              <a:gdLst/>
              <a:ahLst/>
              <a:cxnLst/>
              <a:rect l="0" t="0" r="0" b="0"/>
              <a:pathLst>
                <a:path w="320040" h="27432">
                  <a:moveTo>
                    <a:pt x="0" y="27432"/>
                  </a:moveTo>
                  <a:lnTo>
                    <a:pt x="320040" y="27432"/>
                  </a:lnTo>
                  <a:lnTo>
                    <a:pt x="32004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2" name="Freeform 8562"/>
            <p:cNvSpPr/>
            <p:nvPr/>
          </p:nvSpPr>
          <p:spPr>
            <a:xfrm>
              <a:off x="7298123" y="5401056"/>
              <a:ext cx="0" cy="175514"/>
            </a:xfrm>
            <a:custGeom>
              <a:avLst/>
              <a:gdLst/>
              <a:ahLst/>
              <a:cxnLst/>
              <a:rect l="0" t="0" r="0" b="0"/>
              <a:pathLst>
                <a:path h="175514">
                  <a:moveTo>
                    <a:pt x="0" y="0"/>
                  </a:moveTo>
                  <a:lnTo>
                    <a:pt x="0" y="175514"/>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3" name="Freeform 8563"/>
            <p:cNvSpPr/>
            <p:nvPr/>
          </p:nvSpPr>
          <p:spPr>
            <a:xfrm>
              <a:off x="7325554" y="5401056"/>
              <a:ext cx="0" cy="175514"/>
            </a:xfrm>
            <a:custGeom>
              <a:avLst/>
              <a:gdLst/>
              <a:ahLst/>
              <a:cxnLst/>
              <a:rect l="0" t="0" r="0" b="0"/>
              <a:pathLst>
                <a:path h="175514">
                  <a:moveTo>
                    <a:pt x="0" y="0"/>
                  </a:moveTo>
                  <a:lnTo>
                    <a:pt x="0" y="175514"/>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4" name="Freeform 8564"/>
            <p:cNvSpPr/>
            <p:nvPr/>
          </p:nvSpPr>
          <p:spPr>
            <a:xfrm>
              <a:off x="7354511" y="5401056"/>
              <a:ext cx="0" cy="148081"/>
            </a:xfrm>
            <a:custGeom>
              <a:avLst/>
              <a:gdLst/>
              <a:ahLst/>
              <a:cxnLst/>
              <a:rect l="0" t="0" r="0" b="0"/>
              <a:pathLst>
                <a:path h="148081">
                  <a:moveTo>
                    <a:pt x="0" y="0"/>
                  </a:moveTo>
                  <a:lnTo>
                    <a:pt x="0" y="148081"/>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5" name="Freeform 8565"/>
            <p:cNvSpPr/>
            <p:nvPr/>
          </p:nvSpPr>
          <p:spPr>
            <a:xfrm>
              <a:off x="7386515" y="5401056"/>
              <a:ext cx="0" cy="148081"/>
            </a:xfrm>
            <a:custGeom>
              <a:avLst/>
              <a:gdLst/>
              <a:ahLst/>
              <a:cxnLst/>
              <a:rect l="0" t="0" r="0" b="0"/>
              <a:pathLst>
                <a:path h="148081">
                  <a:moveTo>
                    <a:pt x="0" y="0"/>
                  </a:moveTo>
                  <a:lnTo>
                    <a:pt x="0" y="148081"/>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6" name="Freeform 8566"/>
            <p:cNvSpPr/>
            <p:nvPr/>
          </p:nvSpPr>
          <p:spPr>
            <a:xfrm>
              <a:off x="7418518" y="5401056"/>
              <a:ext cx="0" cy="202984"/>
            </a:xfrm>
            <a:custGeom>
              <a:avLst/>
              <a:gdLst/>
              <a:ahLst/>
              <a:cxnLst/>
              <a:rect l="0" t="0" r="0" b="0"/>
              <a:pathLst>
                <a:path h="202984">
                  <a:moveTo>
                    <a:pt x="0" y="0"/>
                  </a:moveTo>
                  <a:lnTo>
                    <a:pt x="0" y="202984"/>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7" name="Freeform 8567"/>
            <p:cNvSpPr/>
            <p:nvPr/>
          </p:nvSpPr>
          <p:spPr>
            <a:xfrm>
              <a:off x="7450523" y="5401056"/>
              <a:ext cx="0" cy="202984"/>
            </a:xfrm>
            <a:custGeom>
              <a:avLst/>
              <a:gdLst/>
              <a:ahLst/>
              <a:cxnLst/>
              <a:rect l="0" t="0" r="0" b="0"/>
              <a:pathLst>
                <a:path h="202984">
                  <a:moveTo>
                    <a:pt x="0" y="0"/>
                  </a:moveTo>
                  <a:lnTo>
                    <a:pt x="0" y="202984"/>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8" name="Freeform 8568"/>
            <p:cNvSpPr/>
            <p:nvPr/>
          </p:nvSpPr>
          <p:spPr>
            <a:xfrm>
              <a:off x="7477954" y="5396484"/>
              <a:ext cx="0" cy="175514"/>
            </a:xfrm>
            <a:custGeom>
              <a:avLst/>
              <a:gdLst/>
              <a:ahLst/>
              <a:cxnLst/>
              <a:rect l="0" t="0" r="0" b="0"/>
              <a:pathLst>
                <a:path h="175514">
                  <a:moveTo>
                    <a:pt x="0" y="0"/>
                  </a:moveTo>
                  <a:lnTo>
                    <a:pt x="0" y="175514"/>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69" name="Freeform 8569"/>
            <p:cNvSpPr/>
            <p:nvPr/>
          </p:nvSpPr>
          <p:spPr>
            <a:xfrm>
              <a:off x="8092127" y="4786884"/>
              <a:ext cx="274320" cy="27432"/>
            </a:xfrm>
            <a:custGeom>
              <a:avLst/>
              <a:gdLst/>
              <a:ahLst/>
              <a:cxnLst/>
              <a:rect l="0" t="0" r="0" b="0"/>
              <a:pathLst>
                <a:path w="274320" h="27432">
                  <a:moveTo>
                    <a:pt x="0" y="27432"/>
                  </a:moveTo>
                  <a:lnTo>
                    <a:pt x="274320" y="27432"/>
                  </a:lnTo>
                  <a:lnTo>
                    <a:pt x="274320" y="0"/>
                  </a:lnTo>
                  <a:lnTo>
                    <a:pt x="0" y="0"/>
                  </a:lnTo>
                  <a:lnTo>
                    <a:pt x="0" y="27432"/>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70" name="Freeform 8570"/>
            <p:cNvSpPr/>
            <p:nvPr/>
          </p:nvSpPr>
          <p:spPr>
            <a:xfrm>
              <a:off x="8092127" y="4786884"/>
              <a:ext cx="274320" cy="27432"/>
            </a:xfrm>
            <a:custGeom>
              <a:avLst/>
              <a:gdLst/>
              <a:ahLst/>
              <a:cxnLst/>
              <a:rect l="0" t="0" r="0" b="0"/>
              <a:pathLst>
                <a:path w="274320" h="27432">
                  <a:moveTo>
                    <a:pt x="0" y="27432"/>
                  </a:moveTo>
                  <a:lnTo>
                    <a:pt x="274320" y="27432"/>
                  </a:lnTo>
                  <a:lnTo>
                    <a:pt x="27432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71" name="Freeform 8571"/>
            <p:cNvSpPr/>
            <p:nvPr/>
          </p:nvSpPr>
          <p:spPr>
            <a:xfrm>
              <a:off x="8092127" y="48158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72" name="Freeform 8572"/>
            <p:cNvSpPr/>
            <p:nvPr/>
          </p:nvSpPr>
          <p:spPr>
            <a:xfrm>
              <a:off x="8092127" y="4815840"/>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73" name="Freeform 8573"/>
            <p:cNvSpPr/>
            <p:nvPr/>
          </p:nvSpPr>
          <p:spPr>
            <a:xfrm>
              <a:off x="8092127" y="4844796"/>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74" name="Freeform 8574"/>
            <p:cNvSpPr/>
            <p:nvPr/>
          </p:nvSpPr>
          <p:spPr>
            <a:xfrm>
              <a:off x="8092127" y="4844796"/>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75" name="Freeform 8575"/>
            <p:cNvSpPr/>
            <p:nvPr/>
          </p:nvSpPr>
          <p:spPr>
            <a:xfrm>
              <a:off x="8092127" y="4873752"/>
              <a:ext cx="384048" cy="27432"/>
            </a:xfrm>
            <a:custGeom>
              <a:avLst/>
              <a:gdLst/>
              <a:ahLst/>
              <a:cxnLst/>
              <a:rect l="0" t="0" r="0" b="0"/>
              <a:pathLst>
                <a:path w="384048" h="27432">
                  <a:moveTo>
                    <a:pt x="0" y="27432"/>
                  </a:moveTo>
                  <a:lnTo>
                    <a:pt x="384048" y="27432"/>
                  </a:lnTo>
                  <a:lnTo>
                    <a:pt x="384048"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76" name="Freeform 8576"/>
            <p:cNvSpPr/>
            <p:nvPr/>
          </p:nvSpPr>
          <p:spPr>
            <a:xfrm>
              <a:off x="8092127" y="4873752"/>
              <a:ext cx="384048" cy="27432"/>
            </a:xfrm>
            <a:custGeom>
              <a:avLst/>
              <a:gdLst/>
              <a:ahLst/>
              <a:cxnLst/>
              <a:rect l="0" t="0" r="0" b="0"/>
              <a:pathLst>
                <a:path w="384048" h="27432">
                  <a:moveTo>
                    <a:pt x="0" y="27432"/>
                  </a:moveTo>
                  <a:lnTo>
                    <a:pt x="384048" y="27432"/>
                  </a:lnTo>
                  <a:lnTo>
                    <a:pt x="384048"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77" name="Freeform 8577"/>
            <p:cNvSpPr/>
            <p:nvPr/>
          </p:nvSpPr>
          <p:spPr>
            <a:xfrm>
              <a:off x="8092127" y="4902708"/>
              <a:ext cx="384048" cy="27432"/>
            </a:xfrm>
            <a:custGeom>
              <a:avLst/>
              <a:gdLst/>
              <a:ahLst/>
              <a:cxnLst/>
              <a:rect l="0" t="0" r="0" b="0"/>
              <a:pathLst>
                <a:path w="384048" h="27432">
                  <a:moveTo>
                    <a:pt x="0" y="27432"/>
                  </a:moveTo>
                  <a:lnTo>
                    <a:pt x="384048" y="27432"/>
                  </a:lnTo>
                  <a:lnTo>
                    <a:pt x="384048"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78" name="Freeform 8578"/>
            <p:cNvSpPr/>
            <p:nvPr/>
          </p:nvSpPr>
          <p:spPr>
            <a:xfrm>
              <a:off x="8092127" y="4902708"/>
              <a:ext cx="384048" cy="27432"/>
            </a:xfrm>
            <a:custGeom>
              <a:avLst/>
              <a:gdLst/>
              <a:ahLst/>
              <a:cxnLst/>
              <a:rect l="0" t="0" r="0" b="0"/>
              <a:pathLst>
                <a:path w="384048" h="27432">
                  <a:moveTo>
                    <a:pt x="0" y="27432"/>
                  </a:moveTo>
                  <a:lnTo>
                    <a:pt x="384048" y="27432"/>
                  </a:lnTo>
                  <a:lnTo>
                    <a:pt x="384048"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79" name="Freeform 8579"/>
            <p:cNvSpPr/>
            <p:nvPr/>
          </p:nvSpPr>
          <p:spPr>
            <a:xfrm>
              <a:off x="8092127" y="4930140"/>
              <a:ext cx="329184" cy="27432"/>
            </a:xfrm>
            <a:custGeom>
              <a:avLst/>
              <a:gdLst/>
              <a:ahLst/>
              <a:cxnLst/>
              <a:rect l="0" t="0" r="0" b="0"/>
              <a:pathLst>
                <a:path w="329184" h="27432">
                  <a:moveTo>
                    <a:pt x="0" y="27432"/>
                  </a:moveTo>
                  <a:lnTo>
                    <a:pt x="329184" y="27432"/>
                  </a:lnTo>
                  <a:lnTo>
                    <a:pt x="329184"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80" name="Freeform 8580"/>
            <p:cNvSpPr/>
            <p:nvPr/>
          </p:nvSpPr>
          <p:spPr>
            <a:xfrm>
              <a:off x="8092127" y="4930140"/>
              <a:ext cx="329184" cy="27432"/>
            </a:xfrm>
            <a:custGeom>
              <a:avLst/>
              <a:gdLst/>
              <a:ahLst/>
              <a:cxnLst/>
              <a:rect l="0" t="0" r="0" b="0"/>
              <a:pathLst>
                <a:path w="329184" h="27432">
                  <a:moveTo>
                    <a:pt x="0" y="27432"/>
                  </a:moveTo>
                  <a:lnTo>
                    <a:pt x="329184" y="27432"/>
                  </a:lnTo>
                  <a:lnTo>
                    <a:pt x="329184"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1" name="Freeform 8581"/>
            <p:cNvSpPr/>
            <p:nvPr/>
          </p:nvSpPr>
          <p:spPr>
            <a:xfrm>
              <a:off x="8092127" y="4757927"/>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solidFill>
              <a:srgbClr val="CDCDCD">
                <a:alpha val="100000"/>
              </a:srgbClr>
            </a:solidFill>
            <a:ln w="9144">
              <a:noFill/>
            </a:ln>
          </p:spPr>
          <p:style>
            <a:lnRef idx="2">
              <a:schemeClr val="accent1">
                <a:shade val="50000"/>
              </a:schemeClr>
            </a:lnRef>
            <a:fillRef idx="1">
              <a:schemeClr val="accent1"/>
            </a:fillRef>
            <a:effectRef idx="0">
              <a:schemeClr val="accent1"/>
            </a:effectRef>
            <a:fontRef idx="minor">
              <a:schemeClr val="lt1"/>
            </a:fontRef>
          </p:style>
        </p:sp>
        <p:sp>
          <p:nvSpPr>
            <p:cNvPr id="8582" name="Freeform 8582"/>
            <p:cNvSpPr/>
            <p:nvPr/>
          </p:nvSpPr>
          <p:spPr>
            <a:xfrm>
              <a:off x="8092127" y="4757927"/>
              <a:ext cx="457200" cy="27432"/>
            </a:xfrm>
            <a:custGeom>
              <a:avLst/>
              <a:gdLst/>
              <a:ahLst/>
              <a:cxnLst/>
              <a:rect l="0" t="0" r="0" b="0"/>
              <a:pathLst>
                <a:path w="457200" h="27432">
                  <a:moveTo>
                    <a:pt x="0" y="27432"/>
                  </a:moveTo>
                  <a:lnTo>
                    <a:pt x="457200" y="27432"/>
                  </a:lnTo>
                  <a:lnTo>
                    <a:pt x="457200" y="0"/>
                  </a:lnTo>
                  <a:lnTo>
                    <a:pt x="0" y="0"/>
                  </a:lnTo>
                  <a:lnTo>
                    <a:pt x="0" y="2743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3" name="Freeform 8583"/>
            <p:cNvSpPr/>
            <p:nvPr/>
          </p:nvSpPr>
          <p:spPr>
            <a:xfrm>
              <a:off x="8119558" y="4756403"/>
              <a:ext cx="0" cy="175515"/>
            </a:xfrm>
            <a:custGeom>
              <a:avLst/>
              <a:gdLst/>
              <a:ahLst/>
              <a:cxnLst/>
              <a:rect l="0" t="0" r="0" b="0"/>
              <a:pathLst>
                <a:path h="175515">
                  <a:moveTo>
                    <a:pt x="0" y="0"/>
                  </a:moveTo>
                  <a:lnTo>
                    <a:pt x="0" y="17551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4" name="Freeform 8584"/>
            <p:cNvSpPr/>
            <p:nvPr/>
          </p:nvSpPr>
          <p:spPr>
            <a:xfrm>
              <a:off x="8148515" y="4756403"/>
              <a:ext cx="0" cy="120650"/>
            </a:xfrm>
            <a:custGeom>
              <a:avLst/>
              <a:gdLst/>
              <a:ahLst/>
              <a:cxnLst/>
              <a:rect l="0" t="0" r="0" b="0"/>
              <a:pathLst>
                <a:path h="120650">
                  <a:moveTo>
                    <a:pt x="0" y="0"/>
                  </a:moveTo>
                  <a:lnTo>
                    <a:pt x="0" y="12065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5" name="Freeform 8585"/>
            <p:cNvSpPr/>
            <p:nvPr/>
          </p:nvSpPr>
          <p:spPr>
            <a:xfrm>
              <a:off x="8175947" y="4756403"/>
              <a:ext cx="0" cy="202947"/>
            </a:xfrm>
            <a:custGeom>
              <a:avLst/>
              <a:gdLst/>
              <a:ahLst/>
              <a:cxnLst/>
              <a:rect l="0" t="0" r="0" b="0"/>
              <a:pathLst>
                <a:path h="202947">
                  <a:moveTo>
                    <a:pt x="0" y="0"/>
                  </a:moveTo>
                  <a:lnTo>
                    <a:pt x="0" y="202947"/>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6" name="Freeform 8586"/>
            <p:cNvSpPr/>
            <p:nvPr/>
          </p:nvSpPr>
          <p:spPr>
            <a:xfrm>
              <a:off x="8207951" y="4756403"/>
              <a:ext cx="0" cy="202947"/>
            </a:xfrm>
            <a:custGeom>
              <a:avLst/>
              <a:gdLst/>
              <a:ahLst/>
              <a:cxnLst/>
              <a:rect l="0" t="0" r="0" b="0"/>
              <a:pathLst>
                <a:path h="202947">
                  <a:moveTo>
                    <a:pt x="0" y="0"/>
                  </a:moveTo>
                  <a:lnTo>
                    <a:pt x="0" y="202947"/>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7" name="Freeform 8587"/>
            <p:cNvSpPr/>
            <p:nvPr/>
          </p:nvSpPr>
          <p:spPr>
            <a:xfrm>
              <a:off x="8239954" y="4756403"/>
              <a:ext cx="0" cy="93219"/>
            </a:xfrm>
            <a:custGeom>
              <a:avLst/>
              <a:gdLst/>
              <a:ahLst/>
              <a:cxnLst/>
              <a:rect l="0" t="0" r="0" b="0"/>
              <a:pathLst>
                <a:path h="93219">
                  <a:moveTo>
                    <a:pt x="0" y="0"/>
                  </a:moveTo>
                  <a:lnTo>
                    <a:pt x="0" y="93219"/>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8" name="Freeform 8588"/>
            <p:cNvSpPr/>
            <p:nvPr/>
          </p:nvSpPr>
          <p:spPr>
            <a:xfrm>
              <a:off x="8271958" y="4756403"/>
              <a:ext cx="0" cy="93219"/>
            </a:xfrm>
            <a:custGeom>
              <a:avLst/>
              <a:gdLst/>
              <a:ahLst/>
              <a:cxnLst/>
              <a:rect l="0" t="0" r="0" b="0"/>
              <a:pathLst>
                <a:path h="93219">
                  <a:moveTo>
                    <a:pt x="0" y="0"/>
                  </a:moveTo>
                  <a:lnTo>
                    <a:pt x="0" y="93219"/>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89" name="Freeform 8589"/>
            <p:cNvSpPr/>
            <p:nvPr/>
          </p:nvSpPr>
          <p:spPr>
            <a:xfrm>
              <a:off x="8303963" y="4757928"/>
              <a:ext cx="0" cy="202945"/>
            </a:xfrm>
            <a:custGeom>
              <a:avLst/>
              <a:gdLst/>
              <a:ahLst/>
              <a:cxnLst/>
              <a:rect l="0" t="0" r="0" b="0"/>
              <a:pathLst>
                <a:path h="202945">
                  <a:moveTo>
                    <a:pt x="0" y="0"/>
                  </a:moveTo>
                  <a:lnTo>
                    <a:pt x="0" y="20294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0" name="Freeform 8590"/>
            <p:cNvSpPr/>
            <p:nvPr/>
          </p:nvSpPr>
          <p:spPr>
            <a:xfrm>
              <a:off x="8331394" y="4757928"/>
              <a:ext cx="0" cy="202945"/>
            </a:xfrm>
            <a:custGeom>
              <a:avLst/>
              <a:gdLst/>
              <a:ahLst/>
              <a:cxnLst/>
              <a:rect l="0" t="0" r="0" b="0"/>
              <a:pathLst>
                <a:path h="202945">
                  <a:moveTo>
                    <a:pt x="0" y="0"/>
                  </a:moveTo>
                  <a:lnTo>
                    <a:pt x="0" y="202945"/>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1" name="Freeform 8591"/>
            <p:cNvSpPr/>
            <p:nvPr/>
          </p:nvSpPr>
          <p:spPr>
            <a:xfrm>
              <a:off x="6501070"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92" name="Freeform 8592"/>
            <p:cNvSpPr/>
            <p:nvPr/>
          </p:nvSpPr>
          <p:spPr>
            <a:xfrm>
              <a:off x="6501070"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3" name="Freeform 8593"/>
            <p:cNvSpPr/>
            <p:nvPr/>
          </p:nvSpPr>
          <p:spPr>
            <a:xfrm>
              <a:off x="6472114"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94" name="Freeform 8594"/>
            <p:cNvSpPr/>
            <p:nvPr/>
          </p:nvSpPr>
          <p:spPr>
            <a:xfrm>
              <a:off x="6472114"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5" name="Freeform 8595"/>
            <p:cNvSpPr/>
            <p:nvPr/>
          </p:nvSpPr>
          <p:spPr>
            <a:xfrm>
              <a:off x="6443158"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96" name="Freeform 8596"/>
            <p:cNvSpPr/>
            <p:nvPr/>
          </p:nvSpPr>
          <p:spPr>
            <a:xfrm>
              <a:off x="6443158"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7" name="Freeform 8597"/>
            <p:cNvSpPr/>
            <p:nvPr/>
          </p:nvSpPr>
          <p:spPr>
            <a:xfrm>
              <a:off x="6414202"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598" name="Freeform 8598"/>
            <p:cNvSpPr/>
            <p:nvPr/>
          </p:nvSpPr>
          <p:spPr>
            <a:xfrm>
              <a:off x="6414202"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599" name="Freeform 8599"/>
            <p:cNvSpPr/>
            <p:nvPr/>
          </p:nvSpPr>
          <p:spPr>
            <a:xfrm>
              <a:off x="6385247"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00" name="Freeform 8600"/>
            <p:cNvSpPr/>
            <p:nvPr/>
          </p:nvSpPr>
          <p:spPr>
            <a:xfrm>
              <a:off x="6385247"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1" name="Freeform 8601"/>
            <p:cNvSpPr/>
            <p:nvPr/>
          </p:nvSpPr>
          <p:spPr>
            <a:xfrm>
              <a:off x="6357814" y="4082796"/>
              <a:ext cx="27432" cy="275844"/>
            </a:xfrm>
            <a:custGeom>
              <a:avLst/>
              <a:gdLst/>
              <a:ahLst/>
              <a:cxnLst/>
              <a:rect l="0" t="0" r="0" b="0"/>
              <a:pathLst>
                <a:path w="27432" h="275844">
                  <a:moveTo>
                    <a:pt x="0" y="275844"/>
                  </a:moveTo>
                  <a:lnTo>
                    <a:pt x="27432" y="275844"/>
                  </a:lnTo>
                  <a:lnTo>
                    <a:pt x="27432" y="0"/>
                  </a:lnTo>
                  <a:lnTo>
                    <a:pt x="0" y="0"/>
                  </a:lnTo>
                  <a:lnTo>
                    <a:pt x="0" y="27584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02" name="Freeform 8602"/>
            <p:cNvSpPr/>
            <p:nvPr/>
          </p:nvSpPr>
          <p:spPr>
            <a:xfrm>
              <a:off x="6357814" y="4082796"/>
              <a:ext cx="27432" cy="275844"/>
            </a:xfrm>
            <a:custGeom>
              <a:avLst/>
              <a:gdLst/>
              <a:ahLst/>
              <a:cxnLst/>
              <a:rect l="0" t="0" r="0" b="0"/>
              <a:pathLst>
                <a:path w="27432" h="275844">
                  <a:moveTo>
                    <a:pt x="0" y="275844"/>
                  </a:moveTo>
                  <a:lnTo>
                    <a:pt x="27432" y="275844"/>
                  </a:lnTo>
                  <a:lnTo>
                    <a:pt x="27432" y="0"/>
                  </a:lnTo>
                  <a:lnTo>
                    <a:pt x="0" y="0"/>
                  </a:lnTo>
                  <a:lnTo>
                    <a:pt x="0" y="27584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3" name="Freeform 8603"/>
            <p:cNvSpPr/>
            <p:nvPr/>
          </p:nvSpPr>
          <p:spPr>
            <a:xfrm>
              <a:off x="6530026" y="4082795"/>
              <a:ext cx="27432" cy="321564"/>
            </a:xfrm>
            <a:custGeom>
              <a:avLst/>
              <a:gdLst/>
              <a:ahLst/>
              <a:cxnLst/>
              <a:rect l="0" t="0" r="0" b="0"/>
              <a:pathLst>
                <a:path w="27432" h="321564">
                  <a:moveTo>
                    <a:pt x="0" y="321564"/>
                  </a:moveTo>
                  <a:lnTo>
                    <a:pt x="27432" y="321564"/>
                  </a:lnTo>
                  <a:lnTo>
                    <a:pt x="27432" y="0"/>
                  </a:lnTo>
                  <a:lnTo>
                    <a:pt x="0" y="0"/>
                  </a:lnTo>
                  <a:lnTo>
                    <a:pt x="0" y="32156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04" name="Freeform 8604"/>
            <p:cNvSpPr/>
            <p:nvPr/>
          </p:nvSpPr>
          <p:spPr>
            <a:xfrm>
              <a:off x="6530026" y="4082795"/>
              <a:ext cx="27432" cy="321564"/>
            </a:xfrm>
            <a:custGeom>
              <a:avLst/>
              <a:gdLst/>
              <a:ahLst/>
              <a:cxnLst/>
              <a:rect l="0" t="0" r="0" b="0"/>
              <a:pathLst>
                <a:path w="27432" h="321564">
                  <a:moveTo>
                    <a:pt x="0" y="321564"/>
                  </a:moveTo>
                  <a:lnTo>
                    <a:pt x="27432" y="321564"/>
                  </a:lnTo>
                  <a:lnTo>
                    <a:pt x="27432" y="0"/>
                  </a:lnTo>
                  <a:lnTo>
                    <a:pt x="0" y="0"/>
                  </a:lnTo>
                  <a:lnTo>
                    <a:pt x="0" y="32156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5" name="Freeform 8605"/>
            <p:cNvSpPr/>
            <p:nvPr/>
          </p:nvSpPr>
          <p:spPr>
            <a:xfrm>
              <a:off x="6383723" y="4111751"/>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6" name="Freeform 8606"/>
            <p:cNvSpPr/>
            <p:nvPr/>
          </p:nvSpPr>
          <p:spPr>
            <a:xfrm>
              <a:off x="6383723" y="4139184"/>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7" name="Freeform 8607"/>
            <p:cNvSpPr/>
            <p:nvPr/>
          </p:nvSpPr>
          <p:spPr>
            <a:xfrm>
              <a:off x="6356291" y="4168140"/>
              <a:ext cx="202946" cy="0"/>
            </a:xfrm>
            <a:custGeom>
              <a:avLst/>
              <a:gdLst/>
              <a:ahLst/>
              <a:cxnLst/>
              <a:rect l="0" t="0" r="0" b="0"/>
              <a:pathLst>
                <a:path w="202946">
                  <a:moveTo>
                    <a:pt x="20294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8" name="Freeform 8608"/>
            <p:cNvSpPr/>
            <p:nvPr/>
          </p:nvSpPr>
          <p:spPr>
            <a:xfrm>
              <a:off x="6356291" y="4200144"/>
              <a:ext cx="202946" cy="0"/>
            </a:xfrm>
            <a:custGeom>
              <a:avLst/>
              <a:gdLst/>
              <a:ahLst/>
              <a:cxnLst/>
              <a:rect l="0" t="0" r="0" b="0"/>
              <a:pathLst>
                <a:path w="202946">
                  <a:moveTo>
                    <a:pt x="20294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09" name="Freeform 8609"/>
            <p:cNvSpPr/>
            <p:nvPr/>
          </p:nvSpPr>
          <p:spPr>
            <a:xfrm>
              <a:off x="6466018" y="4232147"/>
              <a:ext cx="93219" cy="0"/>
            </a:xfrm>
            <a:custGeom>
              <a:avLst/>
              <a:gdLst/>
              <a:ahLst/>
              <a:cxnLst/>
              <a:rect l="0" t="0" r="0" b="0"/>
              <a:pathLst>
                <a:path w="93219">
                  <a:moveTo>
                    <a:pt x="93219"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0" name="Freeform 8610"/>
            <p:cNvSpPr/>
            <p:nvPr/>
          </p:nvSpPr>
          <p:spPr>
            <a:xfrm>
              <a:off x="6466018" y="4264151"/>
              <a:ext cx="93219" cy="0"/>
            </a:xfrm>
            <a:custGeom>
              <a:avLst/>
              <a:gdLst/>
              <a:ahLst/>
              <a:cxnLst/>
              <a:rect l="0" t="0" r="0" b="0"/>
              <a:pathLst>
                <a:path w="93219">
                  <a:moveTo>
                    <a:pt x="93219"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1" name="Freeform 8611"/>
            <p:cNvSpPr/>
            <p:nvPr/>
          </p:nvSpPr>
          <p:spPr>
            <a:xfrm>
              <a:off x="6033202" y="4082795"/>
              <a:ext cx="27432" cy="330708"/>
            </a:xfrm>
            <a:custGeom>
              <a:avLst/>
              <a:gdLst/>
              <a:ahLst/>
              <a:cxnLst/>
              <a:rect l="0" t="0" r="0" b="0"/>
              <a:pathLst>
                <a:path w="27432" h="330708">
                  <a:moveTo>
                    <a:pt x="0" y="330708"/>
                  </a:moveTo>
                  <a:lnTo>
                    <a:pt x="27432" y="330708"/>
                  </a:lnTo>
                  <a:lnTo>
                    <a:pt x="27432" y="0"/>
                  </a:lnTo>
                  <a:lnTo>
                    <a:pt x="0" y="0"/>
                  </a:lnTo>
                  <a:lnTo>
                    <a:pt x="0" y="33070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12" name="Freeform 8612"/>
            <p:cNvSpPr/>
            <p:nvPr/>
          </p:nvSpPr>
          <p:spPr>
            <a:xfrm>
              <a:off x="6033202" y="4082795"/>
              <a:ext cx="27432" cy="330708"/>
            </a:xfrm>
            <a:custGeom>
              <a:avLst/>
              <a:gdLst/>
              <a:ahLst/>
              <a:cxnLst/>
              <a:rect l="0" t="0" r="0" b="0"/>
              <a:pathLst>
                <a:path w="27432" h="330708">
                  <a:moveTo>
                    <a:pt x="0" y="330708"/>
                  </a:moveTo>
                  <a:lnTo>
                    <a:pt x="27432" y="330708"/>
                  </a:lnTo>
                  <a:lnTo>
                    <a:pt x="27432" y="0"/>
                  </a:lnTo>
                  <a:lnTo>
                    <a:pt x="0" y="0"/>
                  </a:lnTo>
                  <a:lnTo>
                    <a:pt x="0" y="33070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3" name="Freeform 8613"/>
            <p:cNvSpPr/>
            <p:nvPr/>
          </p:nvSpPr>
          <p:spPr>
            <a:xfrm>
              <a:off x="6004247"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14" name="Freeform 8614"/>
            <p:cNvSpPr/>
            <p:nvPr/>
          </p:nvSpPr>
          <p:spPr>
            <a:xfrm>
              <a:off x="6004247"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5" name="Freeform 8615"/>
            <p:cNvSpPr/>
            <p:nvPr/>
          </p:nvSpPr>
          <p:spPr>
            <a:xfrm>
              <a:off x="5976814"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16" name="Freeform 8616"/>
            <p:cNvSpPr/>
            <p:nvPr/>
          </p:nvSpPr>
          <p:spPr>
            <a:xfrm>
              <a:off x="5976814"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7" name="Freeform 8617"/>
            <p:cNvSpPr/>
            <p:nvPr/>
          </p:nvSpPr>
          <p:spPr>
            <a:xfrm>
              <a:off x="5947858"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18" name="Freeform 8618"/>
            <p:cNvSpPr/>
            <p:nvPr/>
          </p:nvSpPr>
          <p:spPr>
            <a:xfrm>
              <a:off x="5947858"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19" name="Freeform 8619"/>
            <p:cNvSpPr/>
            <p:nvPr/>
          </p:nvSpPr>
          <p:spPr>
            <a:xfrm>
              <a:off x="5918902"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20" name="Freeform 8620"/>
            <p:cNvSpPr/>
            <p:nvPr/>
          </p:nvSpPr>
          <p:spPr>
            <a:xfrm>
              <a:off x="5918902"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1" name="Freeform 8621"/>
            <p:cNvSpPr/>
            <p:nvPr/>
          </p:nvSpPr>
          <p:spPr>
            <a:xfrm>
              <a:off x="5891470"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22" name="Freeform 8622"/>
            <p:cNvSpPr/>
            <p:nvPr/>
          </p:nvSpPr>
          <p:spPr>
            <a:xfrm>
              <a:off x="5891470"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3" name="Freeform 8623"/>
            <p:cNvSpPr/>
            <p:nvPr/>
          </p:nvSpPr>
          <p:spPr>
            <a:xfrm>
              <a:off x="6062158"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24" name="Freeform 8624"/>
            <p:cNvSpPr/>
            <p:nvPr/>
          </p:nvSpPr>
          <p:spPr>
            <a:xfrm>
              <a:off x="6062158"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5" name="Freeform 8625"/>
            <p:cNvSpPr/>
            <p:nvPr/>
          </p:nvSpPr>
          <p:spPr>
            <a:xfrm>
              <a:off x="5917379" y="4111751"/>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6" name="Freeform 8626"/>
            <p:cNvSpPr/>
            <p:nvPr/>
          </p:nvSpPr>
          <p:spPr>
            <a:xfrm>
              <a:off x="5917379" y="4139184"/>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7" name="Freeform 8627"/>
            <p:cNvSpPr/>
            <p:nvPr/>
          </p:nvSpPr>
          <p:spPr>
            <a:xfrm>
              <a:off x="5889947" y="4168140"/>
              <a:ext cx="202946" cy="0"/>
            </a:xfrm>
            <a:custGeom>
              <a:avLst/>
              <a:gdLst/>
              <a:ahLst/>
              <a:cxnLst/>
              <a:rect l="0" t="0" r="0" b="0"/>
              <a:pathLst>
                <a:path w="202946">
                  <a:moveTo>
                    <a:pt x="20294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28" name="Freeform 8628"/>
            <p:cNvSpPr/>
            <p:nvPr/>
          </p:nvSpPr>
          <p:spPr>
            <a:xfrm>
              <a:off x="6272470"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29" name="Freeform 8629"/>
            <p:cNvSpPr/>
            <p:nvPr/>
          </p:nvSpPr>
          <p:spPr>
            <a:xfrm>
              <a:off x="6272470"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30" name="Freeform 8630"/>
            <p:cNvSpPr/>
            <p:nvPr/>
          </p:nvSpPr>
          <p:spPr>
            <a:xfrm>
              <a:off x="6245038" y="4200144"/>
              <a:ext cx="27432" cy="320040"/>
            </a:xfrm>
            <a:custGeom>
              <a:avLst/>
              <a:gdLst/>
              <a:ahLst/>
              <a:cxnLst/>
              <a:rect l="0" t="0" r="0" b="0"/>
              <a:pathLst>
                <a:path w="27432" h="320040">
                  <a:moveTo>
                    <a:pt x="0" y="320040"/>
                  </a:moveTo>
                  <a:lnTo>
                    <a:pt x="27432" y="320040"/>
                  </a:lnTo>
                  <a:lnTo>
                    <a:pt x="27432" y="0"/>
                  </a:lnTo>
                  <a:lnTo>
                    <a:pt x="0" y="0"/>
                  </a:lnTo>
                  <a:lnTo>
                    <a:pt x="0" y="32004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31" name="Freeform 8631"/>
            <p:cNvSpPr/>
            <p:nvPr/>
          </p:nvSpPr>
          <p:spPr>
            <a:xfrm>
              <a:off x="6245038" y="4200144"/>
              <a:ext cx="27432" cy="320040"/>
            </a:xfrm>
            <a:custGeom>
              <a:avLst/>
              <a:gdLst/>
              <a:ahLst/>
              <a:cxnLst/>
              <a:rect l="0" t="0" r="0" b="0"/>
              <a:pathLst>
                <a:path w="27432" h="320040">
                  <a:moveTo>
                    <a:pt x="0" y="320040"/>
                  </a:moveTo>
                  <a:lnTo>
                    <a:pt x="27432" y="320040"/>
                  </a:lnTo>
                  <a:lnTo>
                    <a:pt x="27432" y="0"/>
                  </a:lnTo>
                  <a:lnTo>
                    <a:pt x="0" y="0"/>
                  </a:lnTo>
                  <a:lnTo>
                    <a:pt x="0" y="32004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32" name="Freeform 8632"/>
            <p:cNvSpPr/>
            <p:nvPr/>
          </p:nvSpPr>
          <p:spPr>
            <a:xfrm>
              <a:off x="6216082" y="4200144"/>
              <a:ext cx="27432" cy="320040"/>
            </a:xfrm>
            <a:custGeom>
              <a:avLst/>
              <a:gdLst/>
              <a:ahLst/>
              <a:cxnLst/>
              <a:rect l="0" t="0" r="0" b="0"/>
              <a:pathLst>
                <a:path w="27432" h="320040">
                  <a:moveTo>
                    <a:pt x="0" y="320040"/>
                  </a:moveTo>
                  <a:lnTo>
                    <a:pt x="27432" y="320040"/>
                  </a:lnTo>
                  <a:lnTo>
                    <a:pt x="27432" y="0"/>
                  </a:lnTo>
                  <a:lnTo>
                    <a:pt x="0" y="0"/>
                  </a:lnTo>
                  <a:lnTo>
                    <a:pt x="0" y="32004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33" name="Freeform 8633"/>
            <p:cNvSpPr/>
            <p:nvPr/>
          </p:nvSpPr>
          <p:spPr>
            <a:xfrm>
              <a:off x="6216082" y="4200144"/>
              <a:ext cx="27432" cy="320040"/>
            </a:xfrm>
            <a:custGeom>
              <a:avLst/>
              <a:gdLst/>
              <a:ahLst/>
              <a:cxnLst/>
              <a:rect l="0" t="0" r="0" b="0"/>
              <a:pathLst>
                <a:path w="27432" h="320040">
                  <a:moveTo>
                    <a:pt x="0" y="320040"/>
                  </a:moveTo>
                  <a:lnTo>
                    <a:pt x="27432" y="320040"/>
                  </a:lnTo>
                  <a:lnTo>
                    <a:pt x="27432" y="0"/>
                  </a:lnTo>
                  <a:lnTo>
                    <a:pt x="0" y="0"/>
                  </a:lnTo>
                  <a:lnTo>
                    <a:pt x="0" y="32004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34" name="Freeform 8634"/>
            <p:cNvSpPr/>
            <p:nvPr/>
          </p:nvSpPr>
          <p:spPr>
            <a:xfrm>
              <a:off x="61871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35" name="Freeform 8635"/>
            <p:cNvSpPr/>
            <p:nvPr/>
          </p:nvSpPr>
          <p:spPr>
            <a:xfrm>
              <a:off x="61871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36" name="Freeform 8636"/>
            <p:cNvSpPr/>
            <p:nvPr/>
          </p:nvSpPr>
          <p:spPr>
            <a:xfrm>
              <a:off x="6158170" y="4200144"/>
              <a:ext cx="27432" cy="210312"/>
            </a:xfrm>
            <a:custGeom>
              <a:avLst/>
              <a:gdLst/>
              <a:ahLst/>
              <a:cxnLst/>
              <a:rect l="0" t="0" r="0" b="0"/>
              <a:pathLst>
                <a:path w="27432" h="210312">
                  <a:moveTo>
                    <a:pt x="0" y="210312"/>
                  </a:moveTo>
                  <a:lnTo>
                    <a:pt x="27432" y="210312"/>
                  </a:lnTo>
                  <a:lnTo>
                    <a:pt x="27432" y="0"/>
                  </a:lnTo>
                  <a:lnTo>
                    <a:pt x="0" y="0"/>
                  </a:lnTo>
                  <a:lnTo>
                    <a:pt x="0" y="210312"/>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37" name="Freeform 8637"/>
            <p:cNvSpPr/>
            <p:nvPr/>
          </p:nvSpPr>
          <p:spPr>
            <a:xfrm>
              <a:off x="6158170" y="4200144"/>
              <a:ext cx="27432" cy="210312"/>
            </a:xfrm>
            <a:custGeom>
              <a:avLst/>
              <a:gdLst/>
              <a:ahLst/>
              <a:cxnLst/>
              <a:rect l="0" t="0" r="0" b="0"/>
              <a:pathLst>
                <a:path w="27432" h="210312">
                  <a:moveTo>
                    <a:pt x="0" y="210312"/>
                  </a:moveTo>
                  <a:lnTo>
                    <a:pt x="27432" y="210312"/>
                  </a:lnTo>
                  <a:lnTo>
                    <a:pt x="27432" y="0"/>
                  </a:lnTo>
                  <a:lnTo>
                    <a:pt x="0" y="0"/>
                  </a:lnTo>
                  <a:lnTo>
                    <a:pt x="0" y="210312"/>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38" name="Freeform 8638"/>
            <p:cNvSpPr/>
            <p:nvPr/>
          </p:nvSpPr>
          <p:spPr>
            <a:xfrm>
              <a:off x="6130738"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39" name="Freeform 8639"/>
            <p:cNvSpPr/>
            <p:nvPr/>
          </p:nvSpPr>
          <p:spPr>
            <a:xfrm>
              <a:off x="6130738"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0" name="Freeform 8640"/>
            <p:cNvSpPr/>
            <p:nvPr/>
          </p:nvSpPr>
          <p:spPr>
            <a:xfrm>
              <a:off x="63014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41" name="Freeform 8641"/>
            <p:cNvSpPr/>
            <p:nvPr/>
          </p:nvSpPr>
          <p:spPr>
            <a:xfrm>
              <a:off x="63014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2" name="Freeform 8642"/>
            <p:cNvSpPr/>
            <p:nvPr/>
          </p:nvSpPr>
          <p:spPr>
            <a:xfrm>
              <a:off x="6156647" y="4227575"/>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3" name="Freeform 8643"/>
            <p:cNvSpPr/>
            <p:nvPr/>
          </p:nvSpPr>
          <p:spPr>
            <a:xfrm>
              <a:off x="6220655" y="4256531"/>
              <a:ext cx="111506" cy="0"/>
            </a:xfrm>
            <a:custGeom>
              <a:avLst/>
              <a:gdLst/>
              <a:ahLst/>
              <a:cxnLst/>
              <a:rect l="0" t="0" r="0" b="0"/>
              <a:pathLst>
                <a:path w="111506">
                  <a:moveTo>
                    <a:pt x="11150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4" name="Freeform 8644"/>
            <p:cNvSpPr/>
            <p:nvPr/>
          </p:nvSpPr>
          <p:spPr>
            <a:xfrm>
              <a:off x="6129214" y="4285488"/>
              <a:ext cx="202947" cy="0"/>
            </a:xfrm>
            <a:custGeom>
              <a:avLst/>
              <a:gdLst/>
              <a:ahLst/>
              <a:cxnLst/>
              <a:rect l="0" t="0" r="0" b="0"/>
              <a:pathLst>
                <a:path w="202947">
                  <a:moveTo>
                    <a:pt x="202947"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5" name="Freeform 8645"/>
            <p:cNvSpPr/>
            <p:nvPr/>
          </p:nvSpPr>
          <p:spPr>
            <a:xfrm>
              <a:off x="6156647" y="4315968"/>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6" name="Freeform 8646"/>
            <p:cNvSpPr/>
            <p:nvPr/>
          </p:nvSpPr>
          <p:spPr>
            <a:xfrm>
              <a:off x="6238943" y="4347972"/>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7" name="Freeform 8647"/>
            <p:cNvSpPr/>
            <p:nvPr/>
          </p:nvSpPr>
          <p:spPr>
            <a:xfrm>
              <a:off x="6238943" y="4379975"/>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8" name="Freeform 8648"/>
            <p:cNvSpPr/>
            <p:nvPr/>
          </p:nvSpPr>
          <p:spPr>
            <a:xfrm>
              <a:off x="6184079" y="4411979"/>
              <a:ext cx="148082" cy="0"/>
            </a:xfrm>
            <a:custGeom>
              <a:avLst/>
              <a:gdLst/>
              <a:ahLst/>
              <a:cxnLst/>
              <a:rect l="0" t="0" r="0" b="0"/>
              <a:pathLst>
                <a:path w="148082">
                  <a:moveTo>
                    <a:pt x="148082"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49" name="Freeform 8649"/>
            <p:cNvSpPr/>
            <p:nvPr/>
          </p:nvSpPr>
          <p:spPr>
            <a:xfrm>
              <a:off x="6982654"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50" name="Freeform 8650"/>
            <p:cNvSpPr/>
            <p:nvPr/>
          </p:nvSpPr>
          <p:spPr>
            <a:xfrm>
              <a:off x="6982654"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51" name="Freeform 8651"/>
            <p:cNvSpPr/>
            <p:nvPr/>
          </p:nvSpPr>
          <p:spPr>
            <a:xfrm>
              <a:off x="6953699"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52" name="Freeform 8652"/>
            <p:cNvSpPr/>
            <p:nvPr/>
          </p:nvSpPr>
          <p:spPr>
            <a:xfrm>
              <a:off x="6953699" y="4082795"/>
              <a:ext cx="27432" cy="458724"/>
            </a:xfrm>
            <a:custGeom>
              <a:avLst/>
              <a:gdLst/>
              <a:ahLst/>
              <a:cxnLst/>
              <a:rect l="0" t="0" r="0" b="0"/>
              <a:pathLst>
                <a:path w="27432" h="458724">
                  <a:moveTo>
                    <a:pt x="0" y="458724"/>
                  </a:moveTo>
                  <a:lnTo>
                    <a:pt x="27432" y="458724"/>
                  </a:lnTo>
                  <a:lnTo>
                    <a:pt x="27432" y="0"/>
                  </a:lnTo>
                  <a:lnTo>
                    <a:pt x="0" y="0"/>
                  </a:lnTo>
                  <a:lnTo>
                    <a:pt x="0" y="45872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53" name="Freeform 8653"/>
            <p:cNvSpPr/>
            <p:nvPr/>
          </p:nvSpPr>
          <p:spPr>
            <a:xfrm>
              <a:off x="6924743"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54" name="Freeform 8654"/>
            <p:cNvSpPr/>
            <p:nvPr/>
          </p:nvSpPr>
          <p:spPr>
            <a:xfrm>
              <a:off x="6924743" y="4082795"/>
              <a:ext cx="27432" cy="367284"/>
            </a:xfrm>
            <a:custGeom>
              <a:avLst/>
              <a:gdLst/>
              <a:ahLst/>
              <a:cxnLst/>
              <a:rect l="0" t="0" r="0" b="0"/>
              <a:pathLst>
                <a:path w="27432" h="367284">
                  <a:moveTo>
                    <a:pt x="0" y="367284"/>
                  </a:moveTo>
                  <a:lnTo>
                    <a:pt x="27432" y="367284"/>
                  </a:lnTo>
                  <a:lnTo>
                    <a:pt x="27432" y="0"/>
                  </a:lnTo>
                  <a:lnTo>
                    <a:pt x="0" y="0"/>
                  </a:lnTo>
                  <a:lnTo>
                    <a:pt x="0" y="36728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55" name="Freeform 8655"/>
            <p:cNvSpPr/>
            <p:nvPr/>
          </p:nvSpPr>
          <p:spPr>
            <a:xfrm>
              <a:off x="6895787" y="4082796"/>
              <a:ext cx="27432" cy="266700"/>
            </a:xfrm>
            <a:custGeom>
              <a:avLst/>
              <a:gdLst/>
              <a:ahLst/>
              <a:cxnLst/>
              <a:rect l="0" t="0" r="0" b="0"/>
              <a:pathLst>
                <a:path w="27432" h="266700">
                  <a:moveTo>
                    <a:pt x="0" y="266700"/>
                  </a:moveTo>
                  <a:lnTo>
                    <a:pt x="27432" y="266700"/>
                  </a:lnTo>
                  <a:lnTo>
                    <a:pt x="27432" y="0"/>
                  </a:lnTo>
                  <a:lnTo>
                    <a:pt x="0" y="0"/>
                  </a:lnTo>
                  <a:lnTo>
                    <a:pt x="0" y="2667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56" name="Freeform 8656"/>
            <p:cNvSpPr/>
            <p:nvPr/>
          </p:nvSpPr>
          <p:spPr>
            <a:xfrm>
              <a:off x="6895787" y="4082796"/>
              <a:ext cx="27432" cy="266700"/>
            </a:xfrm>
            <a:custGeom>
              <a:avLst/>
              <a:gdLst/>
              <a:ahLst/>
              <a:cxnLst/>
              <a:rect l="0" t="0" r="0" b="0"/>
              <a:pathLst>
                <a:path w="27432" h="266700">
                  <a:moveTo>
                    <a:pt x="0" y="266700"/>
                  </a:moveTo>
                  <a:lnTo>
                    <a:pt x="27432" y="266700"/>
                  </a:lnTo>
                  <a:lnTo>
                    <a:pt x="27432" y="0"/>
                  </a:lnTo>
                  <a:lnTo>
                    <a:pt x="0" y="0"/>
                  </a:lnTo>
                  <a:lnTo>
                    <a:pt x="0" y="2667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57" name="Freeform 8657"/>
            <p:cNvSpPr/>
            <p:nvPr/>
          </p:nvSpPr>
          <p:spPr>
            <a:xfrm>
              <a:off x="6866831"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58" name="Freeform 8658"/>
            <p:cNvSpPr/>
            <p:nvPr/>
          </p:nvSpPr>
          <p:spPr>
            <a:xfrm>
              <a:off x="6866831" y="4082796"/>
              <a:ext cx="27432" cy="413004"/>
            </a:xfrm>
            <a:custGeom>
              <a:avLst/>
              <a:gdLst/>
              <a:ahLst/>
              <a:cxnLst/>
              <a:rect l="0" t="0" r="0" b="0"/>
              <a:pathLst>
                <a:path w="27432" h="413004">
                  <a:moveTo>
                    <a:pt x="0" y="413004"/>
                  </a:moveTo>
                  <a:lnTo>
                    <a:pt x="27432" y="413004"/>
                  </a:lnTo>
                  <a:lnTo>
                    <a:pt x="27432" y="0"/>
                  </a:lnTo>
                  <a:lnTo>
                    <a:pt x="0" y="0"/>
                  </a:lnTo>
                  <a:lnTo>
                    <a:pt x="0" y="41300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59" name="Freeform 8659"/>
            <p:cNvSpPr/>
            <p:nvPr/>
          </p:nvSpPr>
          <p:spPr>
            <a:xfrm>
              <a:off x="6839399" y="4082796"/>
              <a:ext cx="27432" cy="275844"/>
            </a:xfrm>
            <a:custGeom>
              <a:avLst/>
              <a:gdLst/>
              <a:ahLst/>
              <a:cxnLst/>
              <a:rect l="0" t="0" r="0" b="0"/>
              <a:pathLst>
                <a:path w="27432" h="275844">
                  <a:moveTo>
                    <a:pt x="0" y="275844"/>
                  </a:moveTo>
                  <a:lnTo>
                    <a:pt x="27432" y="275844"/>
                  </a:lnTo>
                  <a:lnTo>
                    <a:pt x="27432" y="0"/>
                  </a:lnTo>
                  <a:lnTo>
                    <a:pt x="0" y="0"/>
                  </a:lnTo>
                  <a:lnTo>
                    <a:pt x="0" y="27584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60" name="Freeform 8660"/>
            <p:cNvSpPr/>
            <p:nvPr/>
          </p:nvSpPr>
          <p:spPr>
            <a:xfrm>
              <a:off x="6839399" y="4082796"/>
              <a:ext cx="27432" cy="275844"/>
            </a:xfrm>
            <a:custGeom>
              <a:avLst/>
              <a:gdLst/>
              <a:ahLst/>
              <a:cxnLst/>
              <a:rect l="0" t="0" r="0" b="0"/>
              <a:pathLst>
                <a:path w="27432" h="275844">
                  <a:moveTo>
                    <a:pt x="0" y="275844"/>
                  </a:moveTo>
                  <a:lnTo>
                    <a:pt x="27432" y="275844"/>
                  </a:lnTo>
                  <a:lnTo>
                    <a:pt x="27432" y="0"/>
                  </a:lnTo>
                  <a:lnTo>
                    <a:pt x="0" y="0"/>
                  </a:lnTo>
                  <a:lnTo>
                    <a:pt x="0" y="27584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1" name="Freeform 8661"/>
            <p:cNvSpPr/>
            <p:nvPr/>
          </p:nvSpPr>
          <p:spPr>
            <a:xfrm>
              <a:off x="7011611" y="4082795"/>
              <a:ext cx="27432" cy="321564"/>
            </a:xfrm>
            <a:custGeom>
              <a:avLst/>
              <a:gdLst/>
              <a:ahLst/>
              <a:cxnLst/>
              <a:rect l="0" t="0" r="0" b="0"/>
              <a:pathLst>
                <a:path w="27432" h="321564">
                  <a:moveTo>
                    <a:pt x="0" y="321564"/>
                  </a:moveTo>
                  <a:lnTo>
                    <a:pt x="27432" y="321564"/>
                  </a:lnTo>
                  <a:lnTo>
                    <a:pt x="27432" y="0"/>
                  </a:lnTo>
                  <a:lnTo>
                    <a:pt x="0" y="0"/>
                  </a:lnTo>
                  <a:lnTo>
                    <a:pt x="0" y="32156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62" name="Freeform 8662"/>
            <p:cNvSpPr/>
            <p:nvPr/>
          </p:nvSpPr>
          <p:spPr>
            <a:xfrm>
              <a:off x="7011611" y="4082795"/>
              <a:ext cx="27432" cy="321564"/>
            </a:xfrm>
            <a:custGeom>
              <a:avLst/>
              <a:gdLst/>
              <a:ahLst/>
              <a:cxnLst/>
              <a:rect l="0" t="0" r="0" b="0"/>
              <a:pathLst>
                <a:path w="27432" h="321564">
                  <a:moveTo>
                    <a:pt x="0" y="321564"/>
                  </a:moveTo>
                  <a:lnTo>
                    <a:pt x="27432" y="321564"/>
                  </a:lnTo>
                  <a:lnTo>
                    <a:pt x="27432" y="0"/>
                  </a:lnTo>
                  <a:lnTo>
                    <a:pt x="0" y="0"/>
                  </a:lnTo>
                  <a:lnTo>
                    <a:pt x="0" y="32156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3" name="Freeform 8663"/>
            <p:cNvSpPr/>
            <p:nvPr/>
          </p:nvSpPr>
          <p:spPr>
            <a:xfrm>
              <a:off x="6865306" y="4111751"/>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4" name="Freeform 8664"/>
            <p:cNvSpPr/>
            <p:nvPr/>
          </p:nvSpPr>
          <p:spPr>
            <a:xfrm>
              <a:off x="6865306" y="4139184"/>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5" name="Freeform 8665"/>
            <p:cNvSpPr/>
            <p:nvPr/>
          </p:nvSpPr>
          <p:spPr>
            <a:xfrm>
              <a:off x="6892738" y="4168140"/>
              <a:ext cx="148082" cy="0"/>
            </a:xfrm>
            <a:custGeom>
              <a:avLst/>
              <a:gdLst/>
              <a:ahLst/>
              <a:cxnLst/>
              <a:rect l="0" t="0" r="0" b="0"/>
              <a:pathLst>
                <a:path w="148082">
                  <a:moveTo>
                    <a:pt x="148082"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6" name="Freeform 8666"/>
            <p:cNvSpPr/>
            <p:nvPr/>
          </p:nvSpPr>
          <p:spPr>
            <a:xfrm>
              <a:off x="6892738" y="4200144"/>
              <a:ext cx="148082" cy="0"/>
            </a:xfrm>
            <a:custGeom>
              <a:avLst/>
              <a:gdLst/>
              <a:ahLst/>
              <a:cxnLst/>
              <a:rect l="0" t="0" r="0" b="0"/>
              <a:pathLst>
                <a:path w="148082">
                  <a:moveTo>
                    <a:pt x="148082"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7" name="Freeform 8667"/>
            <p:cNvSpPr/>
            <p:nvPr/>
          </p:nvSpPr>
          <p:spPr>
            <a:xfrm>
              <a:off x="6837875" y="4232147"/>
              <a:ext cx="202945" cy="0"/>
            </a:xfrm>
            <a:custGeom>
              <a:avLst/>
              <a:gdLst/>
              <a:ahLst/>
              <a:cxnLst/>
              <a:rect l="0" t="0" r="0" b="0"/>
              <a:pathLst>
                <a:path w="202945">
                  <a:moveTo>
                    <a:pt x="202945"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8" name="Freeform 8668"/>
            <p:cNvSpPr/>
            <p:nvPr/>
          </p:nvSpPr>
          <p:spPr>
            <a:xfrm>
              <a:off x="6837875" y="4264151"/>
              <a:ext cx="202945" cy="0"/>
            </a:xfrm>
            <a:custGeom>
              <a:avLst/>
              <a:gdLst/>
              <a:ahLst/>
              <a:cxnLst/>
              <a:rect l="0" t="0" r="0" b="0"/>
              <a:pathLst>
                <a:path w="202945">
                  <a:moveTo>
                    <a:pt x="202945"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69" name="Freeform 8669"/>
            <p:cNvSpPr/>
            <p:nvPr/>
          </p:nvSpPr>
          <p:spPr>
            <a:xfrm>
              <a:off x="6868355" y="4291584"/>
              <a:ext cx="175513" cy="0"/>
            </a:xfrm>
            <a:custGeom>
              <a:avLst/>
              <a:gdLst/>
              <a:ahLst/>
              <a:cxnLst/>
              <a:rect l="0" t="0" r="0" b="0"/>
              <a:pathLst>
                <a:path w="175513">
                  <a:moveTo>
                    <a:pt x="175513"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70" name="Freeform 8670"/>
            <p:cNvSpPr/>
            <p:nvPr/>
          </p:nvSpPr>
          <p:spPr>
            <a:xfrm>
              <a:off x="6740338" y="4200143"/>
              <a:ext cx="27432" cy="274320"/>
            </a:xfrm>
            <a:custGeom>
              <a:avLst/>
              <a:gdLst/>
              <a:ahLst/>
              <a:cxnLst/>
              <a:rect l="0" t="0" r="0" b="0"/>
              <a:pathLst>
                <a:path w="27432" h="274320">
                  <a:moveTo>
                    <a:pt x="0" y="274320"/>
                  </a:moveTo>
                  <a:lnTo>
                    <a:pt x="27432" y="274320"/>
                  </a:lnTo>
                  <a:lnTo>
                    <a:pt x="27432" y="0"/>
                  </a:lnTo>
                  <a:lnTo>
                    <a:pt x="0" y="0"/>
                  </a:lnTo>
                  <a:lnTo>
                    <a:pt x="0" y="27432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71" name="Freeform 8671"/>
            <p:cNvSpPr/>
            <p:nvPr/>
          </p:nvSpPr>
          <p:spPr>
            <a:xfrm>
              <a:off x="6740338" y="4200143"/>
              <a:ext cx="27432" cy="274320"/>
            </a:xfrm>
            <a:custGeom>
              <a:avLst/>
              <a:gdLst/>
              <a:ahLst/>
              <a:cxnLst/>
              <a:rect l="0" t="0" r="0" b="0"/>
              <a:pathLst>
                <a:path w="27432" h="274320">
                  <a:moveTo>
                    <a:pt x="0" y="274320"/>
                  </a:moveTo>
                  <a:lnTo>
                    <a:pt x="27432" y="274320"/>
                  </a:lnTo>
                  <a:lnTo>
                    <a:pt x="27432" y="0"/>
                  </a:lnTo>
                  <a:lnTo>
                    <a:pt x="0" y="0"/>
                  </a:lnTo>
                  <a:lnTo>
                    <a:pt x="0" y="27432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72" name="Freeform 8672"/>
            <p:cNvSpPr/>
            <p:nvPr/>
          </p:nvSpPr>
          <p:spPr>
            <a:xfrm>
              <a:off x="6711382"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73" name="Freeform 8673"/>
            <p:cNvSpPr/>
            <p:nvPr/>
          </p:nvSpPr>
          <p:spPr>
            <a:xfrm>
              <a:off x="6711382"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74" name="Freeform 8674"/>
            <p:cNvSpPr/>
            <p:nvPr/>
          </p:nvSpPr>
          <p:spPr>
            <a:xfrm>
              <a:off x="66824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75" name="Freeform 8675"/>
            <p:cNvSpPr/>
            <p:nvPr/>
          </p:nvSpPr>
          <p:spPr>
            <a:xfrm>
              <a:off x="6682426"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76" name="Freeform 8676"/>
            <p:cNvSpPr/>
            <p:nvPr/>
          </p:nvSpPr>
          <p:spPr>
            <a:xfrm>
              <a:off x="6653470" y="4200143"/>
              <a:ext cx="27432" cy="384048"/>
            </a:xfrm>
            <a:custGeom>
              <a:avLst/>
              <a:gdLst/>
              <a:ahLst/>
              <a:cxnLst/>
              <a:rect l="0" t="0" r="0" b="0"/>
              <a:pathLst>
                <a:path w="27432" h="384048">
                  <a:moveTo>
                    <a:pt x="0" y="384048"/>
                  </a:moveTo>
                  <a:lnTo>
                    <a:pt x="27432" y="384048"/>
                  </a:lnTo>
                  <a:lnTo>
                    <a:pt x="27432" y="0"/>
                  </a:lnTo>
                  <a:lnTo>
                    <a:pt x="0" y="0"/>
                  </a:lnTo>
                  <a:lnTo>
                    <a:pt x="0" y="38404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77" name="Freeform 8677"/>
            <p:cNvSpPr/>
            <p:nvPr/>
          </p:nvSpPr>
          <p:spPr>
            <a:xfrm>
              <a:off x="6653470" y="4200143"/>
              <a:ext cx="27432" cy="384048"/>
            </a:xfrm>
            <a:custGeom>
              <a:avLst/>
              <a:gdLst/>
              <a:ahLst/>
              <a:cxnLst/>
              <a:rect l="0" t="0" r="0" b="0"/>
              <a:pathLst>
                <a:path w="27432" h="384048">
                  <a:moveTo>
                    <a:pt x="0" y="384048"/>
                  </a:moveTo>
                  <a:lnTo>
                    <a:pt x="27432" y="384048"/>
                  </a:lnTo>
                  <a:lnTo>
                    <a:pt x="27432" y="0"/>
                  </a:lnTo>
                  <a:lnTo>
                    <a:pt x="0" y="0"/>
                  </a:lnTo>
                  <a:lnTo>
                    <a:pt x="0" y="38404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78" name="Freeform 8678"/>
            <p:cNvSpPr/>
            <p:nvPr/>
          </p:nvSpPr>
          <p:spPr>
            <a:xfrm>
              <a:off x="6624514" y="4200143"/>
              <a:ext cx="27432" cy="384048"/>
            </a:xfrm>
            <a:custGeom>
              <a:avLst/>
              <a:gdLst/>
              <a:ahLst/>
              <a:cxnLst/>
              <a:rect l="0" t="0" r="0" b="0"/>
              <a:pathLst>
                <a:path w="27432" h="384048">
                  <a:moveTo>
                    <a:pt x="0" y="384048"/>
                  </a:moveTo>
                  <a:lnTo>
                    <a:pt x="27432" y="384048"/>
                  </a:lnTo>
                  <a:lnTo>
                    <a:pt x="27432" y="0"/>
                  </a:lnTo>
                  <a:lnTo>
                    <a:pt x="0" y="0"/>
                  </a:lnTo>
                  <a:lnTo>
                    <a:pt x="0" y="384048"/>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79" name="Freeform 8679"/>
            <p:cNvSpPr/>
            <p:nvPr/>
          </p:nvSpPr>
          <p:spPr>
            <a:xfrm>
              <a:off x="6624514" y="4200143"/>
              <a:ext cx="27432" cy="384048"/>
            </a:xfrm>
            <a:custGeom>
              <a:avLst/>
              <a:gdLst/>
              <a:ahLst/>
              <a:cxnLst/>
              <a:rect l="0" t="0" r="0" b="0"/>
              <a:pathLst>
                <a:path w="27432" h="384048">
                  <a:moveTo>
                    <a:pt x="0" y="384048"/>
                  </a:moveTo>
                  <a:lnTo>
                    <a:pt x="27432" y="384048"/>
                  </a:lnTo>
                  <a:lnTo>
                    <a:pt x="27432" y="0"/>
                  </a:lnTo>
                  <a:lnTo>
                    <a:pt x="0" y="0"/>
                  </a:lnTo>
                  <a:lnTo>
                    <a:pt x="0" y="384048"/>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0" name="Freeform 8680"/>
            <p:cNvSpPr/>
            <p:nvPr/>
          </p:nvSpPr>
          <p:spPr>
            <a:xfrm>
              <a:off x="6597082" y="4200144"/>
              <a:ext cx="27432" cy="329184"/>
            </a:xfrm>
            <a:custGeom>
              <a:avLst/>
              <a:gdLst/>
              <a:ahLst/>
              <a:cxnLst/>
              <a:rect l="0" t="0" r="0" b="0"/>
              <a:pathLst>
                <a:path w="27432" h="329184">
                  <a:moveTo>
                    <a:pt x="0" y="329184"/>
                  </a:moveTo>
                  <a:lnTo>
                    <a:pt x="27432" y="329184"/>
                  </a:lnTo>
                  <a:lnTo>
                    <a:pt x="27432" y="0"/>
                  </a:lnTo>
                  <a:lnTo>
                    <a:pt x="0" y="0"/>
                  </a:lnTo>
                  <a:lnTo>
                    <a:pt x="0" y="329184"/>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81" name="Freeform 8681"/>
            <p:cNvSpPr/>
            <p:nvPr/>
          </p:nvSpPr>
          <p:spPr>
            <a:xfrm>
              <a:off x="6597082" y="4200144"/>
              <a:ext cx="27432" cy="329184"/>
            </a:xfrm>
            <a:custGeom>
              <a:avLst/>
              <a:gdLst/>
              <a:ahLst/>
              <a:cxnLst/>
              <a:rect l="0" t="0" r="0" b="0"/>
              <a:pathLst>
                <a:path w="27432" h="329184">
                  <a:moveTo>
                    <a:pt x="0" y="329184"/>
                  </a:moveTo>
                  <a:lnTo>
                    <a:pt x="27432" y="329184"/>
                  </a:lnTo>
                  <a:lnTo>
                    <a:pt x="27432" y="0"/>
                  </a:lnTo>
                  <a:lnTo>
                    <a:pt x="0" y="0"/>
                  </a:lnTo>
                  <a:lnTo>
                    <a:pt x="0" y="329184"/>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2" name="Freeform 8682"/>
            <p:cNvSpPr/>
            <p:nvPr/>
          </p:nvSpPr>
          <p:spPr>
            <a:xfrm>
              <a:off x="6769294"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solidFill>
              <a:srgbClr val="CDCDCD">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83" name="Freeform 8683"/>
            <p:cNvSpPr/>
            <p:nvPr/>
          </p:nvSpPr>
          <p:spPr>
            <a:xfrm>
              <a:off x="6769294" y="4200144"/>
              <a:ext cx="27432" cy="457200"/>
            </a:xfrm>
            <a:custGeom>
              <a:avLst/>
              <a:gdLst/>
              <a:ahLst/>
              <a:cxnLst/>
              <a:rect l="0" t="0" r="0" b="0"/>
              <a:pathLst>
                <a:path w="27432" h="457200">
                  <a:moveTo>
                    <a:pt x="0" y="457200"/>
                  </a:moveTo>
                  <a:lnTo>
                    <a:pt x="27432" y="457200"/>
                  </a:lnTo>
                  <a:lnTo>
                    <a:pt x="27432" y="0"/>
                  </a:lnTo>
                  <a:lnTo>
                    <a:pt x="0" y="0"/>
                  </a:lnTo>
                  <a:lnTo>
                    <a:pt x="0" y="457200"/>
                  </a:lnTo>
                  <a:close/>
                </a:path>
              </a:pathLst>
            </a:custGeom>
            <a:noFill/>
            <a:ln w="9144"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4" name="Freeform 8684"/>
            <p:cNvSpPr/>
            <p:nvPr/>
          </p:nvSpPr>
          <p:spPr>
            <a:xfrm>
              <a:off x="6622991" y="4227575"/>
              <a:ext cx="175514" cy="0"/>
            </a:xfrm>
            <a:custGeom>
              <a:avLst/>
              <a:gdLst/>
              <a:ahLst/>
              <a:cxnLst/>
              <a:rect l="0" t="0" r="0" b="0"/>
              <a:pathLst>
                <a:path w="175514">
                  <a:moveTo>
                    <a:pt x="175514"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5" name="Freeform 8685"/>
            <p:cNvSpPr/>
            <p:nvPr/>
          </p:nvSpPr>
          <p:spPr>
            <a:xfrm>
              <a:off x="6677855" y="4256531"/>
              <a:ext cx="120650" cy="0"/>
            </a:xfrm>
            <a:custGeom>
              <a:avLst/>
              <a:gdLst/>
              <a:ahLst/>
              <a:cxnLst/>
              <a:rect l="0" t="0" r="0" b="0"/>
              <a:pathLst>
                <a:path w="120650">
                  <a:moveTo>
                    <a:pt x="120650"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6" name="Freeform 8686"/>
            <p:cNvSpPr/>
            <p:nvPr/>
          </p:nvSpPr>
          <p:spPr>
            <a:xfrm>
              <a:off x="6595558" y="4285488"/>
              <a:ext cx="202947" cy="0"/>
            </a:xfrm>
            <a:custGeom>
              <a:avLst/>
              <a:gdLst/>
              <a:ahLst/>
              <a:cxnLst/>
              <a:rect l="0" t="0" r="0" b="0"/>
              <a:pathLst>
                <a:path w="202947">
                  <a:moveTo>
                    <a:pt x="202947"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7" name="Freeform 8687"/>
            <p:cNvSpPr/>
            <p:nvPr/>
          </p:nvSpPr>
          <p:spPr>
            <a:xfrm>
              <a:off x="6595558" y="4315968"/>
              <a:ext cx="202947" cy="0"/>
            </a:xfrm>
            <a:custGeom>
              <a:avLst/>
              <a:gdLst/>
              <a:ahLst/>
              <a:cxnLst/>
              <a:rect l="0" t="0" r="0" b="0"/>
              <a:pathLst>
                <a:path w="202947">
                  <a:moveTo>
                    <a:pt x="202947"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8" name="Freeform 8688"/>
            <p:cNvSpPr/>
            <p:nvPr/>
          </p:nvSpPr>
          <p:spPr>
            <a:xfrm>
              <a:off x="6705287" y="4347972"/>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89" name="Freeform 8689"/>
            <p:cNvSpPr/>
            <p:nvPr/>
          </p:nvSpPr>
          <p:spPr>
            <a:xfrm>
              <a:off x="6705287" y="4379975"/>
              <a:ext cx="93218" cy="0"/>
            </a:xfrm>
            <a:custGeom>
              <a:avLst/>
              <a:gdLst/>
              <a:ahLst/>
              <a:cxnLst/>
              <a:rect l="0" t="0" r="0" b="0"/>
              <a:pathLst>
                <a:path w="93218">
                  <a:moveTo>
                    <a:pt x="93218"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90" name="Freeform 8690"/>
            <p:cNvSpPr/>
            <p:nvPr/>
          </p:nvSpPr>
          <p:spPr>
            <a:xfrm>
              <a:off x="6594035" y="4411979"/>
              <a:ext cx="202946" cy="0"/>
            </a:xfrm>
            <a:custGeom>
              <a:avLst/>
              <a:gdLst/>
              <a:ahLst/>
              <a:cxnLst/>
              <a:rect l="0" t="0" r="0" b="0"/>
              <a:pathLst>
                <a:path w="202946">
                  <a:moveTo>
                    <a:pt x="20294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691" name="Freeform 8691"/>
            <p:cNvSpPr/>
            <p:nvPr/>
          </p:nvSpPr>
          <p:spPr>
            <a:xfrm>
              <a:off x="6594035" y="4440935"/>
              <a:ext cx="202946" cy="0"/>
            </a:xfrm>
            <a:custGeom>
              <a:avLst/>
              <a:gdLst/>
              <a:ahLst/>
              <a:cxnLst/>
              <a:rect l="0" t="0" r="0" b="0"/>
              <a:pathLst>
                <a:path w="202946">
                  <a:moveTo>
                    <a:pt x="202946" y="0"/>
                  </a:moveTo>
                  <a:lnTo>
                    <a:pt x="0" y="0"/>
                  </a:lnTo>
                </a:path>
              </a:pathLst>
            </a:custGeom>
            <a:noFill/>
            <a:ln w="6095" cap="flat" cmpd="sng">
              <a:solidFill>
                <a:srgbClr val="666666">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8692" name="Picture 869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5906202" y="2599435"/>
              <a:ext cx="987044" cy="759967"/>
            </a:xfrm>
            <a:prstGeom prst="rect">
              <a:avLst/>
            </a:prstGeom>
            <a:noFill/>
          </p:spPr>
        </p:pic>
        <p:pic>
          <p:nvPicPr>
            <p:cNvPr id="8693" name="Picture 869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5707676" y="2592387"/>
              <a:ext cx="1357947" cy="1357947"/>
            </a:xfrm>
            <a:prstGeom prst="rect">
              <a:avLst/>
            </a:prstGeom>
            <a:noFill/>
          </p:spPr>
        </p:pic>
        <p:pic>
          <p:nvPicPr>
            <p:cNvPr id="8694" name="Picture 869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066731" y="2080259"/>
              <a:ext cx="640080" cy="640080"/>
            </a:xfrm>
            <a:prstGeom prst="rect">
              <a:avLst/>
            </a:prstGeom>
            <a:noFill/>
          </p:spPr>
        </p:pic>
        <p:sp>
          <p:nvSpPr>
            <p:cNvPr id="8695" name="Freeform 8695"/>
            <p:cNvSpPr/>
            <p:nvPr/>
          </p:nvSpPr>
          <p:spPr>
            <a:xfrm>
              <a:off x="5281870" y="4143755"/>
              <a:ext cx="347472" cy="193548"/>
            </a:xfrm>
            <a:custGeom>
              <a:avLst/>
              <a:gdLst/>
              <a:ahLst/>
              <a:cxnLst/>
              <a:rect l="0" t="0" r="0" b="0"/>
              <a:pathLst>
                <a:path w="347472" h="193548">
                  <a:moveTo>
                    <a:pt x="0" y="193548"/>
                  </a:moveTo>
                  <a:lnTo>
                    <a:pt x="347472" y="193548"/>
                  </a:lnTo>
                  <a:lnTo>
                    <a:pt x="347472" y="0"/>
                  </a:lnTo>
                  <a:lnTo>
                    <a:pt x="0" y="0"/>
                  </a:lnTo>
                  <a:lnTo>
                    <a:pt x="0" y="193548"/>
                  </a:lnTo>
                  <a:close/>
                </a:path>
              </a:pathLst>
            </a:custGeom>
            <a:solidFill>
              <a:srgbClr val="4FB81C">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96" name="Freeform 8696"/>
            <p:cNvSpPr/>
            <p:nvPr/>
          </p:nvSpPr>
          <p:spPr>
            <a:xfrm>
              <a:off x="5281870" y="4143755"/>
              <a:ext cx="347472" cy="193548"/>
            </a:xfrm>
            <a:custGeom>
              <a:avLst/>
              <a:gdLst/>
              <a:ahLst/>
              <a:cxnLst/>
              <a:rect l="0" t="0" r="0" b="0"/>
              <a:pathLst>
                <a:path w="347472" h="193548">
                  <a:moveTo>
                    <a:pt x="0" y="193548"/>
                  </a:moveTo>
                  <a:lnTo>
                    <a:pt x="347472" y="193548"/>
                  </a:lnTo>
                  <a:lnTo>
                    <a:pt x="347472" y="0"/>
                  </a:lnTo>
                  <a:lnTo>
                    <a:pt x="0" y="0"/>
                  </a:lnTo>
                  <a:lnTo>
                    <a:pt x="0" y="193548"/>
                  </a:lnTo>
                  <a:close/>
                </a:path>
              </a:pathLst>
            </a:custGeom>
            <a:noFill/>
            <a:ln w="609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97" name="Freeform 8697"/>
            <p:cNvSpPr/>
            <p:nvPr/>
          </p:nvSpPr>
          <p:spPr>
            <a:xfrm>
              <a:off x="5434270" y="4296155"/>
              <a:ext cx="347472" cy="193548"/>
            </a:xfrm>
            <a:custGeom>
              <a:avLst/>
              <a:gdLst/>
              <a:ahLst/>
              <a:cxnLst/>
              <a:rect l="0" t="0" r="0" b="0"/>
              <a:pathLst>
                <a:path w="347472" h="193548">
                  <a:moveTo>
                    <a:pt x="0" y="193548"/>
                  </a:moveTo>
                  <a:lnTo>
                    <a:pt x="347472" y="193548"/>
                  </a:lnTo>
                  <a:lnTo>
                    <a:pt x="347472" y="0"/>
                  </a:lnTo>
                  <a:lnTo>
                    <a:pt x="0" y="0"/>
                  </a:lnTo>
                  <a:lnTo>
                    <a:pt x="0" y="193548"/>
                  </a:lnTo>
                  <a:close/>
                </a:path>
              </a:pathLst>
            </a:custGeom>
            <a:solidFill>
              <a:srgbClr val="4FB81C">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698" name="Freeform 8698"/>
            <p:cNvSpPr/>
            <p:nvPr/>
          </p:nvSpPr>
          <p:spPr>
            <a:xfrm>
              <a:off x="5434270" y="4296155"/>
              <a:ext cx="347472" cy="193548"/>
            </a:xfrm>
            <a:custGeom>
              <a:avLst/>
              <a:gdLst/>
              <a:ahLst/>
              <a:cxnLst/>
              <a:rect l="0" t="0" r="0" b="0"/>
              <a:pathLst>
                <a:path w="347472" h="193548">
                  <a:moveTo>
                    <a:pt x="0" y="193548"/>
                  </a:moveTo>
                  <a:lnTo>
                    <a:pt x="347472" y="193548"/>
                  </a:lnTo>
                  <a:lnTo>
                    <a:pt x="347472" y="0"/>
                  </a:lnTo>
                  <a:lnTo>
                    <a:pt x="0" y="0"/>
                  </a:lnTo>
                  <a:lnTo>
                    <a:pt x="0" y="193548"/>
                  </a:lnTo>
                  <a:close/>
                </a:path>
              </a:pathLst>
            </a:custGeom>
            <a:noFill/>
            <a:ln w="609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99" name="Freeform 8699"/>
            <p:cNvSpPr/>
            <p:nvPr/>
          </p:nvSpPr>
          <p:spPr>
            <a:xfrm>
              <a:off x="7034470" y="4239767"/>
              <a:ext cx="329184" cy="201168"/>
            </a:xfrm>
            <a:custGeom>
              <a:avLst/>
              <a:gdLst/>
              <a:ahLst/>
              <a:cxnLst/>
              <a:rect l="0" t="0" r="0" b="0"/>
              <a:pathLst>
                <a:path w="329184" h="201168">
                  <a:moveTo>
                    <a:pt x="0" y="201168"/>
                  </a:moveTo>
                  <a:lnTo>
                    <a:pt x="329184" y="201168"/>
                  </a:lnTo>
                  <a:lnTo>
                    <a:pt x="329184" y="0"/>
                  </a:lnTo>
                  <a:lnTo>
                    <a:pt x="0" y="0"/>
                  </a:lnTo>
                  <a:lnTo>
                    <a:pt x="0" y="201168"/>
                  </a:lnTo>
                  <a:close/>
                </a:path>
              </a:pathLst>
            </a:custGeom>
            <a:solidFill>
              <a:srgbClr val="E355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700" name="Freeform 8700"/>
            <p:cNvSpPr/>
            <p:nvPr/>
          </p:nvSpPr>
          <p:spPr>
            <a:xfrm>
              <a:off x="7034470" y="4239767"/>
              <a:ext cx="329184" cy="201168"/>
            </a:xfrm>
            <a:custGeom>
              <a:avLst/>
              <a:gdLst/>
              <a:ahLst/>
              <a:cxnLst/>
              <a:rect l="0" t="0" r="0" b="0"/>
              <a:pathLst>
                <a:path w="329184" h="201168">
                  <a:moveTo>
                    <a:pt x="0" y="201168"/>
                  </a:moveTo>
                  <a:lnTo>
                    <a:pt x="329184" y="201168"/>
                  </a:lnTo>
                  <a:lnTo>
                    <a:pt x="329184" y="0"/>
                  </a:lnTo>
                  <a:lnTo>
                    <a:pt x="0" y="0"/>
                  </a:lnTo>
                  <a:lnTo>
                    <a:pt x="0" y="201168"/>
                  </a:lnTo>
                  <a:close/>
                </a:path>
              </a:pathLst>
            </a:custGeom>
            <a:noFill/>
            <a:ln w="609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01" name="Freeform 8701"/>
            <p:cNvSpPr/>
            <p:nvPr/>
          </p:nvSpPr>
          <p:spPr>
            <a:xfrm>
              <a:off x="7269166" y="4171188"/>
              <a:ext cx="327660" cy="201168"/>
            </a:xfrm>
            <a:custGeom>
              <a:avLst/>
              <a:gdLst/>
              <a:ahLst/>
              <a:cxnLst/>
              <a:rect l="0" t="0" r="0" b="0"/>
              <a:pathLst>
                <a:path w="327660" h="201168">
                  <a:moveTo>
                    <a:pt x="0" y="201168"/>
                  </a:moveTo>
                  <a:lnTo>
                    <a:pt x="327660" y="201168"/>
                  </a:lnTo>
                  <a:lnTo>
                    <a:pt x="327660" y="0"/>
                  </a:lnTo>
                  <a:lnTo>
                    <a:pt x="0" y="0"/>
                  </a:lnTo>
                  <a:lnTo>
                    <a:pt x="0" y="201168"/>
                  </a:lnTo>
                  <a:close/>
                </a:path>
              </a:pathLst>
            </a:custGeom>
            <a:solidFill>
              <a:srgbClr val="E35500">
                <a:alpha val="100000"/>
              </a:srgbClr>
            </a:solidFill>
            <a:ln w="6095">
              <a:noFill/>
            </a:ln>
          </p:spPr>
          <p:style>
            <a:lnRef idx="2">
              <a:schemeClr val="accent1">
                <a:shade val="50000"/>
              </a:schemeClr>
            </a:lnRef>
            <a:fillRef idx="1">
              <a:schemeClr val="accent1"/>
            </a:fillRef>
            <a:effectRef idx="0">
              <a:schemeClr val="accent1"/>
            </a:effectRef>
            <a:fontRef idx="minor">
              <a:schemeClr val="lt1"/>
            </a:fontRef>
          </p:style>
        </p:sp>
        <p:sp>
          <p:nvSpPr>
            <p:cNvPr id="8702" name="Freeform 8702"/>
            <p:cNvSpPr/>
            <p:nvPr/>
          </p:nvSpPr>
          <p:spPr>
            <a:xfrm>
              <a:off x="7269166" y="4171188"/>
              <a:ext cx="327660" cy="201168"/>
            </a:xfrm>
            <a:custGeom>
              <a:avLst/>
              <a:gdLst/>
              <a:ahLst/>
              <a:cxnLst/>
              <a:rect l="0" t="0" r="0" b="0"/>
              <a:pathLst>
                <a:path w="327660" h="201168">
                  <a:moveTo>
                    <a:pt x="0" y="201168"/>
                  </a:moveTo>
                  <a:lnTo>
                    <a:pt x="327660" y="201168"/>
                  </a:lnTo>
                  <a:lnTo>
                    <a:pt x="327660" y="0"/>
                  </a:lnTo>
                  <a:lnTo>
                    <a:pt x="0" y="0"/>
                  </a:lnTo>
                  <a:lnTo>
                    <a:pt x="0" y="201168"/>
                  </a:lnTo>
                  <a:close/>
                </a:path>
              </a:pathLst>
            </a:custGeom>
            <a:noFill/>
            <a:ln w="609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16" name="Rectangle 8716"/>
            <p:cNvSpPr/>
            <p:nvPr/>
          </p:nvSpPr>
          <p:spPr>
            <a:xfrm>
              <a:off x="5338005" y="1834817"/>
              <a:ext cx="2085490" cy="198812"/>
            </a:xfrm>
            <a:prstGeom prst="rect">
              <a:avLst/>
            </a:prstGeom>
          </p:spPr>
          <p:txBody>
            <a:bodyPr wrap="none" lIns="0" tIns="0" rIns="0" bIns="0">
              <a:spAutoFit/>
            </a:bodyPr>
            <a:lstStyle/>
            <a:p>
              <a:pPr marL="0"/>
              <a:r>
                <a:rPr lang="x-none" sz="1404" b="1" i="0" spc="0" baseline="0" dirty="0">
                  <a:solidFill>
                    <a:srgbClr val="666666"/>
                  </a:solidFill>
                  <a:latin typeface="Arial"/>
                </a:rPr>
                <a:t>Transacti</a:t>
              </a:r>
              <a:r>
                <a:rPr lang="x-none" sz="1404" b="1" i="0" spc="-18" baseline="0" dirty="0">
                  <a:solidFill>
                    <a:srgbClr val="666666"/>
                  </a:solidFill>
                  <a:latin typeface="Arial"/>
                </a:rPr>
                <a:t>o</a:t>
              </a:r>
              <a:r>
                <a:rPr lang="x-none" sz="1404" b="1" i="0" spc="0" baseline="0" dirty="0">
                  <a:solidFill>
                    <a:srgbClr val="666666"/>
                  </a:solidFill>
                  <a:latin typeface="Arial"/>
                </a:rPr>
                <a:t>ns</a:t>
              </a:r>
              <a:r>
                <a:rPr lang="x-none" sz="1404" b="1" i="0" spc="-43" baseline="0" dirty="0">
                  <a:solidFill>
                    <a:srgbClr val="666666"/>
                  </a:solidFill>
                  <a:latin typeface="Arial"/>
                </a:rPr>
                <a:t> </a:t>
              </a:r>
              <a:r>
                <a:rPr lang="x-none" sz="1404" b="1" i="0" spc="0" baseline="0" dirty="0">
                  <a:solidFill>
                    <a:srgbClr val="666666"/>
                  </a:solidFill>
                  <a:latin typeface="Arial"/>
                </a:rPr>
                <a:t>+ </a:t>
              </a:r>
              <a:r>
                <a:rPr lang="x-none" sz="1404" b="1" i="0" spc="-42" baseline="0" dirty="0">
                  <a:solidFill>
                    <a:srgbClr val="666666"/>
                  </a:solidFill>
                  <a:latin typeface="Arial"/>
                </a:rPr>
                <a:t>A</a:t>
              </a:r>
              <a:r>
                <a:rPr lang="x-none" sz="1404" b="1" i="0" spc="0" baseline="0" dirty="0">
                  <a:solidFill>
                    <a:srgbClr val="666666"/>
                  </a:solidFill>
                  <a:latin typeface="Arial"/>
                </a:rPr>
                <a:t>nal</a:t>
              </a:r>
              <a:r>
                <a:rPr lang="x-none" sz="1404" b="1" i="0" spc="-49" baseline="0" dirty="0">
                  <a:solidFill>
                    <a:srgbClr val="666666"/>
                  </a:solidFill>
                  <a:latin typeface="Arial"/>
                </a:rPr>
                <a:t>y</a:t>
              </a:r>
              <a:r>
                <a:rPr lang="x-none" sz="1404" b="1" i="0" spc="0" baseline="0" dirty="0">
                  <a:solidFill>
                    <a:srgbClr val="666666"/>
                  </a:solidFill>
                  <a:latin typeface="Arial"/>
                </a:rPr>
                <a:t>tics</a:t>
              </a:r>
              <a:endParaRPr lang="x-none" sz="1404" dirty="0"/>
            </a:p>
          </p:txBody>
        </p:sp>
        <p:sp>
          <p:nvSpPr>
            <p:cNvPr id="8717" name="Rectangle 8717"/>
            <p:cNvSpPr/>
            <p:nvPr/>
          </p:nvSpPr>
          <p:spPr>
            <a:xfrm>
              <a:off x="4232088" y="5133848"/>
              <a:ext cx="612648" cy="169924"/>
            </a:xfrm>
            <a:prstGeom prst="rect">
              <a:avLst/>
            </a:prstGeom>
          </p:spPr>
          <p:txBody>
            <a:bodyPr wrap="none" lIns="0" tIns="0" rIns="0" bIns="0">
              <a:spAutoFit/>
            </a:bodyPr>
            <a:lstStyle/>
            <a:p>
              <a:pPr marL="0"/>
              <a:r>
                <a:rPr lang="x-none" sz="1200" b="0" i="0" spc="0" baseline="0" dirty="0">
                  <a:latin typeface="Arial"/>
                </a:rPr>
                <a:t>Teradata</a:t>
              </a:r>
              <a:endParaRPr lang="x-none" sz="1200" dirty="0"/>
            </a:p>
          </p:txBody>
        </p:sp>
        <p:sp>
          <p:nvSpPr>
            <p:cNvPr id="8718" name="Rectangle 8718"/>
            <p:cNvSpPr/>
            <p:nvPr/>
          </p:nvSpPr>
          <p:spPr>
            <a:xfrm>
              <a:off x="5065462" y="5773398"/>
              <a:ext cx="535841" cy="170265"/>
            </a:xfrm>
            <a:prstGeom prst="rect">
              <a:avLst/>
            </a:prstGeom>
          </p:spPr>
          <p:txBody>
            <a:bodyPr wrap="none" lIns="0" tIns="0" rIns="0" bIns="0">
              <a:spAutoFit/>
            </a:bodyPr>
            <a:lstStyle/>
            <a:p>
              <a:pPr marL="0"/>
              <a:r>
                <a:rPr lang="x-none" sz="1202" b="0" i="0" spc="0" baseline="0" dirty="0">
                  <a:latin typeface="Arial"/>
                </a:rPr>
                <a:t>Hadoop</a:t>
              </a:r>
              <a:endParaRPr lang="x-none" sz="1202" dirty="0"/>
            </a:p>
          </p:txBody>
        </p:sp>
        <p:sp>
          <p:nvSpPr>
            <p:cNvPr id="8719" name="Rectangle 8719"/>
            <p:cNvSpPr/>
            <p:nvPr/>
          </p:nvSpPr>
          <p:spPr>
            <a:xfrm>
              <a:off x="6031932" y="6036411"/>
              <a:ext cx="770381" cy="169924"/>
            </a:xfrm>
            <a:prstGeom prst="rect">
              <a:avLst/>
            </a:prstGeom>
          </p:spPr>
          <p:txBody>
            <a:bodyPr wrap="none" lIns="0" tIns="0" rIns="0" bIns="0">
              <a:spAutoFit/>
            </a:bodyPr>
            <a:lstStyle/>
            <a:p>
              <a:pPr marL="0"/>
              <a:r>
                <a:rPr lang="x-none" sz="1200" b="0" i="0" spc="0" baseline="0" dirty="0">
                  <a:latin typeface="Arial"/>
                </a:rPr>
                <a:t>SAP HANA</a:t>
              </a:r>
              <a:endParaRPr lang="x-none" sz="1200" dirty="0"/>
            </a:p>
          </p:txBody>
        </p:sp>
        <p:sp>
          <p:nvSpPr>
            <p:cNvPr id="8720" name="Rectangle 8720"/>
            <p:cNvSpPr/>
            <p:nvPr/>
          </p:nvSpPr>
          <p:spPr>
            <a:xfrm>
              <a:off x="7226749" y="5730392"/>
              <a:ext cx="509625" cy="169924"/>
            </a:xfrm>
            <a:prstGeom prst="rect">
              <a:avLst/>
            </a:prstGeom>
          </p:spPr>
          <p:txBody>
            <a:bodyPr wrap="none" lIns="0" tIns="0" rIns="0" bIns="0">
              <a:spAutoFit/>
            </a:bodyPr>
            <a:lstStyle/>
            <a:p>
              <a:pPr marL="0"/>
              <a:r>
                <a:rPr lang="x-none" sz="1200" b="0" i="0" spc="0" baseline="0" dirty="0">
                  <a:latin typeface="Arial"/>
                </a:rPr>
                <a:t>ASE/IQ</a:t>
              </a:r>
              <a:endParaRPr lang="x-none" sz="1200" dirty="0"/>
            </a:p>
          </p:txBody>
        </p:sp>
        <p:sp>
          <p:nvSpPr>
            <p:cNvPr id="8721" name="Rectangle 8721"/>
            <p:cNvSpPr/>
            <p:nvPr/>
          </p:nvSpPr>
          <p:spPr>
            <a:xfrm>
              <a:off x="8075998" y="5088509"/>
              <a:ext cx="449122" cy="169924"/>
            </a:xfrm>
            <a:prstGeom prst="rect">
              <a:avLst/>
            </a:prstGeom>
          </p:spPr>
          <p:txBody>
            <a:bodyPr wrap="none" lIns="0" tIns="0" rIns="0" bIns="0">
              <a:spAutoFit/>
            </a:bodyPr>
            <a:lstStyle/>
            <a:p>
              <a:pPr marL="0"/>
              <a:r>
                <a:rPr lang="x-none" sz="1200" b="0" i="0" spc="0" baseline="0" dirty="0">
                  <a:latin typeface="Arial"/>
                </a:rPr>
                <a:t>Oracle</a:t>
              </a:r>
              <a:endParaRPr lang="x-none" sz="1200" dirty="0"/>
            </a:p>
          </p:txBody>
        </p:sp>
        <p:sp>
          <p:nvSpPr>
            <p:cNvPr id="8722" name="Rectangle 8722"/>
            <p:cNvSpPr/>
            <p:nvPr/>
          </p:nvSpPr>
          <p:spPr>
            <a:xfrm>
              <a:off x="5993325" y="3577335"/>
              <a:ext cx="790651" cy="169924"/>
            </a:xfrm>
            <a:prstGeom prst="rect">
              <a:avLst/>
            </a:prstGeom>
          </p:spPr>
          <p:txBody>
            <a:bodyPr wrap="none" lIns="0" tIns="0" rIns="0" bIns="0">
              <a:spAutoFit/>
            </a:bodyPr>
            <a:lstStyle/>
            <a:p>
              <a:pPr marL="0"/>
              <a:r>
                <a:rPr lang="x-none" sz="1200" b="1" i="0" spc="0" baseline="0" dirty="0">
                  <a:solidFill>
                    <a:srgbClr val="FFFFFF"/>
                  </a:solidFill>
                  <a:latin typeface="Arial"/>
                </a:rPr>
                <a:t>S</a:t>
              </a:r>
              <a:r>
                <a:rPr lang="x-none" sz="1200" b="1" i="0" spc="-38" baseline="0" dirty="0">
                  <a:solidFill>
                    <a:srgbClr val="FFFFFF"/>
                  </a:solidFill>
                  <a:latin typeface="Arial"/>
                </a:rPr>
                <a:t>A</a:t>
              </a:r>
              <a:r>
                <a:rPr lang="x-none" sz="1200" b="1" i="0" spc="0" baseline="0" dirty="0">
                  <a:solidFill>
                    <a:srgbClr val="FFFFFF"/>
                  </a:solidFill>
                  <a:latin typeface="Arial"/>
                </a:rPr>
                <a:t>P H</a:t>
              </a:r>
              <a:r>
                <a:rPr lang="x-none" sz="1200" b="1" i="0" spc="-40" baseline="0" dirty="0">
                  <a:solidFill>
                    <a:srgbClr val="FFFFFF"/>
                  </a:solidFill>
                  <a:latin typeface="Arial"/>
                </a:rPr>
                <a:t>A</a:t>
              </a:r>
              <a:r>
                <a:rPr lang="x-none" sz="1200" b="1" i="0" spc="0" baseline="0" dirty="0">
                  <a:solidFill>
                    <a:srgbClr val="FFFFFF"/>
                  </a:solidFill>
                  <a:latin typeface="Arial"/>
                </a:rPr>
                <a:t>NA</a:t>
              </a:r>
              <a:endParaRPr lang="x-none" sz="1200" dirty="0"/>
            </a:p>
          </p:txBody>
        </p:sp>
        <p:sp>
          <p:nvSpPr>
            <p:cNvPr id="8723" name="Rectangle 8723"/>
            <p:cNvSpPr/>
            <p:nvPr/>
          </p:nvSpPr>
          <p:spPr>
            <a:xfrm>
              <a:off x="5150552" y="3957383"/>
              <a:ext cx="2461196" cy="162241"/>
            </a:xfrm>
            <a:prstGeom prst="rect">
              <a:avLst/>
            </a:prstGeom>
          </p:spPr>
          <p:txBody>
            <a:bodyPr wrap="none" lIns="0" tIns="0" rIns="0" bIns="0">
              <a:spAutoFit/>
            </a:bodyPr>
            <a:lstStyle/>
            <a:p>
              <a:pPr marL="0">
                <a:tabLst>
                  <a:tab pos="1710816" algn="l"/>
                </a:tabLst>
              </a:pPr>
              <a:r>
                <a:rPr lang="x-none" sz="1363" b="1" i="0" spc="0" baseline="30444" dirty="0">
                  <a:latin typeface="Arial"/>
                </a:rPr>
                <a:t>H</a:t>
              </a:r>
              <a:r>
                <a:rPr lang="x-none" sz="1363" b="1" i="0" spc="-15" baseline="30444" dirty="0">
                  <a:latin typeface="Arial"/>
                </a:rPr>
                <a:t>A</a:t>
              </a:r>
              <a:r>
                <a:rPr lang="x-none" sz="1363" b="1" i="0" spc="0" baseline="30444" dirty="0">
                  <a:latin typeface="Arial"/>
                </a:rPr>
                <a:t>N</a:t>
              </a:r>
              <a:r>
                <a:rPr lang="x-none" sz="1363" b="1" i="0" spc="-15" baseline="30444" dirty="0">
                  <a:latin typeface="Arial"/>
                </a:rPr>
                <a:t>A</a:t>
              </a:r>
              <a:r>
                <a:rPr lang="x-none" sz="1363" b="1" i="0" spc="0" baseline="30444" dirty="0">
                  <a:latin typeface="Arial"/>
                </a:rPr>
                <a:t> Tables	</a:t>
              </a:r>
              <a:r>
                <a:rPr lang="x-none" sz="900" b="1" i="0" spc="0" baseline="0" dirty="0">
                  <a:latin typeface="Arial"/>
                </a:rPr>
                <a:t>Virtual Tables</a:t>
              </a:r>
              <a:endParaRPr lang="x-none" sz="900" dirty="0"/>
            </a:p>
          </p:txBody>
        </p:sp>
      </p:grpSp>
      <p:sp>
        <p:nvSpPr>
          <p:cNvPr id="258" name="文本框 257"/>
          <p:cNvSpPr txBox="1"/>
          <p:nvPr/>
        </p:nvSpPr>
        <p:spPr>
          <a:xfrm>
            <a:off x="834438" y="1986514"/>
            <a:ext cx="2944001" cy="1477328"/>
          </a:xfrm>
          <a:prstGeom prst="rect">
            <a:avLst/>
          </a:prstGeom>
          <a:noFill/>
        </p:spPr>
        <p:txBody>
          <a:bodyPr wrap="square" lIns="0" tIns="0" rIns="0" bIns="0" rtlCol="0">
            <a:spAutoFit/>
          </a:bodyPr>
          <a:lstStyle/>
          <a:p>
            <a:pPr marL="285750" indent="-285750">
              <a:buClr>
                <a:schemeClr val="accent1"/>
              </a:buClr>
              <a:buFont typeface="Arial" panose="020B0604020202020204" pitchFamily="34" charset="0"/>
              <a:buChar char="•"/>
            </a:pPr>
            <a:r>
              <a:rPr lang="zh-CN" altLang="en-US" sz="1600" dirty="0"/>
              <a:t>允许像本地表一样的方式访问远程数据</a:t>
            </a:r>
            <a:endParaRPr lang="en-US" altLang="zh-CN" sz="1600" dirty="0"/>
          </a:p>
          <a:p>
            <a:pPr marL="285750" indent="-285750">
              <a:buClr>
                <a:schemeClr val="accent1"/>
              </a:buClr>
              <a:buFont typeface="Arial" panose="020B0604020202020204" pitchFamily="34" charset="0"/>
              <a:buChar char="•"/>
            </a:pPr>
            <a:r>
              <a:rPr lang="zh-CN" altLang="en-US" sz="1600" dirty="0"/>
              <a:t>智能的查询处理包括查询分拆，计算下沉，功能互补等</a:t>
            </a:r>
            <a:endParaRPr lang="en-US" altLang="zh-CN" sz="1600" dirty="0"/>
          </a:p>
          <a:p>
            <a:pPr marL="285750" indent="-285750">
              <a:buClr>
                <a:schemeClr val="accent1"/>
              </a:buClr>
              <a:buFont typeface="Arial" panose="020B0604020202020204" pitchFamily="34" charset="0"/>
              <a:buChar char="•"/>
            </a:pPr>
            <a:r>
              <a:rPr lang="zh-CN" altLang="en-US" sz="1600" dirty="0"/>
              <a:t>支持数据存储地算法开发</a:t>
            </a:r>
            <a:endParaRPr lang="en-US" altLang="zh-CN" sz="1600" dirty="0"/>
          </a:p>
          <a:p>
            <a:pPr marL="285750" indent="-285750">
              <a:buClr>
                <a:schemeClr val="accent1"/>
              </a:buClr>
              <a:buFont typeface="Arial" panose="020B0604020202020204" pitchFamily="34" charset="0"/>
              <a:buChar char="•"/>
            </a:pPr>
            <a:r>
              <a:rPr lang="zh-CN" altLang="en-US" sz="1600" dirty="0"/>
              <a:t>方便的访问异构数据源</a:t>
            </a:r>
            <a:endParaRPr lang="en-US" altLang="zh-CN" sz="1600" dirty="0"/>
          </a:p>
        </p:txBody>
      </p:sp>
    </p:spTree>
    <p:extLst>
      <p:ext uri="{BB962C8B-B14F-4D97-AF65-F5344CB8AC3E}">
        <p14:creationId xmlns:p14="http://schemas.microsoft.com/office/powerpoint/2010/main" val="1135807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1" y="2813091"/>
            <a:ext cx="11545200" cy="923330"/>
          </a:xfrm>
        </p:spPr>
        <p:txBody>
          <a:bodyPr/>
          <a:lstStyle/>
          <a:p>
            <a:pPr marL="408291" indent="-408291"/>
            <a:r>
              <a:rPr lang="en-US" altLang="zh-CN" sz="3600" kern="0" dirty="0">
                <a:solidFill>
                  <a:srgbClr val="000000"/>
                </a:solidFill>
                <a:latin typeface="微软雅黑" pitchFamily="34" charset="-122"/>
                <a:ea typeface="微软雅黑" pitchFamily="34" charset="-122"/>
              </a:rPr>
              <a:t>HANA</a:t>
            </a:r>
            <a:r>
              <a:rPr lang="zh-CN" altLang="en-US" sz="3600" kern="0" dirty="0">
                <a:solidFill>
                  <a:srgbClr val="000000"/>
                </a:solidFill>
                <a:latin typeface="微软雅黑" pitchFamily="34" charset="-122"/>
                <a:ea typeface="微软雅黑" pitchFamily="34" charset="-122"/>
              </a:rPr>
              <a:t>相关问题说明</a:t>
            </a:r>
            <a:endParaRPr lang="en-US" altLang="zh-CN" sz="3600" kern="0" dirty="0">
              <a:solidFill>
                <a:srgbClr val="000000"/>
              </a:solidFill>
              <a:latin typeface="微软雅黑" pitchFamily="34" charset="-122"/>
              <a:ea typeface="微软雅黑" pitchFamily="34" charset="-122"/>
            </a:endParaRPr>
          </a:p>
        </p:txBody>
      </p:sp>
      <p:sp>
        <p:nvSpPr>
          <p:cNvPr id="2" name="Picture Placeholder 1"/>
          <p:cNvSpPr>
            <a:spLocks noGrp="1"/>
          </p:cNvSpPr>
          <p:nvPr>
            <p:ph type="pic" sz="quarter" idx="11"/>
          </p:nvPr>
        </p:nvSpPr>
        <p:spPr/>
      </p:sp>
      <p:pic>
        <p:nvPicPr>
          <p:cNvPr id="8" name="Picture Placeholder 5" descr="275295_l_srgb_s_gl.jpg"/>
          <p:cNvPicPr>
            <a:picLocks noChangeAspect="1"/>
          </p:cNvPicPr>
          <p:nvPr/>
        </p:nvPicPr>
        <p:blipFill rotWithShape="1">
          <a:blip r:embed="rId3" cstate="screen">
            <a:extLst>
              <a:ext uri="{28A0092B-C50C-407E-A947-70E740481C1C}">
                <a14:useLocalDpi xmlns:a14="http://schemas.microsoft.com/office/drawing/2010/main"/>
              </a:ext>
            </a:extLst>
          </a:blip>
          <a:srcRect r="-220"/>
          <a:stretch/>
        </p:blipFill>
        <p:spPr bwMode="gray">
          <a:xfrm>
            <a:off x="321735" y="162038"/>
            <a:ext cx="11572867" cy="2135294"/>
          </a:xfrm>
          <a:prstGeom prst="rect">
            <a:avLst/>
          </a:prstGeom>
          <a:noFill/>
          <a:ln>
            <a:noFill/>
          </a:ln>
        </p:spPr>
      </p:pic>
      <p:pic>
        <p:nvPicPr>
          <p:cNvPr id="10" name="Picture 9"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t="14324" r="7690" b="27763"/>
          <a:stretch/>
        </p:blipFill>
        <p:spPr>
          <a:xfrm>
            <a:off x="6762750" y="162037"/>
            <a:ext cx="5108576" cy="2136663"/>
          </a:xfrm>
          <a:prstGeom prst="rect">
            <a:avLst/>
          </a:prstGeom>
        </p:spPr>
      </p:pic>
    </p:spTree>
    <p:extLst>
      <p:ext uri="{BB962C8B-B14F-4D97-AF65-F5344CB8AC3E}">
        <p14:creationId xmlns:p14="http://schemas.microsoft.com/office/powerpoint/2010/main" val="161507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11888" y="324075"/>
            <a:ext cx="11557312" cy="756175"/>
          </a:xfrm>
        </p:spPr>
        <p:txBody>
          <a:bodyPr vert="horz" lIns="0" tIns="0" rIns="0" bIns="0" rtlCol="0" anchor="ctr" anchorCtr="0">
            <a:noAutofit/>
          </a:bodyPr>
          <a:lstStyle/>
          <a:p>
            <a:r>
              <a:rPr lang="zh-CN" altLang="en-US" sz="2400" dirty="0"/>
              <a:t>使用</a:t>
            </a:r>
            <a:r>
              <a:rPr lang="en-US" sz="2400" dirty="0"/>
              <a:t>SAP HANA</a:t>
            </a:r>
            <a:r>
              <a:rPr lang="zh-CN" altLang="en-US" sz="2400" dirty="0"/>
              <a:t>内存数据库的相关问题</a:t>
            </a:r>
            <a:endParaRPr lang="en-US" sz="2000" b="0" dirty="0">
              <a:latin typeface="微软雅黑" panose="020B0503020204020204" pitchFamily="34" charset="-122"/>
              <a:ea typeface="微软雅黑" panose="020B0503020204020204" pitchFamily="34" charset="-122"/>
            </a:endParaRPr>
          </a:p>
        </p:txBody>
      </p:sp>
      <p:sp>
        <p:nvSpPr>
          <p:cNvPr id="5" name="矩形 4"/>
          <p:cNvSpPr/>
          <p:nvPr/>
        </p:nvSpPr>
        <p:spPr>
          <a:xfrm>
            <a:off x="1265058" y="1270474"/>
            <a:ext cx="9899897" cy="4708981"/>
          </a:xfrm>
          <a:prstGeom prst="rect">
            <a:avLst/>
          </a:prstGeom>
        </p:spPr>
        <p:txBody>
          <a:bodyPr wrap="square">
            <a:spAutoFit/>
          </a:bodyPr>
          <a:lstStyle/>
          <a:p>
            <a:pPr marL="457200" indent="-457200">
              <a:spcAft>
                <a:spcPts val="0"/>
              </a:spcAft>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内存数据库的列存储、行存储的原理；</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spcAft>
                <a:spcPts val="0"/>
              </a:spcAft>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内存数据库的列存储相比于</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ORACLE12c</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IN-MEMORY</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列存储的优势；</a:t>
            </a:r>
            <a:endParaRPr lang="en-US" sz="2000" dirty="0">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内存数据库的行存储相比于</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ORACLE12c</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TIMESTEN</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行存储的优势；</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内存数据库的高可用性架构；</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内存数据库的灾备架构；</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内存数据库的高可用、灾备对应用透明该如何实现？是否需要借助中间件；</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内存数据库同步数据的原理（传输数据块还是日志文件等）、应用日志的原理（直接修改数据库还是</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重做等）；</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内存数据库的横向扩展能力；</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内存数据库的仲裁机制、仲裁原理；</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内存数据库在服务器宕机重启后重新加载数据的耗时，在最短时间内加载完大量数据的最佳实践方案；</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数据库的导数方案（包括数据文件的导入到</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数据表，以及</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数据表导出成文本文件的效率）；</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57200" indent="-457200">
              <a:buFont typeface="+mj-lt"/>
              <a:buAutoNum type="arabicPeriod"/>
            </a:pP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备份还原方案；</a:t>
            </a:r>
            <a:endPar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4280609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 HANA</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内存数据库的列存储、行存储的原理</a:t>
            </a:r>
            <a:endParaRPr lang="en-US" dirty="0"/>
          </a:p>
        </p:txBody>
      </p:sp>
      <p:pic>
        <p:nvPicPr>
          <p:cNvPr id="5" name="Picture 5"/>
          <p:cNvPicPr>
            <a:picLocks noChangeAspect="1"/>
          </p:cNvPicPr>
          <p:nvPr/>
        </p:nvPicPr>
        <p:blipFill>
          <a:blip r:embed="rId2"/>
          <a:stretch>
            <a:fillRect/>
          </a:stretch>
        </p:blipFill>
        <p:spPr>
          <a:xfrm>
            <a:off x="158348" y="1964237"/>
            <a:ext cx="3621497" cy="2398953"/>
          </a:xfrm>
          <a:prstGeom prst="rect">
            <a:avLst/>
          </a:prstGeom>
        </p:spPr>
      </p:pic>
      <p:sp>
        <p:nvSpPr>
          <p:cNvPr id="6" name="矩形 5"/>
          <p:cNvSpPr/>
          <p:nvPr/>
        </p:nvSpPr>
        <p:spPr>
          <a:xfrm>
            <a:off x="4831622" y="1402499"/>
            <a:ext cx="1723549" cy="461665"/>
          </a:xfrm>
          <a:prstGeom prst="rect">
            <a:avLst/>
          </a:prstGeom>
        </p:spPr>
        <p:txBody>
          <a:bodyPr wrap="none">
            <a:spAutoFit/>
          </a:bodyPr>
          <a:lstStyle/>
          <a:p>
            <a:r>
              <a:rPr lang="zh-CN" altLang="en-US" sz="2400" dirty="0">
                <a:latin typeface="Gill Sans MT"/>
              </a:rPr>
              <a:t>行数据布局</a:t>
            </a:r>
            <a:endParaRPr lang="en-US" dirty="0"/>
          </a:p>
        </p:txBody>
      </p:sp>
      <p:sp>
        <p:nvSpPr>
          <p:cNvPr id="7" name="矩形 6"/>
          <p:cNvSpPr/>
          <p:nvPr/>
        </p:nvSpPr>
        <p:spPr>
          <a:xfrm>
            <a:off x="4143457" y="1964237"/>
            <a:ext cx="3618684" cy="1040285"/>
          </a:xfrm>
          <a:prstGeom prst="rect">
            <a:avLst/>
          </a:prstGeom>
        </p:spPr>
        <p:txBody>
          <a:bodyPr wrap="square">
            <a:spAutoFit/>
          </a:bodyPr>
          <a:lstStyle/>
          <a:p>
            <a:pPr marL="342900" indent="-342900" defTabSz="914400">
              <a:spcBef>
                <a:spcPct val="20000"/>
              </a:spcBef>
              <a:buClr>
                <a:srgbClr val="9B1537"/>
              </a:buClr>
              <a:buSzPct val="80000"/>
              <a:buFont typeface="Wingdings"/>
              <a:buChar char=""/>
            </a:pPr>
            <a:r>
              <a:rPr lang="zh-CN" altLang="en-US" sz="1400" dirty="0">
                <a:latin typeface="Calibri"/>
              </a:rPr>
              <a:t>数据以数组为单位储存</a:t>
            </a:r>
          </a:p>
          <a:p>
            <a:pPr marL="342900" indent="-342900" defTabSz="914400">
              <a:spcBef>
                <a:spcPct val="20000"/>
              </a:spcBef>
              <a:buClr>
                <a:srgbClr val="9B1537"/>
              </a:buClr>
              <a:buSzPct val="80000"/>
              <a:buFont typeface="Wingdings"/>
              <a:buChar char=""/>
            </a:pPr>
            <a:r>
              <a:rPr lang="zh-CN" altLang="en-US" sz="1400" dirty="0">
                <a:latin typeface="Calibri"/>
              </a:rPr>
              <a:t>充分利用单一数组的属性共置</a:t>
            </a:r>
          </a:p>
          <a:p>
            <a:pPr marL="342900" indent="-342900" defTabSz="914400">
              <a:spcBef>
                <a:spcPct val="20000"/>
              </a:spcBef>
              <a:buClr>
                <a:srgbClr val="9B1537"/>
              </a:buClr>
              <a:buSzPct val="80000"/>
              <a:buFont typeface="Wingdings"/>
              <a:buChar char=""/>
            </a:pPr>
            <a:r>
              <a:rPr lang="zh-CN" altLang="en-US" sz="1400" dirty="0">
                <a:latin typeface="Calibri"/>
              </a:rPr>
              <a:t>重建成本低，但单一属性的顺序扫描成本较高</a:t>
            </a:r>
          </a:p>
        </p:txBody>
      </p:sp>
      <p:pic>
        <p:nvPicPr>
          <p:cNvPr id="8" name="Picture 5"/>
          <p:cNvPicPr>
            <a:picLocks noChangeAspect="1"/>
          </p:cNvPicPr>
          <p:nvPr/>
        </p:nvPicPr>
        <p:blipFill>
          <a:blip r:embed="rId3"/>
          <a:stretch>
            <a:fillRect/>
          </a:stretch>
        </p:blipFill>
        <p:spPr>
          <a:xfrm>
            <a:off x="4143457" y="3163713"/>
            <a:ext cx="3618684" cy="2800547"/>
          </a:xfrm>
          <a:prstGeom prst="rect">
            <a:avLst/>
          </a:prstGeom>
        </p:spPr>
      </p:pic>
      <p:sp>
        <p:nvSpPr>
          <p:cNvPr id="9" name="矩形 8"/>
          <p:cNvSpPr/>
          <p:nvPr/>
        </p:nvSpPr>
        <p:spPr>
          <a:xfrm>
            <a:off x="8813900" y="1402498"/>
            <a:ext cx="1723549" cy="461665"/>
          </a:xfrm>
          <a:prstGeom prst="rect">
            <a:avLst/>
          </a:prstGeom>
        </p:spPr>
        <p:txBody>
          <a:bodyPr wrap="none">
            <a:spAutoFit/>
          </a:bodyPr>
          <a:lstStyle/>
          <a:p>
            <a:r>
              <a:rPr lang="zh-CN" altLang="en-US" sz="2400" dirty="0">
                <a:latin typeface="Gill Sans MT"/>
              </a:rPr>
              <a:t>列数据布局</a:t>
            </a:r>
            <a:endParaRPr lang="en-US" dirty="0"/>
          </a:p>
        </p:txBody>
      </p:sp>
      <p:sp>
        <p:nvSpPr>
          <p:cNvPr id="10" name="矩形 9"/>
          <p:cNvSpPr/>
          <p:nvPr/>
        </p:nvSpPr>
        <p:spPr>
          <a:xfrm>
            <a:off x="8191432" y="1964237"/>
            <a:ext cx="3677768" cy="824841"/>
          </a:xfrm>
          <a:prstGeom prst="rect">
            <a:avLst/>
          </a:prstGeom>
        </p:spPr>
        <p:txBody>
          <a:bodyPr wrap="square">
            <a:spAutoFit/>
          </a:bodyPr>
          <a:lstStyle/>
          <a:p>
            <a:pPr marL="342900" indent="-342900" defTabSz="914400">
              <a:spcBef>
                <a:spcPct val="20000"/>
              </a:spcBef>
              <a:buClr>
                <a:srgbClr val="9B1537"/>
              </a:buClr>
              <a:buSzPct val="80000"/>
              <a:buFont typeface="Wingdings"/>
              <a:buChar char=""/>
            </a:pPr>
            <a:r>
              <a:rPr lang="zh-CN" altLang="en-US" sz="1400" dirty="0">
                <a:latin typeface="Calibri"/>
              </a:rPr>
              <a:t>数据按属性进行储存</a:t>
            </a:r>
          </a:p>
          <a:p>
            <a:pPr marL="342900" indent="-342900" defTabSz="914400">
              <a:spcBef>
                <a:spcPct val="20000"/>
              </a:spcBef>
              <a:buClr>
                <a:srgbClr val="9B1537"/>
              </a:buClr>
              <a:buSzPct val="80000"/>
              <a:buFont typeface="Wingdings"/>
              <a:buChar char=""/>
            </a:pPr>
            <a:r>
              <a:rPr lang="zh-CN" altLang="en-US" sz="1400" dirty="0">
                <a:latin typeface="Calibri"/>
              </a:rPr>
              <a:t>充分利用主内存中的顺序扫描速度</a:t>
            </a:r>
          </a:p>
          <a:p>
            <a:pPr marL="342900" indent="-342900" defTabSz="914400">
              <a:spcBef>
                <a:spcPct val="20000"/>
              </a:spcBef>
              <a:buClr>
                <a:srgbClr val="9B1537"/>
              </a:buClr>
              <a:buSzPct val="80000"/>
              <a:buFont typeface="Wingdings"/>
              <a:buChar char=""/>
            </a:pPr>
            <a:r>
              <a:rPr lang="zh-CN" altLang="en-US" sz="1400" dirty="0">
                <a:latin typeface="Calibri"/>
              </a:rPr>
              <a:t>数组重建非常昂贵</a:t>
            </a:r>
          </a:p>
        </p:txBody>
      </p:sp>
      <p:pic>
        <p:nvPicPr>
          <p:cNvPr id="11" name="Picture 3"/>
          <p:cNvPicPr>
            <a:picLocks noChangeAspect="1"/>
          </p:cNvPicPr>
          <p:nvPr/>
        </p:nvPicPr>
        <p:blipFill>
          <a:blip r:embed="rId4"/>
          <a:stretch>
            <a:fillRect/>
          </a:stretch>
        </p:blipFill>
        <p:spPr>
          <a:xfrm>
            <a:off x="8125753" y="3163713"/>
            <a:ext cx="3591046" cy="2800547"/>
          </a:xfrm>
          <a:prstGeom prst="rect">
            <a:avLst/>
          </a:prstGeom>
        </p:spPr>
      </p:pic>
    </p:spTree>
    <p:extLst>
      <p:ext uri="{BB962C8B-B14F-4D97-AF65-F5344CB8AC3E}">
        <p14:creationId xmlns:p14="http://schemas.microsoft.com/office/powerpoint/2010/main" val="788465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 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内存数据库的列存储相比于</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ORACLE12c</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IN-MEMORY</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列存储的优势</a:t>
            </a:r>
            <a:endParaRPr lang="en-US" sz="2400" dirty="0"/>
          </a:p>
        </p:txBody>
      </p:sp>
      <p:sp>
        <p:nvSpPr>
          <p:cNvPr id="3" name="文本占位符 2"/>
          <p:cNvSpPr>
            <a:spLocks noGrp="1"/>
          </p:cNvSpPr>
          <p:nvPr>
            <p:ph type="body" sz="quarter" idx="10"/>
          </p:nvPr>
        </p:nvSpPr>
        <p:spPr/>
        <p:txBody>
          <a:bodyPr/>
          <a:lstStyle/>
          <a:p>
            <a:pPr marL="457200" indent="-457200">
              <a:buFontTx/>
              <a:buAutoNum type="arabicPeriod"/>
            </a:pPr>
            <a:r>
              <a:rPr lang="en-US" altLang="zh-CN" dirty="0"/>
              <a:t>Insert-only</a:t>
            </a:r>
            <a:r>
              <a:rPr lang="zh-CN" altLang="en-US" dirty="0"/>
              <a:t>仅插入机制，同时兼顾写优化和读优化</a:t>
            </a:r>
            <a:endParaRPr lang="en-US" altLang="zh-CN" dirty="0"/>
          </a:p>
          <a:p>
            <a:pPr marL="457200" indent="-457200">
              <a:buFontTx/>
              <a:buAutoNum type="arabicPeriod"/>
            </a:pPr>
            <a:r>
              <a:rPr lang="en-US" dirty="0"/>
              <a:t>MVCC</a:t>
            </a:r>
            <a:r>
              <a:rPr lang="de-DE" dirty="0"/>
              <a:t> </a:t>
            </a:r>
            <a:r>
              <a:rPr lang="zh-CN" altLang="en-US" dirty="0"/>
              <a:t>（</a:t>
            </a:r>
            <a:r>
              <a:rPr lang="de-DE" dirty="0"/>
              <a:t>Multi Version </a:t>
            </a:r>
            <a:r>
              <a:rPr lang="de-DE" dirty="0" err="1"/>
              <a:t>Concurrency</a:t>
            </a:r>
            <a:r>
              <a:rPr lang="de-DE" dirty="0"/>
              <a:t> Control</a:t>
            </a:r>
            <a:r>
              <a:rPr lang="zh-CN" altLang="en-US" dirty="0"/>
              <a:t>）多版本控制机制，消除高并发时的锁发生</a:t>
            </a:r>
            <a:endParaRPr lang="en-US" altLang="zh-CN" dirty="0"/>
          </a:p>
          <a:p>
            <a:pPr marL="457200" indent="-457200">
              <a:buAutoNum type="arabicPeriod"/>
            </a:pPr>
            <a:r>
              <a:rPr lang="en-US" altLang="zh-CN" dirty="0"/>
              <a:t>Delta Merge</a:t>
            </a:r>
            <a:r>
              <a:rPr lang="zh-CN" altLang="en-US" dirty="0"/>
              <a:t>增量合并机制，重组数据布局更新压缩算法，双区域操作不影响更新和查询</a:t>
            </a:r>
            <a:endParaRPr lang="en-US" altLang="zh-CN" dirty="0"/>
          </a:p>
          <a:p>
            <a:pPr marL="457200" indent="-457200">
              <a:buAutoNum type="arabicPeriod"/>
            </a:pPr>
            <a:r>
              <a:rPr lang="zh-CN" altLang="en-US" dirty="0"/>
              <a:t>混合压缩算法，提升数据存储效率，提高顺序扫描速度</a:t>
            </a:r>
            <a:endParaRPr lang="en-US" altLang="zh-CN" dirty="0"/>
          </a:p>
          <a:p>
            <a:pPr marL="457200" indent="-457200">
              <a:buAutoNum type="arabicPeriod"/>
            </a:pPr>
            <a:r>
              <a:rPr lang="zh-CN" altLang="en-US" dirty="0"/>
              <a:t>列存储上的并行算法引擎，智能拆分计算单元</a:t>
            </a:r>
            <a:endParaRPr lang="en-US" altLang="zh-CN" dirty="0"/>
          </a:p>
          <a:p>
            <a:pPr marL="457200" indent="-457200">
              <a:buAutoNum type="arabicPeriod"/>
            </a:pPr>
            <a:endParaRPr lang="en-US" dirty="0"/>
          </a:p>
        </p:txBody>
      </p:sp>
    </p:spTree>
    <p:extLst>
      <p:ext uri="{BB962C8B-B14F-4D97-AF65-F5344CB8AC3E}">
        <p14:creationId xmlns:p14="http://schemas.microsoft.com/office/powerpoint/2010/main" val="316244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HANA </a:t>
            </a:r>
            <a:r>
              <a:rPr lang="zh-CN" altLang="en-US" dirty="0">
                <a:latin typeface="微软雅黑" panose="020B0503020204020204" pitchFamily="34" charset="-122"/>
                <a:ea typeface="微软雅黑" panose="020B0503020204020204" pitchFamily="34" charset="-122"/>
              </a:rPr>
              <a:t>内存计算核心技术</a:t>
            </a:r>
          </a:p>
        </p:txBody>
      </p:sp>
      <p:sp>
        <p:nvSpPr>
          <p:cNvPr id="4" name="Rectangle 3"/>
          <p:cNvSpPr/>
          <p:nvPr/>
        </p:nvSpPr>
        <p:spPr>
          <a:xfrm>
            <a:off x="2956186" y="2418254"/>
            <a:ext cx="692509" cy="621626"/>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6"/>
          </a:lnRef>
          <a:fillRef idx="3">
            <a:schemeClr val="accent6"/>
          </a:fillRef>
          <a:effectRef idx="3">
            <a:schemeClr val="accent6"/>
          </a:effectRef>
          <a:fontRef idx="minor">
            <a:schemeClr val="lt1"/>
          </a:fontRef>
        </p:style>
        <p:txBody>
          <a:bodyPr lIns="68466" tIns="34234" rIns="68466" bIns="34234" rtlCol="0" anchor="ctr"/>
          <a:lstStyle/>
          <a:p>
            <a:pPr algn="ctr"/>
            <a:r>
              <a:rPr lang="en-US" sz="1350" dirty="0">
                <a:solidFill>
                  <a:srgbClr val="FFFFFF"/>
                </a:solidFill>
                <a:latin typeface="微软雅黑" panose="020B0503020204020204" pitchFamily="34" charset="-122"/>
                <a:ea typeface="微软雅黑" panose="020B0503020204020204" pitchFamily="34" charset="-122"/>
              </a:rPr>
              <a:t>Core</a:t>
            </a:r>
            <a:endParaRPr lang="en-US" sz="600" dirty="0">
              <a:solidFill>
                <a:srgbClr val="FFFFFF"/>
              </a:solidFill>
              <a:latin typeface="微软雅黑" panose="020B0503020204020204" pitchFamily="34" charset="-122"/>
              <a:ea typeface="微软雅黑" panose="020B0503020204020204" pitchFamily="34" charset="-122"/>
            </a:endParaRPr>
          </a:p>
        </p:txBody>
      </p:sp>
      <p:sp>
        <p:nvSpPr>
          <p:cNvPr id="5" name="Rectangle 4"/>
          <p:cNvSpPr/>
          <p:nvPr/>
        </p:nvSpPr>
        <p:spPr>
          <a:xfrm>
            <a:off x="4137424" y="2576893"/>
            <a:ext cx="287658" cy="152174"/>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66" tIns="34234" rIns="68466" bIns="34234" rtlCol="0" anchor="ctr"/>
          <a:lstStyle/>
          <a:p>
            <a:pPr algn="ctr"/>
            <a:r>
              <a:rPr lang="en-US" sz="1050" dirty="0">
                <a:solidFill>
                  <a:srgbClr val="FFFFFF"/>
                </a:solidFill>
                <a:latin typeface="微软雅黑" panose="020B0503020204020204" pitchFamily="34" charset="-122"/>
                <a:ea typeface="微软雅黑" panose="020B0503020204020204" pitchFamily="34" charset="-122"/>
              </a:rPr>
              <a:t>L1</a:t>
            </a:r>
            <a:endParaRPr lang="en-US" sz="750" dirty="0">
              <a:solidFill>
                <a:srgbClr val="FFFFFF"/>
              </a:solidFill>
              <a:latin typeface="微软雅黑" panose="020B0503020204020204" pitchFamily="34" charset="-122"/>
              <a:ea typeface="微软雅黑" panose="020B0503020204020204" pitchFamily="34" charset="-122"/>
            </a:endParaRPr>
          </a:p>
        </p:txBody>
      </p:sp>
      <p:sp>
        <p:nvSpPr>
          <p:cNvPr id="6" name="Rectangle 5"/>
          <p:cNvSpPr/>
          <p:nvPr/>
        </p:nvSpPr>
        <p:spPr>
          <a:xfrm>
            <a:off x="6420491" y="2492279"/>
            <a:ext cx="622645" cy="321403"/>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66" tIns="34234" rIns="68466" bIns="34234" rtlCol="0" anchor="ctr"/>
          <a:lstStyle/>
          <a:p>
            <a:pPr algn="ctr"/>
            <a:r>
              <a:rPr lang="en-US" sz="1200" dirty="0">
                <a:solidFill>
                  <a:srgbClr val="FFFFFF"/>
                </a:solidFill>
                <a:latin typeface="微软雅黑" panose="020B0503020204020204" pitchFamily="34" charset="-122"/>
                <a:ea typeface="微软雅黑" panose="020B0503020204020204" pitchFamily="34" charset="-122"/>
              </a:rPr>
              <a:t>DRAM</a:t>
            </a:r>
            <a:endParaRPr lang="en-US" sz="675" dirty="0">
              <a:solidFill>
                <a:srgbClr val="FFFFFF"/>
              </a:solidFill>
              <a:latin typeface="微软雅黑" panose="020B0503020204020204" pitchFamily="34" charset="-122"/>
              <a:ea typeface="微软雅黑" panose="020B0503020204020204" pitchFamily="34" charset="-122"/>
            </a:endParaRPr>
          </a:p>
        </p:txBody>
      </p:sp>
      <p:sp>
        <p:nvSpPr>
          <p:cNvPr id="7" name="Rectangle 6"/>
          <p:cNvSpPr/>
          <p:nvPr/>
        </p:nvSpPr>
        <p:spPr>
          <a:xfrm>
            <a:off x="7928625" y="1943111"/>
            <a:ext cx="880715" cy="369916"/>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2"/>
          </a:lnRef>
          <a:fillRef idx="3">
            <a:schemeClr val="accent2"/>
          </a:fillRef>
          <a:effectRef idx="3">
            <a:schemeClr val="accent2"/>
          </a:effectRef>
          <a:fontRef idx="minor">
            <a:schemeClr val="lt1"/>
          </a:fontRef>
        </p:style>
        <p:txBody>
          <a:bodyPr lIns="68466" tIns="34234" rIns="68466" bIns="34234" rtlCol="0" anchor="ctr"/>
          <a:lstStyle/>
          <a:p>
            <a:pPr algn="ctr"/>
            <a:r>
              <a:rPr lang="en-US" sz="2400" dirty="0">
                <a:solidFill>
                  <a:srgbClr val="FFFFFF"/>
                </a:solidFill>
                <a:latin typeface="微软雅黑" panose="020B0503020204020204" pitchFamily="34" charset="-122"/>
                <a:ea typeface="微软雅黑" panose="020B0503020204020204" pitchFamily="34" charset="-122"/>
              </a:rPr>
              <a:t>SSD</a:t>
            </a:r>
            <a:endParaRPr lang="en-US" sz="1350" dirty="0">
              <a:solidFill>
                <a:srgbClr val="FFFFFF"/>
              </a:solidFill>
              <a:latin typeface="微软雅黑" panose="020B0503020204020204" pitchFamily="34" charset="-122"/>
              <a:ea typeface="微软雅黑" panose="020B0503020204020204" pitchFamily="34" charset="-122"/>
            </a:endParaRPr>
          </a:p>
        </p:txBody>
      </p:sp>
      <p:sp>
        <p:nvSpPr>
          <p:cNvPr id="8" name="Rectangle 7"/>
          <p:cNvSpPr/>
          <p:nvPr/>
        </p:nvSpPr>
        <p:spPr>
          <a:xfrm>
            <a:off x="5443985" y="2536072"/>
            <a:ext cx="429776" cy="233817"/>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66" tIns="34234" rIns="68466" bIns="34234" rtlCol="0" anchor="ctr"/>
          <a:lstStyle/>
          <a:p>
            <a:pPr algn="ctr"/>
            <a:r>
              <a:rPr lang="en-US" sz="1350" dirty="0">
                <a:solidFill>
                  <a:srgbClr val="FFFFFF"/>
                </a:solidFill>
                <a:latin typeface="微软雅黑" panose="020B0503020204020204" pitchFamily="34" charset="-122"/>
                <a:ea typeface="微软雅黑" panose="020B0503020204020204" pitchFamily="34" charset="-122"/>
              </a:rPr>
              <a:t>L3</a:t>
            </a:r>
            <a:endParaRPr lang="en-US" sz="900" dirty="0">
              <a:solidFill>
                <a:srgbClr val="FFFFFF"/>
              </a:solidFill>
              <a:latin typeface="微软雅黑" panose="020B0503020204020204" pitchFamily="34" charset="-122"/>
              <a:ea typeface="微软雅黑" panose="020B0503020204020204" pitchFamily="34" charset="-122"/>
            </a:endParaRPr>
          </a:p>
        </p:txBody>
      </p:sp>
      <p:sp>
        <p:nvSpPr>
          <p:cNvPr id="9" name="Left Brace 8"/>
          <p:cNvSpPr/>
          <p:nvPr/>
        </p:nvSpPr>
        <p:spPr>
          <a:xfrm rot="5400000">
            <a:off x="4569416" y="2046935"/>
            <a:ext cx="212289" cy="516040"/>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0" name="Left Brace 9"/>
          <p:cNvSpPr/>
          <p:nvPr/>
        </p:nvSpPr>
        <p:spPr>
          <a:xfrm rot="5400000">
            <a:off x="7421002" y="1105150"/>
            <a:ext cx="212292" cy="1391178"/>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2" name="Left Brace 11"/>
          <p:cNvSpPr/>
          <p:nvPr/>
        </p:nvSpPr>
        <p:spPr>
          <a:xfrm rot="5400000">
            <a:off x="5261039" y="2013268"/>
            <a:ext cx="212289" cy="583378"/>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4400806" y="1896272"/>
            <a:ext cx="585611" cy="276934"/>
          </a:xfrm>
          <a:prstGeom prst="rect">
            <a:avLst/>
          </a:prstGeom>
          <a:noFill/>
        </p:spPr>
        <p:txBody>
          <a:bodyPr wrap="non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7</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altLang="zh-CN" sz="1350" dirty="0">
              <a:solidFill>
                <a:srgbClr val="00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023878" y="1887247"/>
            <a:ext cx="686623" cy="276934"/>
          </a:xfrm>
          <a:prstGeom prst="rect">
            <a:avLst/>
          </a:prstGeom>
          <a:noFill/>
        </p:spPr>
        <p:txBody>
          <a:bodyPr wrap="non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15</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altLang="zh-CN" sz="1350" dirty="0">
              <a:solidFill>
                <a:srgbClr val="00000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7034108" y="1379202"/>
            <a:ext cx="1448502" cy="276934"/>
          </a:xfrm>
          <a:prstGeom prst="rect">
            <a:avLst/>
          </a:prstGeom>
          <a:noFill/>
        </p:spPr>
        <p:txBody>
          <a:bodyPr wrap="squar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200,000</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sz="1350" dirty="0">
              <a:solidFill>
                <a:srgbClr val="000000"/>
              </a:solidFill>
              <a:latin typeface="微软雅黑" panose="020B0503020204020204" pitchFamily="34" charset="-122"/>
              <a:ea typeface="微软雅黑" panose="020B0503020204020204" pitchFamily="34" charset="-122"/>
            </a:endParaRPr>
          </a:p>
        </p:txBody>
      </p:sp>
      <p:sp>
        <p:nvSpPr>
          <p:cNvPr id="17" name="Rectangle 16"/>
          <p:cNvSpPr/>
          <p:nvPr/>
        </p:nvSpPr>
        <p:spPr>
          <a:xfrm>
            <a:off x="4789752" y="2576893"/>
            <a:ext cx="287658" cy="152174"/>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0">
            <a:schemeClr val="accent3"/>
          </a:lnRef>
          <a:fillRef idx="3">
            <a:schemeClr val="accent3"/>
          </a:fillRef>
          <a:effectRef idx="3">
            <a:schemeClr val="accent3"/>
          </a:effectRef>
          <a:fontRef idx="minor">
            <a:schemeClr val="lt1"/>
          </a:fontRef>
        </p:style>
        <p:txBody>
          <a:bodyPr lIns="68466" tIns="34234" rIns="68466" bIns="34234" rtlCol="0" anchor="ctr"/>
          <a:lstStyle/>
          <a:p>
            <a:pPr algn="ctr"/>
            <a:r>
              <a:rPr lang="en-US" sz="1050" dirty="0">
                <a:solidFill>
                  <a:srgbClr val="FFFFFF"/>
                </a:solidFill>
                <a:latin typeface="微软雅黑" panose="020B0503020204020204" pitchFamily="34" charset="-122"/>
                <a:ea typeface="微软雅黑" panose="020B0503020204020204" pitchFamily="34" charset="-122"/>
              </a:rPr>
              <a:t>L2</a:t>
            </a:r>
            <a:endParaRPr lang="en-US" sz="1350" dirty="0">
              <a:solidFill>
                <a:srgbClr val="FFFFFF"/>
              </a:solidFill>
              <a:latin typeface="微软雅黑" panose="020B0503020204020204" pitchFamily="34" charset="-122"/>
              <a:ea typeface="微软雅黑" panose="020B0503020204020204" pitchFamily="34" charset="-122"/>
            </a:endParaRPr>
          </a:p>
        </p:txBody>
      </p:sp>
      <p:sp>
        <p:nvSpPr>
          <p:cNvPr id="18" name="Left Brace 17"/>
          <p:cNvSpPr/>
          <p:nvPr/>
        </p:nvSpPr>
        <p:spPr>
          <a:xfrm rot="5400000">
            <a:off x="6153866" y="1833152"/>
            <a:ext cx="212291" cy="943604"/>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910757" y="1887246"/>
            <a:ext cx="787636" cy="276934"/>
          </a:xfrm>
          <a:prstGeom prst="rect">
            <a:avLst/>
          </a:prstGeom>
          <a:noFill/>
        </p:spPr>
        <p:txBody>
          <a:bodyPr wrap="non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100</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sz="1350" dirty="0">
              <a:solidFill>
                <a:srgbClr val="000000"/>
              </a:solidFill>
              <a:latin typeface="微软雅黑" panose="020B0503020204020204" pitchFamily="34" charset="-122"/>
              <a:ea typeface="微软雅黑" panose="020B0503020204020204" pitchFamily="34" charset="-122"/>
            </a:endParaRPr>
          </a:p>
        </p:txBody>
      </p:sp>
      <p:pic>
        <p:nvPicPr>
          <p:cNvPr id="20" name="Picture 2" descr="C:\Users\I834630\AppData\Local\Microsoft\Windows\Temporary Internet Files\Content.IE5\75ZOLGA9\MP900316369[1].jp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510" y="2918178"/>
            <a:ext cx="1304257" cy="884903"/>
          </a:xfrm>
          <a:prstGeom prst="rect">
            <a:avLst/>
          </a:prstGeom>
          <a:noFill/>
          <a:extLst>
            <a:ext uri="{909E8E84-426E-40DD-AFC4-6F175D3DCCD1}">
              <a14:hiddenFill xmlns:a14="http://schemas.microsoft.com/office/drawing/2010/main">
                <a:solidFill>
                  <a:srgbClr val="FFFFFF"/>
                </a:solidFill>
              </a14:hiddenFill>
            </a:ext>
          </a:extLst>
        </p:spPr>
      </p:pic>
      <p:sp>
        <p:nvSpPr>
          <p:cNvPr id="21" name="Left Brace 20"/>
          <p:cNvSpPr/>
          <p:nvPr/>
        </p:nvSpPr>
        <p:spPr>
          <a:xfrm rot="16200000" flipV="1">
            <a:off x="7429834" y="3162798"/>
            <a:ext cx="212291" cy="1391177"/>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849223" y="4045247"/>
            <a:ext cx="1373513" cy="276934"/>
          </a:xfrm>
          <a:prstGeom prst="rect">
            <a:avLst/>
          </a:prstGeom>
          <a:noFill/>
        </p:spPr>
        <p:txBody>
          <a:bodyPr wrap="squar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10,000,000</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sz="1350" dirty="0">
              <a:solidFill>
                <a:srgbClr val="000000"/>
              </a:solidFill>
              <a:latin typeface="微软雅黑" panose="020B0503020204020204" pitchFamily="34" charset="-122"/>
              <a:ea typeface="微软雅黑" panose="020B0503020204020204" pitchFamily="34" charset="-122"/>
            </a:endParaRPr>
          </a:p>
        </p:txBody>
      </p:sp>
      <p:sp>
        <p:nvSpPr>
          <p:cNvPr id="23" name="Explosion 1 22"/>
          <p:cNvSpPr/>
          <p:nvPr/>
        </p:nvSpPr>
        <p:spPr bwMode="gray">
          <a:xfrm>
            <a:off x="5701168" y="2164172"/>
            <a:ext cx="1773333" cy="1096100"/>
          </a:xfrm>
          <a:prstGeom prst="irregularSeal1">
            <a:avLst/>
          </a:prstGeom>
          <a:solidFill>
            <a:schemeClr val="accent1"/>
          </a:solidFill>
          <a:ln w="6350" algn="ctr">
            <a:noFill/>
            <a:miter lim="800000"/>
            <a:headEnd/>
            <a:tailEnd/>
          </a:ln>
        </p:spPr>
        <p:txBody>
          <a:bodyPr lIns="67514" tIns="54011" rIns="67514" bIns="54011" rtlCol="0" anchor="ctr"/>
          <a:lstStyle/>
          <a:p>
            <a:pPr algn="ctr" defTabSz="685891" fontAlgn="base">
              <a:spcBef>
                <a:spcPct val="50000"/>
              </a:spcBef>
              <a:spcAft>
                <a:spcPct val="0"/>
              </a:spcAft>
              <a:buClr>
                <a:srgbClr val="F0AB00"/>
              </a:buClr>
              <a:buSzPct val="80000"/>
            </a:pPr>
            <a:r>
              <a:rPr lang="en-US" altLang="zh-CN" sz="1350" kern="0" dirty="0">
                <a:latin typeface="微软雅黑" panose="020B0503020204020204" pitchFamily="34" charset="-122"/>
                <a:ea typeface="微软雅黑" panose="020B0503020204020204" pitchFamily="34" charset="-122"/>
                <a:cs typeface="Arial Unicode MS" pitchFamily="34" charset="-128"/>
              </a:rPr>
              <a:t>10</a:t>
            </a:r>
            <a:r>
              <a:rPr lang="zh-CN" altLang="en-US" sz="1350" kern="0" dirty="0">
                <a:latin typeface="微软雅黑" panose="020B0503020204020204" pitchFamily="34" charset="-122"/>
                <a:ea typeface="微软雅黑" panose="020B0503020204020204" pitchFamily="34" charset="-122"/>
                <a:cs typeface="Arial Unicode MS" pitchFamily="34" charset="-128"/>
              </a:rPr>
              <a:t>万倍的提升！</a:t>
            </a:r>
          </a:p>
        </p:txBody>
      </p:sp>
      <p:sp>
        <p:nvSpPr>
          <p:cNvPr id="11" name="Left Brace 10"/>
          <p:cNvSpPr/>
          <p:nvPr/>
        </p:nvSpPr>
        <p:spPr>
          <a:xfrm rot="5400000">
            <a:off x="3722970" y="1883888"/>
            <a:ext cx="212289" cy="842134"/>
          </a:xfrm>
          <a:prstGeom prst="leftBrace">
            <a:avLst/>
          </a:prstGeom>
        </p:spPr>
        <p:style>
          <a:lnRef idx="1">
            <a:schemeClr val="accent1"/>
          </a:lnRef>
          <a:fillRef idx="0">
            <a:schemeClr val="accent1"/>
          </a:fillRef>
          <a:effectRef idx="0">
            <a:schemeClr val="accent1"/>
          </a:effectRef>
          <a:fontRef idx="minor">
            <a:schemeClr val="tx1"/>
          </a:fontRef>
        </p:style>
        <p:txBody>
          <a:bodyPr lIns="68466" tIns="34234" rIns="68466" bIns="34234" rtlCol="0" anchor="ctr"/>
          <a:lstStyle/>
          <a:p>
            <a:pPr algn="ctr"/>
            <a:endParaRPr lang="en-US" sz="1350">
              <a:solidFill>
                <a:srgbClr val="0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474171" y="1906284"/>
            <a:ext cx="728311" cy="276934"/>
          </a:xfrm>
          <a:prstGeom prst="rect">
            <a:avLst/>
          </a:prstGeom>
          <a:noFill/>
        </p:spPr>
        <p:txBody>
          <a:bodyPr wrap="none" lIns="68466" tIns="34234" rIns="68466" bIns="34234" rtlCol="0">
            <a:spAutoFit/>
          </a:bodyPr>
          <a:lstStyle/>
          <a:p>
            <a:r>
              <a:rPr lang="en-US" sz="1350" dirty="0">
                <a:solidFill>
                  <a:srgbClr val="000000"/>
                </a:solidFill>
                <a:latin typeface="微软雅黑" panose="020B0503020204020204" pitchFamily="34" charset="-122"/>
                <a:ea typeface="微软雅黑" panose="020B0503020204020204" pitchFamily="34" charset="-122"/>
              </a:rPr>
              <a:t>0.5</a:t>
            </a:r>
            <a:r>
              <a:rPr lang="zh-CN" altLang="en-US" sz="1350" dirty="0">
                <a:solidFill>
                  <a:srgbClr val="000000"/>
                </a:solidFill>
                <a:latin typeface="微软雅黑" panose="020B0503020204020204" pitchFamily="34" charset="-122"/>
                <a:ea typeface="微软雅黑" panose="020B0503020204020204" pitchFamily="34" charset="-122"/>
              </a:rPr>
              <a:t>纳秒</a:t>
            </a:r>
            <a:endParaRPr lang="en-US" sz="1350" dirty="0">
              <a:solidFill>
                <a:srgbClr val="000000"/>
              </a:solidFill>
              <a:latin typeface="微软雅黑" panose="020B0503020204020204" pitchFamily="34" charset="-122"/>
              <a:ea typeface="微软雅黑" panose="020B0503020204020204" pitchFamily="34" charset="-122"/>
            </a:endParaRPr>
          </a:p>
        </p:txBody>
      </p:sp>
      <p:sp>
        <p:nvSpPr>
          <p:cNvPr id="3" name="Up Arrow Callout 2"/>
          <p:cNvSpPr/>
          <p:nvPr/>
        </p:nvSpPr>
        <p:spPr bwMode="gray">
          <a:xfrm>
            <a:off x="3289251" y="3004336"/>
            <a:ext cx="1942755" cy="410318"/>
          </a:xfrm>
          <a:prstGeom prst="up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访问一级缓存的时间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5" name="Up Arrow Callout 24"/>
          <p:cNvSpPr/>
          <p:nvPr/>
        </p:nvSpPr>
        <p:spPr bwMode="gray">
          <a:xfrm>
            <a:off x="3962202" y="3006356"/>
            <a:ext cx="1942755" cy="410318"/>
          </a:xfrm>
          <a:prstGeom prst="up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访问二级缓存的时间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6" name="Up Arrow Callout 25"/>
          <p:cNvSpPr/>
          <p:nvPr/>
        </p:nvSpPr>
        <p:spPr bwMode="gray">
          <a:xfrm>
            <a:off x="4675560" y="3008378"/>
            <a:ext cx="1942755" cy="410318"/>
          </a:xfrm>
          <a:prstGeom prst="up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访问三级缓存的时间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27" name="Up Arrow Callout 26"/>
          <p:cNvSpPr/>
          <p:nvPr/>
        </p:nvSpPr>
        <p:spPr bwMode="gray">
          <a:xfrm>
            <a:off x="5773411" y="3004381"/>
            <a:ext cx="1942755" cy="410318"/>
          </a:xfrm>
          <a:prstGeom prst="up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访问内存的时间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30" name="Up Arrow Callout 29"/>
          <p:cNvSpPr/>
          <p:nvPr/>
        </p:nvSpPr>
        <p:spPr bwMode="gray">
          <a:xfrm>
            <a:off x="7585043" y="2447820"/>
            <a:ext cx="1572311" cy="410318"/>
          </a:xfrm>
          <a:prstGeom prst="up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dirty="0">
                <a:solidFill>
                  <a:srgbClr val="000000"/>
                </a:solidFill>
                <a:latin typeface="微软雅黑" panose="020B0503020204020204" pitchFamily="34" charset="-122"/>
                <a:ea typeface="微软雅黑" panose="020B0503020204020204" pitchFamily="34" charset="-122"/>
              </a:rPr>
              <a:t>访问固态盘的时间</a:t>
            </a:r>
            <a:endParaRPr lang="en-US" altLang="zh-CN" sz="1050" dirty="0">
              <a:solidFill>
                <a:srgbClr val="000000"/>
              </a:solidFill>
              <a:latin typeface="微软雅黑" panose="020B0503020204020204" pitchFamily="34" charset="-122"/>
              <a:ea typeface="微软雅黑" panose="020B0503020204020204" pitchFamily="34" charset="-122"/>
            </a:endParaRPr>
          </a:p>
        </p:txBody>
      </p:sp>
      <p:sp>
        <p:nvSpPr>
          <p:cNvPr id="32" name="Down Arrow Callout 31"/>
          <p:cNvSpPr/>
          <p:nvPr/>
        </p:nvSpPr>
        <p:spPr bwMode="gray">
          <a:xfrm>
            <a:off x="7582827" y="2602897"/>
            <a:ext cx="1572311" cy="462987"/>
          </a:xfrm>
          <a:prstGeom prst="downArrowCallout">
            <a:avLst/>
          </a:prstGeom>
          <a:solidFill>
            <a:schemeClr val="accent1"/>
          </a:solidFill>
          <a:ln w="6350" algn="ctr">
            <a:noFill/>
            <a:miter lim="800000"/>
            <a:headEnd/>
            <a:tailEnd/>
          </a:ln>
        </p:spPr>
        <p:txBody>
          <a:bodyPr lIns="67514" tIns="54011" rIns="67514" bIns="54011" rtlCol="0" anchor="ctr"/>
          <a:lstStyle/>
          <a:p>
            <a:pPr algn="ctr" fontAlgn="base">
              <a:spcBef>
                <a:spcPct val="50000"/>
              </a:spcBef>
              <a:spcAft>
                <a:spcPct val="0"/>
              </a:spcAft>
              <a:buClr>
                <a:srgbClr val="F0AB00"/>
              </a:buClr>
              <a:buSzPct val="80000"/>
            </a:pPr>
            <a:r>
              <a:rPr lang="en-US" altLang="zh-CN" sz="1050" dirty="0">
                <a:solidFill>
                  <a:srgbClr val="000000"/>
                </a:solidFill>
                <a:latin typeface="微软雅黑" panose="020B0503020204020204" pitchFamily="34" charset="-122"/>
                <a:ea typeface="微软雅黑" panose="020B0503020204020204" pitchFamily="34" charset="-122"/>
              </a:rPr>
              <a:t>CPU</a:t>
            </a:r>
            <a:r>
              <a:rPr lang="zh-CN" altLang="en-US" sz="1050" kern="0" dirty="0">
                <a:latin typeface="微软雅黑" panose="020B0503020204020204" pitchFamily="34" charset="-122"/>
                <a:ea typeface="微软雅黑" panose="020B0503020204020204" pitchFamily="34" charset="-122"/>
                <a:cs typeface="Arial Unicode MS" pitchFamily="34" charset="-128"/>
              </a:rPr>
              <a:t>访问硬盘的时间</a:t>
            </a:r>
          </a:p>
        </p:txBody>
      </p:sp>
      <p:sp>
        <p:nvSpPr>
          <p:cNvPr id="33" name="Rounded Rectangle 32"/>
          <p:cNvSpPr/>
          <p:nvPr/>
        </p:nvSpPr>
        <p:spPr bwMode="gray">
          <a:xfrm>
            <a:off x="2732673" y="2411098"/>
            <a:ext cx="3339869" cy="741233"/>
          </a:xfrm>
          <a:prstGeom prst="roundRect">
            <a:avLst/>
          </a:prstGeom>
          <a:noFill/>
          <a:ln w="6350" algn="ctr">
            <a:solidFill>
              <a:schemeClr val="accent1"/>
            </a:solidFill>
            <a:miter lim="800000"/>
            <a:headEnd/>
            <a:tailEnd/>
          </a:ln>
        </p:spPr>
        <p:txBody>
          <a:bodyPr lIns="67514" tIns="54011" rIns="67514" bIns="54011" rtlCol="0" anchor="ctr"/>
          <a:lstStyle/>
          <a:p>
            <a:pPr algn="ctr" defTabSz="685891"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34" name="TextBox 33"/>
          <p:cNvSpPr txBox="1"/>
          <p:nvPr/>
        </p:nvSpPr>
        <p:spPr>
          <a:xfrm>
            <a:off x="3648696" y="2461518"/>
            <a:ext cx="422067" cy="230756"/>
          </a:xfrm>
          <a:prstGeom prst="rect">
            <a:avLst/>
          </a:prstGeom>
          <a:noFill/>
        </p:spPr>
        <p:txBody>
          <a:bodyPr wrap="none" lIns="68466" tIns="34234" rIns="68466" bIns="34234" rtlCol="0">
            <a:spAutoFit/>
          </a:bodyPr>
          <a:lstStyle/>
          <a:p>
            <a:r>
              <a:rPr lang="en-US" altLang="zh-CN" sz="1050" b="1" dirty="0">
                <a:solidFill>
                  <a:schemeClr val="accent1"/>
                </a:solidFill>
                <a:latin typeface="微软雅黑" panose="020B0503020204020204" pitchFamily="34" charset="-122"/>
                <a:ea typeface="微软雅黑" panose="020B0503020204020204" pitchFamily="34" charset="-122"/>
              </a:rPr>
              <a:t>CPU</a:t>
            </a:r>
          </a:p>
        </p:txBody>
      </p:sp>
      <p:sp>
        <p:nvSpPr>
          <p:cNvPr id="42" name="Left Arrow 41"/>
          <p:cNvSpPr/>
          <p:nvPr/>
        </p:nvSpPr>
        <p:spPr bwMode="gray">
          <a:xfrm rot="1248678">
            <a:off x="7149854" y="2914112"/>
            <a:ext cx="870374" cy="318638"/>
          </a:xfrm>
          <a:prstGeom prst="leftArrow">
            <a:avLst/>
          </a:prstGeom>
          <a:solidFill>
            <a:schemeClr val="accent1"/>
          </a:solidFill>
          <a:ln w="6350" algn="ctr">
            <a:noFill/>
            <a:miter lim="800000"/>
            <a:headEnd/>
            <a:tailEnd/>
          </a:ln>
        </p:spPr>
        <p:txBody>
          <a:bodyPr lIns="67514" tIns="54011" rIns="67514" bIns="54011" rtlCol="0" anchor="ctr"/>
          <a:lstStyle/>
          <a:p>
            <a:pPr algn="ctr" defTabSz="685891" fontAlgn="base">
              <a:spcBef>
                <a:spcPct val="50000"/>
              </a:spcBef>
              <a:spcAft>
                <a:spcPct val="0"/>
              </a:spcAft>
              <a:buClr>
                <a:srgbClr val="F0AB00"/>
              </a:buClr>
              <a:buSzPct val="80000"/>
            </a:pPr>
            <a:endParaRPr lang="zh-CN" altLang="en-US" sz="1350" kern="0" dirty="0">
              <a:ea typeface="Arial Unicode MS" pitchFamily="34" charset="-128"/>
              <a:cs typeface="Arial Unicode MS" pitchFamily="34" charset="-128"/>
            </a:endParaRPr>
          </a:p>
        </p:txBody>
      </p:sp>
      <p:sp>
        <p:nvSpPr>
          <p:cNvPr id="24" name="文本框 23"/>
          <p:cNvSpPr txBox="1"/>
          <p:nvPr/>
        </p:nvSpPr>
        <p:spPr>
          <a:xfrm>
            <a:off x="2500115" y="4923660"/>
            <a:ext cx="7194945" cy="8773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itchFamily="34" charset="-128"/>
              </a:rPr>
              <a:t>在新版本发布之前的</a:t>
            </a:r>
            <a:r>
              <a:rPr lang="en-US" altLang="zh-CN" kern="0" dirty="0">
                <a:latin typeface="微软雅黑" panose="020B0503020204020204" pitchFamily="34" charset="-122"/>
                <a:ea typeface="微软雅黑" panose="020B0503020204020204" pitchFamily="34" charset="-122"/>
                <a:cs typeface="Arial Unicode MS" pitchFamily="34" charset="-128"/>
              </a:rPr>
              <a:t>18</a:t>
            </a:r>
            <a:r>
              <a:rPr lang="zh-CN" altLang="en-US" kern="0" dirty="0">
                <a:latin typeface="微软雅黑" panose="020B0503020204020204" pitchFamily="34" charset="-122"/>
                <a:ea typeface="微软雅黑" panose="020B0503020204020204" pitchFamily="34" charset="-122"/>
                <a:cs typeface="Arial Unicode MS" pitchFamily="34" charset="-128"/>
              </a:rPr>
              <a:t>个月，</a:t>
            </a:r>
            <a:r>
              <a:rPr lang="en-US" altLang="zh-CN" sz="1800" kern="0" dirty="0">
                <a:latin typeface="微软雅黑" panose="020B0503020204020204" pitchFamily="34" charset="-122"/>
                <a:ea typeface="微软雅黑" panose="020B0503020204020204" pitchFamily="34" charset="-122"/>
                <a:cs typeface="Arial Unicode MS" pitchFamily="34" charset="-128"/>
              </a:rPr>
              <a:t>HANA</a:t>
            </a:r>
            <a:r>
              <a:rPr lang="zh-CN" altLang="en-US" sz="1800" kern="0" dirty="0">
                <a:latin typeface="微软雅黑" panose="020B0503020204020204" pitchFamily="34" charset="-122"/>
                <a:ea typeface="微软雅黑" panose="020B0503020204020204" pitchFamily="34" charset="-122"/>
                <a:cs typeface="Arial Unicode MS" pitchFamily="34" charset="-128"/>
              </a:rPr>
              <a:t>都会与芯片厂商一起，在</a:t>
            </a:r>
            <a:r>
              <a:rPr lang="en-US" altLang="zh-CN" sz="1800" kern="0" dirty="0">
                <a:latin typeface="微软雅黑" panose="020B0503020204020204" pitchFamily="34" charset="-122"/>
                <a:ea typeface="微软雅黑" panose="020B0503020204020204" pitchFamily="34" charset="-122"/>
                <a:cs typeface="Arial Unicode MS" pitchFamily="34" charset="-128"/>
              </a:rPr>
              <a:t>CPU</a:t>
            </a:r>
            <a:r>
              <a:rPr lang="zh-CN" altLang="en-US" sz="1800" kern="0" dirty="0">
                <a:latin typeface="微软雅黑" panose="020B0503020204020204" pitchFamily="34" charset="-122"/>
                <a:ea typeface="微软雅黑" panose="020B0503020204020204" pitchFamily="34" charset="-122"/>
                <a:cs typeface="Arial Unicode MS" pitchFamily="34" charset="-128"/>
              </a:rPr>
              <a:t>指令集和三级</a:t>
            </a:r>
            <a:r>
              <a:rPr lang="en-US" altLang="zh-CN" sz="1800" kern="0" dirty="0">
                <a:latin typeface="微软雅黑" panose="020B0503020204020204" pitchFamily="34" charset="-122"/>
                <a:ea typeface="微软雅黑" panose="020B0503020204020204" pitchFamily="34" charset="-122"/>
                <a:cs typeface="Arial Unicode MS" pitchFamily="34" charset="-128"/>
              </a:rPr>
              <a:t>Cache</a:t>
            </a:r>
            <a:r>
              <a:rPr lang="zh-CN" altLang="en-US" sz="1800" kern="0" dirty="0">
                <a:latin typeface="微软雅黑" panose="020B0503020204020204" pitchFamily="34" charset="-122"/>
                <a:ea typeface="微软雅黑" panose="020B0503020204020204" pitchFamily="34" charset="-122"/>
                <a:cs typeface="Arial Unicode MS" pitchFamily="34" charset="-128"/>
              </a:rPr>
              <a:t>做特殊的技术研发，确保充分发挥硬件资源，达到性能极致</a:t>
            </a:r>
            <a:endParaRPr lang="en-US" sz="1800" kern="0" dirty="0" err="1">
              <a:latin typeface="微软雅黑" panose="020B0503020204020204" pitchFamily="34" charset="-122"/>
              <a:ea typeface="微软雅黑" panose="020B0503020204020204" pitchFamily="34" charset="-122"/>
              <a:cs typeface="Arial Unicode MS" pitchFamily="34" charset="-128"/>
            </a:endParaRPr>
          </a:p>
        </p:txBody>
      </p:sp>
      <p:pic>
        <p:nvPicPr>
          <p:cNvPr id="7170" name="Picture 6" descr="http://www.saphana.com/servlet/JiveServlet/showImage/38-2522-4645/han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8271" y="1583001"/>
            <a:ext cx="766218" cy="75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477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1000"/>
                                        <p:tgtEl>
                                          <p:spTgt spid="18"/>
                                        </p:tgtEl>
                                      </p:cBhvr>
                                    </p:animEffect>
                                    <p:anim calcmode="lin" valueType="num">
                                      <p:cBhvr>
                                        <p:cTn id="79" dur="1000" fill="hold"/>
                                        <p:tgtEl>
                                          <p:spTgt spid="18"/>
                                        </p:tgtEl>
                                        <p:attrNameLst>
                                          <p:attrName>ppt_x</p:attrName>
                                        </p:attrNameLst>
                                      </p:cBhvr>
                                      <p:tavLst>
                                        <p:tav tm="0">
                                          <p:val>
                                            <p:strVal val="#ppt_x"/>
                                          </p:val>
                                        </p:tav>
                                        <p:tav tm="100000">
                                          <p:val>
                                            <p:strVal val="#ppt_x"/>
                                          </p:val>
                                        </p:tav>
                                      </p:tavLst>
                                    </p:anim>
                                    <p:anim calcmode="lin" valueType="num">
                                      <p:cBhvr>
                                        <p:cTn id="80" dur="10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27"/>
                                        </p:tgtEl>
                                      </p:cBhvr>
                                    </p:animEffect>
                                    <p:set>
                                      <p:cBhvr>
                                        <p:cTn id="90" dur="1" fill="hold">
                                          <p:stCondLst>
                                            <p:cond delay="499"/>
                                          </p:stCondLst>
                                        </p:cTn>
                                        <p:tgtEl>
                                          <p:spTgt spid="2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1000"/>
                                        <p:tgtEl>
                                          <p:spTgt spid="30"/>
                                        </p:tgtEl>
                                      </p:cBhvr>
                                    </p:animEffect>
                                    <p:anim calcmode="lin" valueType="num">
                                      <p:cBhvr>
                                        <p:cTn id="96" dur="1000" fill="hold"/>
                                        <p:tgtEl>
                                          <p:spTgt spid="30"/>
                                        </p:tgtEl>
                                        <p:attrNameLst>
                                          <p:attrName>ppt_x</p:attrName>
                                        </p:attrNameLst>
                                      </p:cBhvr>
                                      <p:tavLst>
                                        <p:tav tm="0">
                                          <p:val>
                                            <p:strVal val="#ppt_x"/>
                                          </p:val>
                                        </p:tav>
                                        <p:tav tm="100000">
                                          <p:val>
                                            <p:strVal val="#ppt_x"/>
                                          </p:val>
                                        </p:tav>
                                      </p:tavLst>
                                    </p:anim>
                                    <p:anim calcmode="lin" valueType="num">
                                      <p:cBhvr>
                                        <p:cTn id="97" dur="1000" fill="hold"/>
                                        <p:tgtEl>
                                          <p:spTgt spid="30"/>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1000"/>
                                        <p:tgtEl>
                                          <p:spTgt spid="10"/>
                                        </p:tgtEl>
                                      </p:cBhvr>
                                    </p:animEffect>
                                    <p:anim calcmode="lin" valueType="num">
                                      <p:cBhvr>
                                        <p:cTn id="101" dur="1000" fill="hold"/>
                                        <p:tgtEl>
                                          <p:spTgt spid="10"/>
                                        </p:tgtEl>
                                        <p:attrNameLst>
                                          <p:attrName>ppt_x</p:attrName>
                                        </p:attrNameLst>
                                      </p:cBhvr>
                                      <p:tavLst>
                                        <p:tav tm="0">
                                          <p:val>
                                            <p:strVal val="#ppt_x"/>
                                          </p:val>
                                        </p:tav>
                                        <p:tav tm="100000">
                                          <p:val>
                                            <p:strVal val="#ppt_x"/>
                                          </p:val>
                                        </p:tav>
                                      </p:tavLst>
                                    </p:anim>
                                    <p:anim calcmode="lin" valueType="num">
                                      <p:cBhvr>
                                        <p:cTn id="102" dur="1000" fill="hold"/>
                                        <p:tgtEl>
                                          <p:spTgt spid="1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1000"/>
                                        <p:tgtEl>
                                          <p:spTgt spid="16"/>
                                        </p:tgtEl>
                                      </p:cBhvr>
                                    </p:animEffect>
                                    <p:anim calcmode="lin" valueType="num">
                                      <p:cBhvr>
                                        <p:cTn id="106" dur="1000" fill="hold"/>
                                        <p:tgtEl>
                                          <p:spTgt spid="16"/>
                                        </p:tgtEl>
                                        <p:attrNameLst>
                                          <p:attrName>ppt_x</p:attrName>
                                        </p:attrNameLst>
                                      </p:cBhvr>
                                      <p:tavLst>
                                        <p:tav tm="0">
                                          <p:val>
                                            <p:strVal val="#ppt_x"/>
                                          </p:val>
                                        </p:tav>
                                        <p:tav tm="100000">
                                          <p:val>
                                            <p:strVal val="#ppt_x"/>
                                          </p:val>
                                        </p:tav>
                                      </p:tavLst>
                                    </p:anim>
                                    <p:anim calcmode="lin" valueType="num">
                                      <p:cBhvr>
                                        <p:cTn id="10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30"/>
                                        </p:tgtEl>
                                      </p:cBhvr>
                                    </p:animEffect>
                                    <p:set>
                                      <p:cBhvr>
                                        <p:cTn id="112" dur="1" fill="hold">
                                          <p:stCondLst>
                                            <p:cond delay="499"/>
                                          </p:stCondLst>
                                        </p:cTn>
                                        <p:tgtEl>
                                          <p:spTgt spid="3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1000"/>
                                        <p:tgtEl>
                                          <p:spTgt spid="21"/>
                                        </p:tgtEl>
                                      </p:cBhvr>
                                    </p:animEffect>
                                    <p:anim calcmode="lin" valueType="num">
                                      <p:cBhvr>
                                        <p:cTn id="123" dur="1000" fill="hold"/>
                                        <p:tgtEl>
                                          <p:spTgt spid="21"/>
                                        </p:tgtEl>
                                        <p:attrNameLst>
                                          <p:attrName>ppt_x</p:attrName>
                                        </p:attrNameLst>
                                      </p:cBhvr>
                                      <p:tavLst>
                                        <p:tav tm="0">
                                          <p:val>
                                            <p:strVal val="#ppt_x"/>
                                          </p:val>
                                        </p:tav>
                                        <p:tav tm="100000">
                                          <p:val>
                                            <p:strVal val="#ppt_x"/>
                                          </p:val>
                                        </p:tav>
                                      </p:tavLst>
                                    </p:anim>
                                    <p:anim calcmode="lin" valueType="num">
                                      <p:cBhvr>
                                        <p:cTn id="124" dur="1000" fill="hold"/>
                                        <p:tgtEl>
                                          <p:spTgt spid="2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1000"/>
                                        <p:tgtEl>
                                          <p:spTgt spid="22"/>
                                        </p:tgtEl>
                                      </p:cBhvr>
                                    </p:animEffect>
                                    <p:anim calcmode="lin" valueType="num">
                                      <p:cBhvr>
                                        <p:cTn id="128" dur="1000" fill="hold"/>
                                        <p:tgtEl>
                                          <p:spTgt spid="22"/>
                                        </p:tgtEl>
                                        <p:attrNameLst>
                                          <p:attrName>ppt_x</p:attrName>
                                        </p:attrNameLst>
                                      </p:cBhvr>
                                      <p:tavLst>
                                        <p:tav tm="0">
                                          <p:val>
                                            <p:strVal val="#ppt_x"/>
                                          </p:val>
                                        </p:tav>
                                        <p:tav tm="100000">
                                          <p:val>
                                            <p:strVal val="#ppt_x"/>
                                          </p:val>
                                        </p:tav>
                                      </p:tavLst>
                                    </p:anim>
                                    <p:anim calcmode="lin" valueType="num">
                                      <p:cBhvr>
                                        <p:cTn id="1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32"/>
                                        </p:tgtEl>
                                      </p:cBhvr>
                                    </p:animEffect>
                                    <p:set>
                                      <p:cBhvr>
                                        <p:cTn id="134" dur="1" fill="hold">
                                          <p:stCondLst>
                                            <p:cond delay="499"/>
                                          </p:stCondLst>
                                        </p:cTn>
                                        <p:tgtEl>
                                          <p:spTgt spid="3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fade">
                                      <p:cBhvr>
                                        <p:cTn id="139" dur="500"/>
                                        <p:tgtEl>
                                          <p:spTgt spid="42"/>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additive="base">
                                        <p:cTn id="144" dur="500" fill="hold"/>
                                        <p:tgtEl>
                                          <p:spTgt spid="23"/>
                                        </p:tgtEl>
                                        <p:attrNameLst>
                                          <p:attrName>ppt_x</p:attrName>
                                        </p:attrNameLst>
                                      </p:cBhvr>
                                      <p:tavLst>
                                        <p:tav tm="0">
                                          <p:val>
                                            <p:strVal val="#ppt_x"/>
                                          </p:val>
                                        </p:tav>
                                        <p:tav tm="100000">
                                          <p:val>
                                            <p:strVal val="#ppt_x"/>
                                          </p:val>
                                        </p:tav>
                                      </p:tavLst>
                                    </p:anim>
                                    <p:anim calcmode="lin" valueType="num">
                                      <p:cBhvr additive="base">
                                        <p:cTn id="1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7170"/>
                                        </p:tgtEl>
                                        <p:attrNameLst>
                                          <p:attrName>style.visibility</p:attrName>
                                        </p:attrNameLst>
                                      </p:cBhvr>
                                      <p:to>
                                        <p:strVal val="visible"/>
                                      </p:to>
                                    </p:set>
                                    <p:anim calcmode="lin" valueType="num">
                                      <p:cBhvr additive="base">
                                        <p:cTn id="150" dur="500" fill="hold"/>
                                        <p:tgtEl>
                                          <p:spTgt spid="7170"/>
                                        </p:tgtEl>
                                        <p:attrNameLst>
                                          <p:attrName>ppt_x</p:attrName>
                                        </p:attrNameLst>
                                      </p:cBhvr>
                                      <p:tavLst>
                                        <p:tav tm="0">
                                          <p:val>
                                            <p:strVal val="#ppt_x"/>
                                          </p:val>
                                        </p:tav>
                                        <p:tav tm="100000">
                                          <p:val>
                                            <p:strVal val="#ppt_x"/>
                                          </p:val>
                                        </p:tav>
                                      </p:tavLst>
                                    </p:anim>
                                    <p:anim calcmode="lin" valueType="num">
                                      <p:cBhvr additive="base">
                                        <p:cTn id="151"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p:bldP spid="15" grpId="0"/>
      <p:bldP spid="16" grpId="0"/>
      <p:bldP spid="18" grpId="0" animBg="1"/>
      <p:bldP spid="19" grpId="0"/>
      <p:bldP spid="21" grpId="0" animBg="1"/>
      <p:bldP spid="22" grpId="0"/>
      <p:bldP spid="23" grpId="0" animBg="1"/>
      <p:bldP spid="11" grpId="0" animBg="1"/>
      <p:bldP spid="13" grpId="0"/>
      <p:bldP spid="3" grpId="0" animBg="1"/>
      <p:bldP spid="3" grpId="1" animBg="1"/>
      <p:bldP spid="25" grpId="0" animBg="1"/>
      <p:bldP spid="25" grpId="1" animBg="1"/>
      <p:bldP spid="26" grpId="0" animBg="1"/>
      <p:bldP spid="26" grpId="1" animBg="1"/>
      <p:bldP spid="27" grpId="0" animBg="1"/>
      <p:bldP spid="27" grpId="1" animBg="1"/>
      <p:bldP spid="30" grpId="0" animBg="1"/>
      <p:bldP spid="30" grpId="1" animBg="1"/>
      <p:bldP spid="32" grpId="0" animBg="1"/>
      <p:bldP spid="32" grpId="1" animBg="1"/>
      <p:bldP spid="4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3. </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内存数据库的行存储相比于</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ORACLE12c</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TIMESTEN</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行存储的优势</a:t>
            </a:r>
            <a:endParaRPr 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 name="文本占位符 2"/>
          <p:cNvSpPr>
            <a:spLocks noGrp="1"/>
          </p:cNvSpPr>
          <p:nvPr>
            <p:ph type="body" sz="quarter" idx="10"/>
          </p:nvPr>
        </p:nvSpPr>
        <p:spPr/>
        <p:txBody>
          <a:bodyPr/>
          <a:lstStyle/>
          <a:p>
            <a:pPr marL="457200" indent="-457200">
              <a:buAutoNum type="arabicPeriod"/>
            </a:pPr>
            <a:r>
              <a:rPr lang="zh-CN" altLang="en-US" dirty="0"/>
              <a:t>全内存化的行存储处理，行存储数据在启动时自动全量加载入内存</a:t>
            </a:r>
            <a:endParaRPr lang="en-US" dirty="0"/>
          </a:p>
          <a:p>
            <a:pPr marL="457200" indent="-457200">
              <a:buAutoNum type="arabicPeriod"/>
            </a:pPr>
            <a:r>
              <a:rPr lang="en-US" dirty="0"/>
              <a:t>MVCC</a:t>
            </a:r>
            <a:r>
              <a:rPr lang="de-DE" dirty="0"/>
              <a:t> </a:t>
            </a:r>
            <a:r>
              <a:rPr lang="zh-CN" altLang="en-US" dirty="0"/>
              <a:t>（</a:t>
            </a:r>
            <a:r>
              <a:rPr lang="de-DE" dirty="0"/>
              <a:t>Multi Version </a:t>
            </a:r>
            <a:r>
              <a:rPr lang="de-DE" dirty="0" err="1"/>
              <a:t>Concurrency</a:t>
            </a:r>
            <a:r>
              <a:rPr lang="de-DE" dirty="0"/>
              <a:t> Control</a:t>
            </a:r>
            <a:r>
              <a:rPr lang="zh-CN" altLang="en-US" dirty="0"/>
              <a:t>）多版本控制机制，消除高并发时的锁发生</a:t>
            </a:r>
            <a:endParaRPr lang="en-US" altLang="zh-CN" dirty="0"/>
          </a:p>
          <a:p>
            <a:pPr marL="457200" indent="-457200">
              <a:buAutoNum type="arabicPeriod"/>
            </a:pPr>
            <a:r>
              <a:rPr lang="zh-CN" altLang="en-US" dirty="0"/>
              <a:t>行存储表与列存储表支持交叉查询操作</a:t>
            </a:r>
            <a:endParaRPr lang="en-US" altLang="zh-CN" dirty="0"/>
          </a:p>
          <a:p>
            <a:pPr marL="457200" indent="-457200">
              <a:buAutoNum type="arabicPeriod"/>
            </a:pPr>
            <a:r>
              <a:rPr lang="en-US" altLang="zh-CN" dirty="0" err="1"/>
              <a:t>Timesten</a:t>
            </a:r>
            <a:r>
              <a:rPr lang="zh-CN" altLang="en-US" dirty="0"/>
              <a:t>是</a:t>
            </a:r>
            <a:r>
              <a:rPr lang="en-US" altLang="zh-CN" dirty="0"/>
              <a:t>Oracle</a:t>
            </a:r>
            <a:r>
              <a:rPr lang="zh-CN" altLang="en-US" dirty="0"/>
              <a:t>主库的高速缓存库（</a:t>
            </a:r>
            <a:r>
              <a:rPr lang="en-US" altLang="zh-CN" dirty="0"/>
              <a:t>cached </a:t>
            </a:r>
            <a:r>
              <a:rPr lang="en-US" altLang="zh-CN" dirty="0" err="1"/>
              <a:t>db</a:t>
            </a:r>
            <a:r>
              <a:rPr lang="zh-CN" altLang="en-US" dirty="0"/>
              <a:t>），无法独立存储和处理数据</a:t>
            </a:r>
            <a:endParaRPr lang="en-US" altLang="zh-CN" dirty="0"/>
          </a:p>
          <a:p>
            <a:pPr marL="457200" indent="-457200">
              <a:buAutoNum type="arabicPeriod"/>
            </a:pPr>
            <a:r>
              <a:rPr lang="en-US" altLang="zh-CN" dirty="0" err="1"/>
              <a:t>Timesten</a:t>
            </a:r>
            <a:r>
              <a:rPr lang="zh-CN" altLang="en-US" dirty="0"/>
              <a:t>主库建议</a:t>
            </a:r>
            <a:r>
              <a:rPr lang="en-US" altLang="zh-CN" dirty="0"/>
              <a:t>40GB</a:t>
            </a:r>
            <a:r>
              <a:rPr lang="zh-CN" altLang="en-US" dirty="0"/>
              <a:t>大小，单表容量不超过</a:t>
            </a:r>
            <a:r>
              <a:rPr lang="en-US" altLang="zh-CN" dirty="0"/>
              <a:t>1000</a:t>
            </a:r>
            <a:r>
              <a:rPr lang="zh-CN" altLang="en-US" dirty="0"/>
              <a:t>万条记录</a:t>
            </a:r>
            <a:endParaRPr lang="en-US" altLang="zh-CN" dirty="0"/>
          </a:p>
          <a:p>
            <a:pPr marL="457200" indent="-457200">
              <a:buAutoNum type="arabicPeriod"/>
            </a:pPr>
            <a:r>
              <a:rPr lang="en-US" altLang="zh-CN" dirty="0" err="1"/>
              <a:t>Timesten</a:t>
            </a:r>
            <a:r>
              <a:rPr lang="zh-CN" altLang="en-US" dirty="0"/>
              <a:t>本身不支持集群，多节点完全靠</a:t>
            </a:r>
            <a:r>
              <a:rPr lang="en-US" altLang="zh-CN" dirty="0"/>
              <a:t>Oracle RAC</a:t>
            </a:r>
            <a:r>
              <a:rPr lang="zh-CN" altLang="en-US" dirty="0"/>
              <a:t>实现</a:t>
            </a:r>
            <a:endParaRPr lang="en-US" altLang="zh-CN" dirty="0"/>
          </a:p>
        </p:txBody>
      </p:sp>
    </p:spTree>
    <p:extLst>
      <p:ext uri="{BB962C8B-B14F-4D97-AF65-F5344CB8AC3E}">
        <p14:creationId xmlns:p14="http://schemas.microsoft.com/office/powerpoint/2010/main" val="286009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4. HANA</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内存数据库的高可用性架构</a:t>
            </a:r>
            <a:endParaRPr lang="en-US" dirty="0"/>
          </a:p>
        </p:txBody>
      </p:sp>
      <p:sp>
        <p:nvSpPr>
          <p:cNvPr id="4" name="矩形 3"/>
          <p:cNvSpPr/>
          <p:nvPr/>
        </p:nvSpPr>
        <p:spPr>
          <a:xfrm>
            <a:off x="1717362" y="1329610"/>
            <a:ext cx="2339102" cy="461665"/>
          </a:xfrm>
          <a:prstGeom prst="rect">
            <a:avLst/>
          </a:prstGeom>
        </p:spPr>
        <p:txBody>
          <a:bodyPr wrap="none">
            <a:spAutoFit/>
          </a:bodyPr>
          <a:lstStyle/>
          <a:p>
            <a:r>
              <a:rPr lang="zh-CN" altLang="en-US" sz="2400" dirty="0">
                <a:latin typeface="Gill Sans MT"/>
              </a:rPr>
              <a:t>单节点高可用性</a:t>
            </a:r>
            <a:endParaRPr lang="en-US" dirty="0"/>
          </a:p>
        </p:txBody>
      </p:sp>
      <p:sp>
        <p:nvSpPr>
          <p:cNvPr id="5" name="矩形 4"/>
          <p:cNvSpPr/>
          <p:nvPr/>
        </p:nvSpPr>
        <p:spPr>
          <a:xfrm>
            <a:off x="7614578" y="1329609"/>
            <a:ext cx="2339102" cy="461665"/>
          </a:xfrm>
          <a:prstGeom prst="rect">
            <a:avLst/>
          </a:prstGeom>
        </p:spPr>
        <p:txBody>
          <a:bodyPr wrap="none">
            <a:spAutoFit/>
          </a:bodyPr>
          <a:lstStyle/>
          <a:p>
            <a:r>
              <a:rPr lang="zh-CN" altLang="en-US" sz="2400" dirty="0">
                <a:latin typeface="Gill Sans MT"/>
              </a:rPr>
              <a:t>多节点高可用性</a:t>
            </a:r>
            <a:endParaRPr lang="en-US" dirty="0"/>
          </a:p>
        </p:txBody>
      </p:sp>
      <p:pic>
        <p:nvPicPr>
          <p:cNvPr id="125" name="图片 124"/>
          <p:cNvPicPr>
            <a:picLocks noChangeAspect="1"/>
          </p:cNvPicPr>
          <p:nvPr/>
        </p:nvPicPr>
        <p:blipFill>
          <a:blip r:embed="rId2"/>
          <a:stretch>
            <a:fillRect/>
          </a:stretch>
        </p:blipFill>
        <p:spPr>
          <a:xfrm>
            <a:off x="106018" y="2040639"/>
            <a:ext cx="6115878" cy="4148126"/>
          </a:xfrm>
          <a:prstGeom prst="rect">
            <a:avLst/>
          </a:prstGeom>
        </p:spPr>
      </p:pic>
      <p:pic>
        <p:nvPicPr>
          <p:cNvPr id="244" name="图片 243"/>
          <p:cNvPicPr>
            <a:picLocks noChangeAspect="1"/>
          </p:cNvPicPr>
          <p:nvPr/>
        </p:nvPicPr>
        <p:blipFill>
          <a:blip r:embed="rId3"/>
          <a:stretch>
            <a:fillRect/>
          </a:stretch>
        </p:blipFill>
        <p:spPr>
          <a:xfrm>
            <a:off x="6427304" y="1791276"/>
            <a:ext cx="5373757" cy="4627717"/>
          </a:xfrm>
          <a:prstGeom prst="rect">
            <a:avLst/>
          </a:prstGeom>
        </p:spPr>
      </p:pic>
    </p:spTree>
    <p:extLst>
      <p:ext uri="{BB962C8B-B14F-4D97-AF65-F5344CB8AC3E}">
        <p14:creationId xmlns:p14="http://schemas.microsoft.com/office/powerpoint/2010/main" val="4245175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5. HANA</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内存数据库的灾备架构</a:t>
            </a:r>
            <a:endParaRPr lang="en-US" dirty="0"/>
          </a:p>
        </p:txBody>
      </p:sp>
      <p:sp>
        <p:nvSpPr>
          <p:cNvPr id="4" name="文本框 3"/>
          <p:cNvSpPr txBox="1"/>
          <p:nvPr/>
        </p:nvSpPr>
        <p:spPr>
          <a:xfrm>
            <a:off x="480081" y="4829495"/>
            <a:ext cx="4972050" cy="10002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关于</a:t>
            </a:r>
            <a:r>
              <a:rPr lang="en-US" altLang="zh-CN" sz="1800" b="1" kern="0" dirty="0">
                <a:latin typeface="微软雅黑" panose="020B0503020204020204" pitchFamily="34" charset="-122"/>
                <a:ea typeface="微软雅黑" panose="020B0503020204020204" pitchFamily="34" charset="-122"/>
                <a:cs typeface="Arial Unicode MS" pitchFamily="34" charset="-128"/>
              </a:rPr>
              <a:t>SAP HANA</a:t>
            </a:r>
            <a:r>
              <a:rPr lang="zh-CN" altLang="en-US" sz="1800" b="1" kern="0" dirty="0">
                <a:latin typeface="微软雅黑" panose="020B0503020204020204" pitchFamily="34" charset="-122"/>
                <a:ea typeface="微软雅黑" panose="020B0503020204020204" pitchFamily="34" charset="-122"/>
                <a:cs typeface="Arial Unicode MS" pitchFamily="34" charset="-128"/>
              </a:rPr>
              <a:t>容灾技术</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在</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容灾目前支持两地三中心系统配置，核心技术为系统复制组件，可实现同步复制和异步复制方式，此技术集成于</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数据库中，无需第三方软件支持</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pic>
        <p:nvPicPr>
          <p:cNvPr id="5" name="图片 4"/>
          <p:cNvPicPr>
            <a:picLocks noChangeAspect="1"/>
          </p:cNvPicPr>
          <p:nvPr/>
        </p:nvPicPr>
        <p:blipFill>
          <a:blip r:embed="rId2"/>
          <a:stretch>
            <a:fillRect/>
          </a:stretch>
        </p:blipFill>
        <p:spPr>
          <a:xfrm>
            <a:off x="348342" y="1321258"/>
            <a:ext cx="5548371" cy="3218991"/>
          </a:xfrm>
          <a:prstGeom prst="rect">
            <a:avLst/>
          </a:prstGeom>
        </p:spPr>
      </p:pic>
      <p:sp>
        <p:nvSpPr>
          <p:cNvPr id="6" name="object 36"/>
          <p:cNvSpPr txBox="1"/>
          <p:nvPr/>
        </p:nvSpPr>
        <p:spPr>
          <a:xfrm>
            <a:off x="6146458" y="1263842"/>
            <a:ext cx="5854974" cy="1475930"/>
          </a:xfrm>
          <a:prstGeom prst="rect">
            <a:avLst/>
          </a:prstGeom>
        </p:spPr>
        <p:txBody>
          <a:bodyPr vert="horz" wrap="square" lIns="0" tIns="0" rIns="0" bIns="0" rtlCol="0">
            <a:noAutofit/>
          </a:bodyPr>
          <a:lstStyle/>
          <a:p>
            <a:pPr marL="297180" marR="92710" indent="-285115">
              <a:lnSpc>
                <a:spcPct val="100200"/>
              </a:lnSpc>
              <a:tabLst>
                <a:tab pos="297180" algn="l"/>
              </a:tabLst>
            </a:pPr>
            <a:r>
              <a:rPr lang="zh-CN" altLang="en-US" sz="1800" b="1" dirty="0">
                <a:latin typeface="微软雅黑"/>
                <a:cs typeface="微软雅黑"/>
              </a:rPr>
              <a:t>数据和技术架构保护</a:t>
            </a:r>
            <a:endParaRPr sz="1800" dirty="0">
              <a:solidFill>
                <a:srgbClr val="EFAB00"/>
              </a:solidFill>
              <a:cs typeface="Arial"/>
            </a:endParaRPr>
          </a:p>
          <a:p>
            <a:pPr marL="297180" marR="92710" indent="-285115">
              <a:lnSpc>
                <a:spcPct val="100200"/>
              </a:lnSpc>
              <a:tabLst>
                <a:tab pos="297180" algn="l"/>
              </a:tabLst>
            </a:pPr>
            <a:r>
              <a:rPr sz="1400" dirty="0">
                <a:solidFill>
                  <a:srgbClr val="EFAB00"/>
                </a:solidFill>
                <a:latin typeface="Arial"/>
                <a:cs typeface="Arial"/>
              </a:rPr>
              <a:t>•	</a:t>
            </a:r>
            <a:r>
              <a:rPr lang="de-DE" sz="1400" kern="0" dirty="0" err="1">
                <a:latin typeface="微软雅黑" panose="020B0503020204020204" pitchFamily="34" charset="-122"/>
                <a:ea typeface="微软雅黑" panose="020B0503020204020204" pitchFamily="34" charset="-122"/>
                <a:cs typeface="Arial Unicode MS" pitchFamily="34" charset="-128"/>
              </a:rPr>
              <a:t>主数据中心内</a:t>
            </a:r>
            <a:r>
              <a:rPr lang="zh-CN" altLang="en-US" sz="1400" kern="0" dirty="0">
                <a:latin typeface="微软雅黑" panose="020B0503020204020204" pitchFamily="34" charset="-122"/>
                <a:ea typeface="微软雅黑" panose="020B0503020204020204" pitchFamily="34" charset="-122"/>
                <a:cs typeface="Arial Unicode MS" pitchFamily="34" charset="-128"/>
              </a:rPr>
              <a:t>或同城数据数据中心间</a:t>
            </a:r>
            <a:r>
              <a:rPr lang="de-DE" sz="1400" kern="0" dirty="0">
                <a:latin typeface="微软雅黑" panose="020B0503020204020204" pitchFamily="34" charset="-122"/>
                <a:ea typeface="微软雅黑" panose="020B0503020204020204" pitchFamily="34" charset="-122"/>
                <a:cs typeface="Arial Unicode MS" pitchFamily="34" charset="-128"/>
              </a:rPr>
              <a:t>，</a:t>
            </a:r>
            <a:r>
              <a:rPr lang="de-DE" sz="1400" kern="0" dirty="0" err="1">
                <a:latin typeface="微软雅黑" panose="020B0503020204020204" pitchFamily="34" charset="-122"/>
                <a:ea typeface="微软雅黑" panose="020B0503020204020204" pitchFamily="34" charset="-122"/>
                <a:cs typeface="Arial Unicode MS" pitchFamily="34" charset="-128"/>
              </a:rPr>
              <a:t>HANA系统同步复制数据</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97180">
              <a:lnSpc>
                <a:spcPct val="100000"/>
              </a:lnSpc>
            </a:pPr>
            <a:r>
              <a:rPr lang="de-DE" sz="1400" kern="0" dirty="0">
                <a:latin typeface="微软雅黑" panose="020B0503020204020204" pitchFamily="34" charset="-122"/>
                <a:ea typeface="微软雅黑" panose="020B0503020204020204" pitchFamily="34" charset="-122"/>
                <a:cs typeface="Arial Unicode MS" pitchFamily="34" charset="-128"/>
              </a:rPr>
              <a:t> </a:t>
            </a:r>
            <a:r>
              <a:rPr lang="de-DE" sz="1400" kern="0" dirty="0" err="1">
                <a:latin typeface="微软雅黑" panose="020B0503020204020204" pitchFamily="34" charset="-122"/>
                <a:ea typeface="微软雅黑" panose="020B0503020204020204" pitchFamily="34" charset="-122"/>
                <a:cs typeface="Arial Unicode MS" pitchFamily="34" charset="-128"/>
              </a:rPr>
              <a:t>故障切换时间很短</a:t>
            </a:r>
            <a:r>
              <a:rPr lang="zh-CN" altLang="en-US" sz="1400" kern="0" dirty="0">
                <a:latin typeface="微软雅黑" panose="020B0503020204020204" pitchFamily="34" charset="-122"/>
                <a:ea typeface="微软雅黑" panose="020B0503020204020204" pitchFamily="34" charset="-122"/>
                <a:cs typeface="Arial Unicode MS" pitchFamily="34" charset="-128"/>
              </a:rPr>
              <a:t>，可实现自动故障切换</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97180" marR="92710" indent="-285115">
              <a:lnSpc>
                <a:spcPct val="100000"/>
              </a:lnSpc>
              <a:spcBef>
                <a:spcPts val="405"/>
              </a:spcBef>
              <a:tabLst>
                <a:tab pos="297180" algn="l"/>
              </a:tabLst>
            </a:pPr>
            <a:r>
              <a:rPr sz="1200" dirty="0">
                <a:solidFill>
                  <a:srgbClr val="EFAB00"/>
                </a:solidFill>
                <a:cs typeface="Arial"/>
              </a:rPr>
              <a:t>•	</a:t>
            </a:r>
            <a:r>
              <a:rPr lang="de-DE" sz="1400" kern="0" dirty="0" err="1">
                <a:latin typeface="微软雅黑" panose="020B0503020204020204" pitchFamily="34" charset="-122"/>
                <a:ea typeface="微软雅黑" panose="020B0503020204020204" pitchFamily="34" charset="-122"/>
                <a:cs typeface="Arial Unicode MS" pitchFamily="34" charset="-128"/>
              </a:rPr>
              <a:t>异地数据中心间，HANA系统数据异步复制</a:t>
            </a:r>
            <a:endParaRPr lang="de-DE" sz="1400" kern="0" dirty="0">
              <a:latin typeface="微软雅黑" panose="020B0503020204020204" pitchFamily="34" charset="-122"/>
              <a:ea typeface="微软雅黑" panose="020B0503020204020204" pitchFamily="34" charset="-122"/>
              <a:cs typeface="Arial Unicode MS" pitchFamily="34" charset="-128"/>
            </a:endParaRPr>
          </a:p>
          <a:p>
            <a:pPr marL="280670" marR="12700" indent="46990">
              <a:lnSpc>
                <a:spcPct val="100099"/>
              </a:lnSpc>
              <a:spcBef>
                <a:spcPts val="395"/>
              </a:spcBef>
            </a:pPr>
            <a:r>
              <a:rPr lang="de-DE" sz="1400" kern="0" dirty="0">
                <a:latin typeface="微软雅黑" panose="020B0503020204020204" pitchFamily="34" charset="-122"/>
                <a:ea typeface="微软雅黑" panose="020B0503020204020204" pitchFamily="34" charset="-122"/>
                <a:cs typeface="Arial Unicode MS" pitchFamily="34" charset="-128"/>
              </a:rPr>
              <a:t> </a:t>
            </a:r>
            <a:r>
              <a:rPr lang="de-DE" sz="1400" kern="0" dirty="0" err="1">
                <a:latin typeface="微软雅黑" panose="020B0503020204020204" pitchFamily="34" charset="-122"/>
                <a:ea typeface="微软雅黑" panose="020B0503020204020204" pitchFamily="34" charset="-122"/>
                <a:cs typeface="Arial Unicode MS" pitchFamily="34" charset="-128"/>
              </a:rPr>
              <a:t>发生灾难情况下，系统可在较短时间内恢复</a:t>
            </a:r>
            <a:r>
              <a:rPr lang="zh-CN" altLang="en-US" sz="1400" kern="0" dirty="0">
                <a:latin typeface="微软雅黑" panose="020B0503020204020204" pitchFamily="34" charset="-122"/>
                <a:ea typeface="微软雅黑" panose="020B0503020204020204" pitchFamily="34" charset="-122"/>
                <a:cs typeface="Arial Unicode MS" pitchFamily="34" charset="-128"/>
              </a:rPr>
              <a:t>，一般由手工控制切换</a:t>
            </a:r>
            <a:endParaRPr lang="de-DE" sz="14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7" name="组合 6"/>
          <p:cNvGrpSpPr/>
          <p:nvPr/>
        </p:nvGrpSpPr>
        <p:grpSpPr>
          <a:xfrm>
            <a:off x="5751850" y="2647950"/>
            <a:ext cx="6262350" cy="3879850"/>
            <a:chOff x="5751850" y="2647950"/>
            <a:chExt cx="6262350" cy="3879850"/>
          </a:xfrm>
        </p:grpSpPr>
        <p:sp>
          <p:nvSpPr>
            <p:cNvPr id="8" name="object 2"/>
            <p:cNvSpPr/>
            <p:nvPr/>
          </p:nvSpPr>
          <p:spPr>
            <a:xfrm>
              <a:off x="5751850" y="2647950"/>
              <a:ext cx="6259141" cy="3879850"/>
            </a:xfrm>
            <a:prstGeom prst="rect">
              <a:avLst/>
            </a:prstGeom>
            <a:blipFill>
              <a:blip r:embed="rId3" cstate="print"/>
              <a:stretch>
                <a:fillRect/>
              </a:stretch>
            </a:blipFill>
          </p:spPr>
          <p:txBody>
            <a:bodyPr wrap="square" lIns="0" tIns="0" rIns="0" bIns="0" rtlCol="0">
              <a:noAutofit/>
            </a:bodyPr>
            <a:lstStyle/>
            <a:p>
              <a:endParaRPr/>
            </a:p>
          </p:txBody>
        </p:sp>
        <p:sp>
          <p:nvSpPr>
            <p:cNvPr id="9" name="object 63"/>
            <p:cNvSpPr/>
            <p:nvPr/>
          </p:nvSpPr>
          <p:spPr>
            <a:xfrm>
              <a:off x="6295863" y="2831593"/>
              <a:ext cx="2628900" cy="1308163"/>
            </a:xfrm>
            <a:custGeom>
              <a:avLst/>
              <a:gdLst/>
              <a:ahLst/>
              <a:cxnLst/>
              <a:rect l="l" t="t" r="r" b="b"/>
              <a:pathLst>
                <a:path w="2628900" h="1308163">
                  <a:moveTo>
                    <a:pt x="2410841" y="0"/>
                  </a:moveTo>
                  <a:lnTo>
                    <a:pt x="218059" y="0"/>
                  </a:lnTo>
                  <a:lnTo>
                    <a:pt x="200179" y="723"/>
                  </a:lnTo>
                  <a:lnTo>
                    <a:pt x="149148" y="11120"/>
                  </a:lnTo>
                  <a:lnTo>
                    <a:pt x="103210" y="32678"/>
                  </a:lnTo>
                  <a:lnTo>
                    <a:pt x="63881" y="63881"/>
                  </a:lnTo>
                  <a:lnTo>
                    <a:pt x="32678" y="103210"/>
                  </a:lnTo>
                  <a:lnTo>
                    <a:pt x="11120" y="149148"/>
                  </a:lnTo>
                  <a:lnTo>
                    <a:pt x="723" y="200179"/>
                  </a:lnTo>
                  <a:lnTo>
                    <a:pt x="0" y="218059"/>
                  </a:lnTo>
                  <a:lnTo>
                    <a:pt x="0" y="1090142"/>
                  </a:lnTo>
                  <a:lnTo>
                    <a:pt x="6339" y="1142535"/>
                  </a:lnTo>
                  <a:lnTo>
                    <a:pt x="24345" y="1190335"/>
                  </a:lnTo>
                  <a:lnTo>
                    <a:pt x="52502" y="1232027"/>
                  </a:lnTo>
                  <a:lnTo>
                    <a:pt x="89291" y="1266097"/>
                  </a:lnTo>
                  <a:lnTo>
                    <a:pt x="133195" y="1291030"/>
                  </a:lnTo>
                  <a:lnTo>
                    <a:pt x="182697" y="1305309"/>
                  </a:lnTo>
                  <a:lnTo>
                    <a:pt x="218059" y="1308163"/>
                  </a:lnTo>
                  <a:lnTo>
                    <a:pt x="2410841" y="1308163"/>
                  </a:lnTo>
                  <a:lnTo>
                    <a:pt x="2463231" y="1301827"/>
                  </a:lnTo>
                  <a:lnTo>
                    <a:pt x="2511036" y="1283828"/>
                  </a:lnTo>
                  <a:lnTo>
                    <a:pt x="2552737" y="1255681"/>
                  </a:lnTo>
                  <a:lnTo>
                    <a:pt x="2586817" y="1218902"/>
                  </a:lnTo>
                  <a:lnTo>
                    <a:pt x="2611758" y="1175005"/>
                  </a:lnTo>
                  <a:lnTo>
                    <a:pt x="2626045" y="1125506"/>
                  </a:lnTo>
                  <a:lnTo>
                    <a:pt x="2628900" y="1090142"/>
                  </a:lnTo>
                  <a:lnTo>
                    <a:pt x="2628900" y="218059"/>
                  </a:lnTo>
                  <a:lnTo>
                    <a:pt x="2622560" y="165668"/>
                  </a:lnTo>
                  <a:lnTo>
                    <a:pt x="2604554" y="117863"/>
                  </a:lnTo>
                  <a:lnTo>
                    <a:pt x="2576397" y="76162"/>
                  </a:lnTo>
                  <a:lnTo>
                    <a:pt x="2539608" y="42082"/>
                  </a:lnTo>
                  <a:lnTo>
                    <a:pt x="2495704" y="17141"/>
                  </a:lnTo>
                  <a:lnTo>
                    <a:pt x="2446202" y="2854"/>
                  </a:lnTo>
                  <a:lnTo>
                    <a:pt x="2410841" y="0"/>
                  </a:lnTo>
                  <a:close/>
                </a:path>
              </a:pathLst>
            </a:custGeom>
            <a:solidFill>
              <a:srgbClr val="FFDF92"/>
            </a:solidFill>
          </p:spPr>
          <p:txBody>
            <a:bodyPr wrap="square" lIns="0" tIns="0" rIns="0" bIns="0" rtlCol="0">
              <a:noAutofit/>
            </a:bodyPr>
            <a:lstStyle/>
            <a:p>
              <a:endParaRPr/>
            </a:p>
          </p:txBody>
        </p:sp>
        <p:sp>
          <p:nvSpPr>
            <p:cNvPr id="10" name="object 64"/>
            <p:cNvSpPr/>
            <p:nvPr/>
          </p:nvSpPr>
          <p:spPr>
            <a:xfrm>
              <a:off x="6295863" y="2831593"/>
              <a:ext cx="2628900" cy="1308163"/>
            </a:xfrm>
            <a:custGeom>
              <a:avLst/>
              <a:gdLst/>
              <a:ahLst/>
              <a:cxnLst/>
              <a:rect l="l" t="t" r="r" b="b"/>
              <a:pathLst>
                <a:path w="2628900" h="1308163">
                  <a:moveTo>
                    <a:pt x="0" y="218059"/>
                  </a:moveTo>
                  <a:lnTo>
                    <a:pt x="6339" y="165668"/>
                  </a:lnTo>
                  <a:lnTo>
                    <a:pt x="24345" y="117863"/>
                  </a:lnTo>
                  <a:lnTo>
                    <a:pt x="52502" y="76162"/>
                  </a:lnTo>
                  <a:lnTo>
                    <a:pt x="89291" y="42082"/>
                  </a:lnTo>
                  <a:lnTo>
                    <a:pt x="133195" y="17141"/>
                  </a:lnTo>
                  <a:lnTo>
                    <a:pt x="182697" y="2854"/>
                  </a:lnTo>
                  <a:lnTo>
                    <a:pt x="218059" y="0"/>
                  </a:lnTo>
                  <a:lnTo>
                    <a:pt x="2410841" y="0"/>
                  </a:lnTo>
                  <a:lnTo>
                    <a:pt x="2463231" y="6339"/>
                  </a:lnTo>
                  <a:lnTo>
                    <a:pt x="2511036" y="24345"/>
                  </a:lnTo>
                  <a:lnTo>
                    <a:pt x="2552737" y="52502"/>
                  </a:lnTo>
                  <a:lnTo>
                    <a:pt x="2586817" y="89291"/>
                  </a:lnTo>
                  <a:lnTo>
                    <a:pt x="2611758" y="133195"/>
                  </a:lnTo>
                  <a:lnTo>
                    <a:pt x="2626045" y="182697"/>
                  </a:lnTo>
                  <a:lnTo>
                    <a:pt x="2628900" y="218059"/>
                  </a:lnTo>
                  <a:lnTo>
                    <a:pt x="2628900" y="1090142"/>
                  </a:lnTo>
                  <a:lnTo>
                    <a:pt x="2622560" y="1142535"/>
                  </a:lnTo>
                  <a:lnTo>
                    <a:pt x="2604554" y="1190335"/>
                  </a:lnTo>
                  <a:lnTo>
                    <a:pt x="2576397" y="1232027"/>
                  </a:lnTo>
                  <a:lnTo>
                    <a:pt x="2539608" y="1266097"/>
                  </a:lnTo>
                  <a:lnTo>
                    <a:pt x="2495704" y="1291030"/>
                  </a:lnTo>
                  <a:lnTo>
                    <a:pt x="2446202" y="1305309"/>
                  </a:lnTo>
                  <a:lnTo>
                    <a:pt x="2410841" y="1308163"/>
                  </a:lnTo>
                  <a:lnTo>
                    <a:pt x="218059" y="1308163"/>
                  </a:lnTo>
                  <a:lnTo>
                    <a:pt x="165668" y="1301827"/>
                  </a:lnTo>
                  <a:lnTo>
                    <a:pt x="117863" y="1283828"/>
                  </a:lnTo>
                  <a:lnTo>
                    <a:pt x="76162" y="1255681"/>
                  </a:lnTo>
                  <a:lnTo>
                    <a:pt x="42082" y="1218902"/>
                  </a:lnTo>
                  <a:lnTo>
                    <a:pt x="17141" y="1175005"/>
                  </a:lnTo>
                  <a:lnTo>
                    <a:pt x="2854" y="1125506"/>
                  </a:lnTo>
                  <a:lnTo>
                    <a:pt x="0" y="1090142"/>
                  </a:lnTo>
                  <a:lnTo>
                    <a:pt x="0" y="218059"/>
                  </a:lnTo>
                  <a:close/>
                </a:path>
              </a:pathLst>
            </a:custGeom>
            <a:ln w="6350">
              <a:solidFill>
                <a:srgbClr val="B48000"/>
              </a:solidFill>
            </a:ln>
          </p:spPr>
          <p:txBody>
            <a:bodyPr wrap="square" lIns="0" tIns="0" rIns="0" bIns="0" rtlCol="0">
              <a:noAutofit/>
            </a:bodyPr>
            <a:lstStyle/>
            <a:p>
              <a:endParaRPr/>
            </a:p>
          </p:txBody>
        </p:sp>
        <p:sp>
          <p:nvSpPr>
            <p:cNvPr id="11" name="object 65"/>
            <p:cNvSpPr/>
            <p:nvPr/>
          </p:nvSpPr>
          <p:spPr>
            <a:xfrm>
              <a:off x="6303356" y="2658619"/>
              <a:ext cx="641997" cy="407415"/>
            </a:xfrm>
            <a:prstGeom prst="rect">
              <a:avLst/>
            </a:prstGeom>
            <a:blipFill>
              <a:blip r:embed="rId4" cstate="print"/>
              <a:stretch>
                <a:fillRect/>
              </a:stretch>
            </a:blipFill>
          </p:spPr>
          <p:txBody>
            <a:bodyPr wrap="square" lIns="0" tIns="0" rIns="0" bIns="0" rtlCol="0">
              <a:noAutofit/>
            </a:bodyPr>
            <a:lstStyle/>
            <a:p>
              <a:endParaRPr/>
            </a:p>
          </p:txBody>
        </p:sp>
        <p:sp>
          <p:nvSpPr>
            <p:cNvPr id="12" name="object 66"/>
            <p:cNvSpPr txBox="1"/>
            <p:nvPr/>
          </p:nvSpPr>
          <p:spPr>
            <a:xfrm>
              <a:off x="6381969" y="3066289"/>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1</a:t>
              </a:r>
              <a:endParaRPr sz="1200">
                <a:latin typeface="微软雅黑"/>
                <a:cs typeface="微软雅黑"/>
              </a:endParaRPr>
            </a:p>
          </p:txBody>
        </p:sp>
        <p:sp>
          <p:nvSpPr>
            <p:cNvPr id="13" name="object 67"/>
            <p:cNvSpPr/>
            <p:nvPr/>
          </p:nvSpPr>
          <p:spPr>
            <a:xfrm>
              <a:off x="6889335" y="2960498"/>
              <a:ext cx="914400" cy="1075944"/>
            </a:xfrm>
            <a:prstGeom prst="rect">
              <a:avLst/>
            </a:prstGeom>
            <a:blipFill>
              <a:blip r:embed="rId5" cstate="print"/>
              <a:stretch>
                <a:fillRect/>
              </a:stretch>
            </a:blipFill>
          </p:spPr>
          <p:txBody>
            <a:bodyPr wrap="square" lIns="0" tIns="0" rIns="0" bIns="0" rtlCol="0">
              <a:noAutofit/>
            </a:bodyPr>
            <a:lstStyle/>
            <a:p>
              <a:endParaRPr/>
            </a:p>
          </p:txBody>
        </p:sp>
        <p:sp>
          <p:nvSpPr>
            <p:cNvPr id="14" name="object 68"/>
            <p:cNvSpPr/>
            <p:nvPr/>
          </p:nvSpPr>
          <p:spPr>
            <a:xfrm>
              <a:off x="6930863"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solidFill>
              <a:srgbClr val="FFFFFF"/>
            </a:solidFill>
          </p:spPr>
          <p:txBody>
            <a:bodyPr wrap="square" lIns="0" tIns="0" rIns="0" bIns="0" rtlCol="0">
              <a:noAutofit/>
            </a:bodyPr>
            <a:lstStyle/>
            <a:p>
              <a:endParaRPr/>
            </a:p>
          </p:txBody>
        </p:sp>
        <p:sp>
          <p:nvSpPr>
            <p:cNvPr id="15" name="object 69"/>
            <p:cNvSpPr/>
            <p:nvPr/>
          </p:nvSpPr>
          <p:spPr>
            <a:xfrm>
              <a:off x="6930863"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ln w="28575">
              <a:solidFill>
                <a:srgbClr val="005897"/>
              </a:solidFill>
            </a:ln>
          </p:spPr>
          <p:txBody>
            <a:bodyPr wrap="square" lIns="0" tIns="0" rIns="0" bIns="0" rtlCol="0">
              <a:noAutofit/>
            </a:bodyPr>
            <a:lstStyle/>
            <a:p>
              <a:endParaRPr/>
            </a:p>
          </p:txBody>
        </p:sp>
        <p:sp>
          <p:nvSpPr>
            <p:cNvPr id="16" name="object 70"/>
            <p:cNvSpPr/>
            <p:nvPr/>
          </p:nvSpPr>
          <p:spPr>
            <a:xfrm>
              <a:off x="7446737" y="3555493"/>
              <a:ext cx="0" cy="176276"/>
            </a:xfrm>
            <a:custGeom>
              <a:avLst/>
              <a:gdLst/>
              <a:ahLst/>
              <a:cxnLst/>
              <a:rect l="l" t="t" r="r" b="b"/>
              <a:pathLst>
                <a:path h="176275">
                  <a:moveTo>
                    <a:pt x="0" y="0"/>
                  </a:moveTo>
                  <a:lnTo>
                    <a:pt x="0" y="176276"/>
                  </a:lnTo>
                </a:path>
              </a:pathLst>
            </a:custGeom>
            <a:ln w="6350">
              <a:solidFill>
                <a:srgbClr val="000000"/>
              </a:solidFill>
            </a:ln>
          </p:spPr>
          <p:txBody>
            <a:bodyPr wrap="square" lIns="0" tIns="0" rIns="0" bIns="0" rtlCol="0">
              <a:noAutofit/>
            </a:bodyPr>
            <a:lstStyle/>
            <a:p>
              <a:endParaRPr/>
            </a:p>
          </p:txBody>
        </p:sp>
        <p:sp>
          <p:nvSpPr>
            <p:cNvPr id="17" name="object 71"/>
            <p:cNvSpPr/>
            <p:nvPr/>
          </p:nvSpPr>
          <p:spPr>
            <a:xfrm>
              <a:off x="6957152" y="3043911"/>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18" name="object 72"/>
            <p:cNvSpPr txBox="1"/>
            <p:nvPr/>
          </p:nvSpPr>
          <p:spPr>
            <a:xfrm>
              <a:off x="6986998" y="3115818"/>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19" name="object 73"/>
            <p:cNvSpPr/>
            <p:nvPr/>
          </p:nvSpPr>
          <p:spPr>
            <a:xfrm>
              <a:off x="7295481" y="3734817"/>
              <a:ext cx="321055" cy="205422"/>
            </a:xfrm>
            <a:prstGeom prst="rect">
              <a:avLst/>
            </a:prstGeom>
            <a:blipFill>
              <a:blip r:embed="rId7" cstate="print"/>
              <a:stretch>
                <a:fillRect/>
              </a:stretch>
            </a:blipFill>
          </p:spPr>
          <p:txBody>
            <a:bodyPr wrap="square" lIns="0" tIns="0" rIns="0" bIns="0" rtlCol="0">
              <a:noAutofit/>
            </a:bodyPr>
            <a:lstStyle/>
            <a:p>
              <a:endParaRPr/>
            </a:p>
          </p:txBody>
        </p:sp>
        <p:sp>
          <p:nvSpPr>
            <p:cNvPr id="20" name="object 74"/>
            <p:cNvSpPr/>
            <p:nvPr/>
          </p:nvSpPr>
          <p:spPr>
            <a:xfrm>
              <a:off x="7244807" y="3734817"/>
              <a:ext cx="96012" cy="192481"/>
            </a:xfrm>
            <a:prstGeom prst="rect">
              <a:avLst/>
            </a:prstGeom>
            <a:blipFill>
              <a:blip r:embed="rId8" cstate="print"/>
              <a:stretch>
                <a:fillRect/>
              </a:stretch>
            </a:blipFill>
          </p:spPr>
          <p:txBody>
            <a:bodyPr wrap="square" lIns="0" tIns="0" rIns="0" bIns="0" rtlCol="0">
              <a:noAutofit/>
            </a:bodyPr>
            <a:lstStyle/>
            <a:p>
              <a:endParaRPr/>
            </a:p>
          </p:txBody>
        </p:sp>
        <p:sp>
          <p:nvSpPr>
            <p:cNvPr id="21" name="object 75"/>
            <p:cNvSpPr/>
            <p:nvPr/>
          </p:nvSpPr>
          <p:spPr>
            <a:xfrm>
              <a:off x="7244807" y="3696463"/>
              <a:ext cx="371728" cy="76962"/>
            </a:xfrm>
            <a:prstGeom prst="rect">
              <a:avLst/>
            </a:prstGeom>
            <a:blipFill>
              <a:blip r:embed="rId9" cstate="print"/>
              <a:stretch>
                <a:fillRect/>
              </a:stretch>
            </a:blipFill>
          </p:spPr>
          <p:txBody>
            <a:bodyPr wrap="square" lIns="0" tIns="0" rIns="0" bIns="0" rtlCol="0">
              <a:noAutofit/>
            </a:bodyPr>
            <a:lstStyle/>
            <a:p>
              <a:endParaRPr/>
            </a:p>
          </p:txBody>
        </p:sp>
        <p:sp>
          <p:nvSpPr>
            <p:cNvPr id="22" name="object 76"/>
            <p:cNvSpPr/>
            <p:nvPr/>
          </p:nvSpPr>
          <p:spPr>
            <a:xfrm>
              <a:off x="7340057" y="3717163"/>
              <a:ext cx="179324" cy="35940"/>
            </a:xfrm>
            <a:prstGeom prst="rect">
              <a:avLst/>
            </a:prstGeom>
            <a:blipFill>
              <a:blip r:embed="rId10" cstate="print"/>
              <a:stretch>
                <a:fillRect/>
              </a:stretch>
            </a:blipFill>
          </p:spPr>
          <p:txBody>
            <a:bodyPr wrap="square" lIns="0" tIns="0" rIns="0" bIns="0" rtlCol="0">
              <a:noAutofit/>
            </a:bodyPr>
            <a:lstStyle/>
            <a:p>
              <a:endParaRPr/>
            </a:p>
          </p:txBody>
        </p:sp>
        <p:sp>
          <p:nvSpPr>
            <p:cNvPr id="23" name="object 77"/>
            <p:cNvSpPr/>
            <p:nvPr/>
          </p:nvSpPr>
          <p:spPr>
            <a:xfrm>
              <a:off x="7340057" y="3717163"/>
              <a:ext cx="179324" cy="19558"/>
            </a:xfrm>
            <a:prstGeom prst="rect">
              <a:avLst/>
            </a:prstGeom>
            <a:blipFill>
              <a:blip r:embed="rId11" cstate="print"/>
              <a:stretch>
                <a:fillRect/>
              </a:stretch>
            </a:blipFill>
          </p:spPr>
          <p:txBody>
            <a:bodyPr wrap="square" lIns="0" tIns="0" rIns="0" bIns="0" rtlCol="0">
              <a:noAutofit/>
            </a:bodyPr>
            <a:lstStyle/>
            <a:p>
              <a:endParaRPr/>
            </a:p>
          </p:txBody>
        </p:sp>
        <p:sp>
          <p:nvSpPr>
            <p:cNvPr id="24" name="object 78"/>
            <p:cNvSpPr/>
            <p:nvPr/>
          </p:nvSpPr>
          <p:spPr>
            <a:xfrm>
              <a:off x="7822023" y="2960498"/>
              <a:ext cx="915924" cy="1075944"/>
            </a:xfrm>
            <a:prstGeom prst="rect">
              <a:avLst/>
            </a:prstGeom>
            <a:blipFill>
              <a:blip r:embed="rId12" cstate="print"/>
              <a:stretch>
                <a:fillRect/>
              </a:stretch>
            </a:blipFill>
          </p:spPr>
          <p:txBody>
            <a:bodyPr wrap="square" lIns="0" tIns="0" rIns="0" bIns="0" rtlCol="0">
              <a:noAutofit/>
            </a:bodyPr>
            <a:lstStyle/>
            <a:p>
              <a:endParaRPr/>
            </a:p>
          </p:txBody>
        </p:sp>
        <p:sp>
          <p:nvSpPr>
            <p:cNvPr id="25" name="object 79"/>
            <p:cNvSpPr/>
            <p:nvPr/>
          </p:nvSpPr>
          <p:spPr>
            <a:xfrm>
              <a:off x="7864187"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solidFill>
              <a:srgbClr val="FFFFFF"/>
            </a:solidFill>
          </p:spPr>
          <p:txBody>
            <a:bodyPr wrap="square" lIns="0" tIns="0" rIns="0" bIns="0" rtlCol="0">
              <a:noAutofit/>
            </a:bodyPr>
            <a:lstStyle/>
            <a:p>
              <a:endParaRPr/>
            </a:p>
          </p:txBody>
        </p:sp>
        <p:sp>
          <p:nvSpPr>
            <p:cNvPr id="26" name="object 80"/>
            <p:cNvSpPr/>
            <p:nvPr/>
          </p:nvSpPr>
          <p:spPr>
            <a:xfrm>
              <a:off x="7864187" y="2982469"/>
              <a:ext cx="831850" cy="993774"/>
            </a:xfrm>
            <a:custGeom>
              <a:avLst/>
              <a:gdLst/>
              <a:ahLst/>
              <a:cxnLst/>
              <a:rect l="l" t="t" r="r" b="b"/>
              <a:pathLst>
                <a:path w="831850" h="993775">
                  <a:moveTo>
                    <a:pt x="0" y="993774"/>
                  </a:moveTo>
                  <a:lnTo>
                    <a:pt x="831850" y="993774"/>
                  </a:lnTo>
                  <a:lnTo>
                    <a:pt x="831850" y="0"/>
                  </a:lnTo>
                  <a:lnTo>
                    <a:pt x="0" y="0"/>
                  </a:lnTo>
                  <a:lnTo>
                    <a:pt x="0" y="993774"/>
                  </a:lnTo>
                  <a:close/>
                </a:path>
              </a:pathLst>
            </a:custGeom>
            <a:ln w="28575">
              <a:solidFill>
                <a:srgbClr val="005897"/>
              </a:solidFill>
            </a:ln>
          </p:spPr>
          <p:txBody>
            <a:bodyPr wrap="square" lIns="0" tIns="0" rIns="0" bIns="0" rtlCol="0">
              <a:noAutofit/>
            </a:bodyPr>
            <a:lstStyle/>
            <a:p>
              <a:endParaRPr/>
            </a:p>
          </p:txBody>
        </p:sp>
        <p:sp>
          <p:nvSpPr>
            <p:cNvPr id="27" name="object 81"/>
            <p:cNvSpPr/>
            <p:nvPr/>
          </p:nvSpPr>
          <p:spPr>
            <a:xfrm>
              <a:off x="8380187" y="3555493"/>
              <a:ext cx="0" cy="176276"/>
            </a:xfrm>
            <a:custGeom>
              <a:avLst/>
              <a:gdLst/>
              <a:ahLst/>
              <a:cxnLst/>
              <a:rect l="l" t="t" r="r" b="b"/>
              <a:pathLst>
                <a:path h="176275">
                  <a:moveTo>
                    <a:pt x="0" y="0"/>
                  </a:moveTo>
                  <a:lnTo>
                    <a:pt x="0" y="176276"/>
                  </a:lnTo>
                </a:path>
              </a:pathLst>
            </a:custGeom>
            <a:ln w="6350">
              <a:solidFill>
                <a:srgbClr val="000000"/>
              </a:solidFill>
            </a:ln>
          </p:spPr>
          <p:txBody>
            <a:bodyPr wrap="square" lIns="0" tIns="0" rIns="0" bIns="0" rtlCol="0">
              <a:noAutofit/>
            </a:bodyPr>
            <a:lstStyle/>
            <a:p>
              <a:endParaRPr/>
            </a:p>
          </p:txBody>
        </p:sp>
        <p:sp>
          <p:nvSpPr>
            <p:cNvPr id="28" name="object 82"/>
            <p:cNvSpPr/>
            <p:nvPr/>
          </p:nvSpPr>
          <p:spPr>
            <a:xfrm>
              <a:off x="8285064" y="3200248"/>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29" name="object 83"/>
            <p:cNvSpPr/>
            <p:nvPr/>
          </p:nvSpPr>
          <p:spPr>
            <a:xfrm>
              <a:off x="8448513" y="3008351"/>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30" name="object 84"/>
            <p:cNvSpPr txBox="1"/>
            <p:nvPr/>
          </p:nvSpPr>
          <p:spPr>
            <a:xfrm>
              <a:off x="8513664" y="3080131"/>
              <a:ext cx="147320" cy="88900"/>
            </a:xfrm>
            <a:prstGeom prst="rect">
              <a:avLst/>
            </a:prstGeom>
          </p:spPr>
          <p:txBody>
            <a:bodyPr vert="horz" wrap="square" lIns="0" tIns="0" rIns="0" bIns="0" rtlCol="0">
              <a:noAutofit/>
            </a:bodyPr>
            <a:lstStyle/>
            <a:p>
              <a:pPr marL="12700">
                <a:lnSpc>
                  <a:spcPct val="100000"/>
                </a:lnSpc>
              </a:pPr>
              <a:r>
                <a:rPr sz="500" spc="-5" dirty="0">
                  <a:latin typeface="微软雅黑"/>
                  <a:cs typeface="微软雅黑"/>
                </a:rPr>
                <a:t>S</a:t>
              </a:r>
              <a:r>
                <a:rPr sz="500" spc="0" dirty="0">
                  <a:latin typeface="微软雅黑"/>
                  <a:cs typeface="微软雅黑"/>
                </a:rPr>
                <a:t>AP</a:t>
              </a:r>
              <a:endParaRPr sz="500">
                <a:latin typeface="微软雅黑"/>
                <a:cs typeface="微软雅黑"/>
              </a:endParaRPr>
            </a:p>
          </p:txBody>
        </p:sp>
        <p:sp>
          <p:nvSpPr>
            <p:cNvPr id="31" name="object 85"/>
            <p:cNvSpPr txBox="1"/>
            <p:nvPr/>
          </p:nvSpPr>
          <p:spPr>
            <a:xfrm>
              <a:off x="8478612" y="3156331"/>
              <a:ext cx="217170" cy="88900"/>
            </a:xfrm>
            <a:prstGeom prst="rect">
              <a:avLst/>
            </a:prstGeom>
          </p:spPr>
          <p:txBody>
            <a:bodyPr vert="horz" wrap="square" lIns="0" tIns="0" rIns="0" bIns="0" rtlCol="0">
              <a:noAutofit/>
            </a:bodyPr>
            <a:lstStyle/>
            <a:p>
              <a:pPr marL="12700">
                <a:lnSpc>
                  <a:spcPct val="100000"/>
                </a:lnSpc>
              </a:pP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32" name="object 86"/>
            <p:cNvSpPr/>
            <p:nvPr/>
          </p:nvSpPr>
          <p:spPr>
            <a:xfrm>
              <a:off x="8228931" y="3734817"/>
              <a:ext cx="320928" cy="205422"/>
            </a:xfrm>
            <a:prstGeom prst="rect">
              <a:avLst/>
            </a:prstGeom>
            <a:blipFill>
              <a:blip r:embed="rId14" cstate="print"/>
              <a:stretch>
                <a:fillRect/>
              </a:stretch>
            </a:blipFill>
          </p:spPr>
          <p:txBody>
            <a:bodyPr wrap="square" lIns="0" tIns="0" rIns="0" bIns="0" rtlCol="0">
              <a:noAutofit/>
            </a:bodyPr>
            <a:lstStyle/>
            <a:p>
              <a:endParaRPr/>
            </a:p>
          </p:txBody>
        </p:sp>
        <p:sp>
          <p:nvSpPr>
            <p:cNvPr id="33" name="object 87"/>
            <p:cNvSpPr/>
            <p:nvPr/>
          </p:nvSpPr>
          <p:spPr>
            <a:xfrm>
              <a:off x="8178131" y="3734817"/>
              <a:ext cx="96012" cy="192481"/>
            </a:xfrm>
            <a:prstGeom prst="rect">
              <a:avLst/>
            </a:prstGeom>
            <a:blipFill>
              <a:blip r:embed="rId15" cstate="print"/>
              <a:stretch>
                <a:fillRect/>
              </a:stretch>
            </a:blipFill>
          </p:spPr>
          <p:txBody>
            <a:bodyPr wrap="square" lIns="0" tIns="0" rIns="0" bIns="0" rtlCol="0">
              <a:noAutofit/>
            </a:bodyPr>
            <a:lstStyle/>
            <a:p>
              <a:endParaRPr/>
            </a:p>
          </p:txBody>
        </p:sp>
        <p:sp>
          <p:nvSpPr>
            <p:cNvPr id="34" name="object 88"/>
            <p:cNvSpPr/>
            <p:nvPr/>
          </p:nvSpPr>
          <p:spPr>
            <a:xfrm>
              <a:off x="8178131" y="3696463"/>
              <a:ext cx="371728" cy="76962"/>
            </a:xfrm>
            <a:prstGeom prst="rect">
              <a:avLst/>
            </a:prstGeom>
            <a:blipFill>
              <a:blip r:embed="rId16" cstate="print"/>
              <a:stretch>
                <a:fillRect/>
              </a:stretch>
            </a:blipFill>
          </p:spPr>
          <p:txBody>
            <a:bodyPr wrap="square" lIns="0" tIns="0" rIns="0" bIns="0" rtlCol="0">
              <a:noAutofit/>
            </a:bodyPr>
            <a:lstStyle/>
            <a:p>
              <a:endParaRPr/>
            </a:p>
          </p:txBody>
        </p:sp>
        <p:sp>
          <p:nvSpPr>
            <p:cNvPr id="35" name="object 89"/>
            <p:cNvSpPr/>
            <p:nvPr/>
          </p:nvSpPr>
          <p:spPr>
            <a:xfrm>
              <a:off x="8273381" y="3717163"/>
              <a:ext cx="179324" cy="35940"/>
            </a:xfrm>
            <a:prstGeom prst="rect">
              <a:avLst/>
            </a:prstGeom>
            <a:blipFill>
              <a:blip r:embed="rId10" cstate="print"/>
              <a:stretch>
                <a:fillRect/>
              </a:stretch>
            </a:blipFill>
          </p:spPr>
          <p:txBody>
            <a:bodyPr wrap="square" lIns="0" tIns="0" rIns="0" bIns="0" rtlCol="0">
              <a:noAutofit/>
            </a:bodyPr>
            <a:lstStyle/>
            <a:p>
              <a:endParaRPr/>
            </a:p>
          </p:txBody>
        </p:sp>
        <p:sp>
          <p:nvSpPr>
            <p:cNvPr id="36" name="object 90"/>
            <p:cNvSpPr/>
            <p:nvPr/>
          </p:nvSpPr>
          <p:spPr>
            <a:xfrm>
              <a:off x="8273381" y="3717163"/>
              <a:ext cx="179324" cy="19558"/>
            </a:xfrm>
            <a:prstGeom prst="rect">
              <a:avLst/>
            </a:prstGeom>
            <a:blipFill>
              <a:blip r:embed="rId17" cstate="print"/>
              <a:stretch>
                <a:fillRect/>
              </a:stretch>
            </a:blipFill>
          </p:spPr>
          <p:txBody>
            <a:bodyPr wrap="square" lIns="0" tIns="0" rIns="0" bIns="0" rtlCol="0">
              <a:noAutofit/>
            </a:bodyPr>
            <a:lstStyle/>
            <a:p>
              <a:endParaRPr/>
            </a:p>
          </p:txBody>
        </p:sp>
        <p:sp>
          <p:nvSpPr>
            <p:cNvPr id="37" name="object 91"/>
            <p:cNvSpPr/>
            <p:nvPr/>
          </p:nvSpPr>
          <p:spPr>
            <a:xfrm>
              <a:off x="7351614" y="3204820"/>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38" name="object 92"/>
            <p:cNvSpPr/>
            <p:nvPr/>
          </p:nvSpPr>
          <p:spPr>
            <a:xfrm>
              <a:off x="7373967" y="3196718"/>
              <a:ext cx="1266444" cy="569976"/>
            </a:xfrm>
            <a:prstGeom prst="rect">
              <a:avLst/>
            </a:prstGeom>
            <a:blipFill>
              <a:blip r:embed="rId18" cstate="print"/>
              <a:stretch>
                <a:fillRect/>
              </a:stretch>
            </a:blipFill>
          </p:spPr>
          <p:txBody>
            <a:bodyPr wrap="square" lIns="0" tIns="0" rIns="0" bIns="0" rtlCol="0">
              <a:noAutofit/>
            </a:bodyPr>
            <a:lstStyle/>
            <a:p>
              <a:endParaRPr/>
            </a:p>
          </p:txBody>
        </p:sp>
        <p:sp>
          <p:nvSpPr>
            <p:cNvPr id="39" name="object 93"/>
            <p:cNvSpPr/>
            <p:nvPr/>
          </p:nvSpPr>
          <p:spPr>
            <a:xfrm>
              <a:off x="7400763" y="3223769"/>
              <a:ext cx="987171" cy="290068"/>
            </a:xfrm>
            <a:custGeom>
              <a:avLst/>
              <a:gdLst/>
              <a:ahLst/>
              <a:cxnLst/>
              <a:rect l="l" t="t" r="r" b="b"/>
              <a:pathLst>
                <a:path w="987171" h="290068">
                  <a:moveTo>
                    <a:pt x="880977" y="151652"/>
                  </a:moveTo>
                  <a:lnTo>
                    <a:pt x="833247" y="175895"/>
                  </a:lnTo>
                  <a:lnTo>
                    <a:pt x="987171" y="290068"/>
                  </a:lnTo>
                  <a:lnTo>
                    <a:pt x="986499" y="177419"/>
                  </a:lnTo>
                  <a:lnTo>
                    <a:pt x="898017" y="177419"/>
                  </a:lnTo>
                  <a:lnTo>
                    <a:pt x="883776" y="153615"/>
                  </a:lnTo>
                  <a:lnTo>
                    <a:pt x="880977" y="151652"/>
                  </a:lnTo>
                  <a:close/>
                </a:path>
                <a:path w="987171" h="290068">
                  <a:moveTo>
                    <a:pt x="506603" y="0"/>
                  </a:moveTo>
                  <a:lnTo>
                    <a:pt x="455803" y="1397"/>
                  </a:lnTo>
                  <a:lnTo>
                    <a:pt x="406273" y="5334"/>
                  </a:lnTo>
                  <a:lnTo>
                    <a:pt x="335280" y="15748"/>
                  </a:lnTo>
                  <a:lnTo>
                    <a:pt x="290575" y="25400"/>
                  </a:lnTo>
                  <a:lnTo>
                    <a:pt x="248158" y="37211"/>
                  </a:lnTo>
                  <a:lnTo>
                    <a:pt x="208280" y="51054"/>
                  </a:lnTo>
                  <a:lnTo>
                    <a:pt x="170942" y="66802"/>
                  </a:lnTo>
                  <a:lnTo>
                    <a:pt x="136525" y="84328"/>
                  </a:lnTo>
                  <a:lnTo>
                    <a:pt x="90932" y="114173"/>
                  </a:lnTo>
                  <a:lnTo>
                    <a:pt x="53227" y="147955"/>
                  </a:lnTo>
                  <a:lnTo>
                    <a:pt x="24257" y="185928"/>
                  </a:lnTo>
                  <a:lnTo>
                    <a:pt x="5842" y="227838"/>
                  </a:lnTo>
                  <a:lnTo>
                    <a:pt x="0" y="272796"/>
                  </a:lnTo>
                  <a:lnTo>
                    <a:pt x="762" y="285115"/>
                  </a:lnTo>
                  <a:lnTo>
                    <a:pt x="57785" y="281559"/>
                  </a:lnTo>
                  <a:lnTo>
                    <a:pt x="57023" y="269240"/>
                  </a:lnTo>
                  <a:lnTo>
                    <a:pt x="57658" y="259969"/>
                  </a:lnTo>
                  <a:lnTo>
                    <a:pt x="69087" y="222758"/>
                  </a:lnTo>
                  <a:lnTo>
                    <a:pt x="96012" y="185928"/>
                  </a:lnTo>
                  <a:lnTo>
                    <a:pt x="126619" y="158877"/>
                  </a:lnTo>
                  <a:lnTo>
                    <a:pt x="165735" y="133604"/>
                  </a:lnTo>
                  <a:lnTo>
                    <a:pt x="212344" y="110871"/>
                  </a:lnTo>
                  <a:lnTo>
                    <a:pt x="265938" y="91567"/>
                  </a:lnTo>
                  <a:lnTo>
                    <a:pt x="305054" y="80645"/>
                  </a:lnTo>
                  <a:lnTo>
                    <a:pt x="346583" y="71755"/>
                  </a:lnTo>
                  <a:lnTo>
                    <a:pt x="390779" y="64643"/>
                  </a:lnTo>
                  <a:lnTo>
                    <a:pt x="436118" y="59944"/>
                  </a:lnTo>
                  <a:lnTo>
                    <a:pt x="483488" y="57531"/>
                  </a:lnTo>
                  <a:lnTo>
                    <a:pt x="507492" y="57150"/>
                  </a:lnTo>
                  <a:lnTo>
                    <a:pt x="824469" y="57150"/>
                  </a:lnTo>
                  <a:lnTo>
                    <a:pt x="822071" y="56134"/>
                  </a:lnTo>
                  <a:lnTo>
                    <a:pt x="783082" y="41656"/>
                  </a:lnTo>
                  <a:lnTo>
                    <a:pt x="741807" y="29210"/>
                  </a:lnTo>
                  <a:lnTo>
                    <a:pt x="675513" y="14478"/>
                  </a:lnTo>
                  <a:lnTo>
                    <a:pt x="629285" y="7366"/>
                  </a:lnTo>
                  <a:lnTo>
                    <a:pt x="581279" y="2667"/>
                  </a:lnTo>
                  <a:lnTo>
                    <a:pt x="531876" y="254"/>
                  </a:lnTo>
                  <a:lnTo>
                    <a:pt x="506603" y="0"/>
                  </a:lnTo>
                  <a:close/>
                </a:path>
                <a:path w="987171" h="290068">
                  <a:moveTo>
                    <a:pt x="883776" y="153615"/>
                  </a:moveTo>
                  <a:lnTo>
                    <a:pt x="898017" y="177419"/>
                  </a:lnTo>
                  <a:lnTo>
                    <a:pt x="931825" y="157099"/>
                  </a:lnTo>
                  <a:lnTo>
                    <a:pt x="888746" y="157099"/>
                  </a:lnTo>
                  <a:lnTo>
                    <a:pt x="883776" y="153615"/>
                  </a:lnTo>
                  <a:close/>
                </a:path>
                <a:path w="987171" h="290068">
                  <a:moveTo>
                    <a:pt x="986028" y="98298"/>
                  </a:moveTo>
                  <a:lnTo>
                    <a:pt x="933340" y="125057"/>
                  </a:lnTo>
                  <a:lnTo>
                    <a:pt x="947038" y="147955"/>
                  </a:lnTo>
                  <a:lnTo>
                    <a:pt x="898017" y="177419"/>
                  </a:lnTo>
                  <a:lnTo>
                    <a:pt x="986499" y="177419"/>
                  </a:lnTo>
                  <a:lnTo>
                    <a:pt x="986028" y="98298"/>
                  </a:lnTo>
                  <a:close/>
                </a:path>
                <a:path w="987171" h="290068">
                  <a:moveTo>
                    <a:pt x="882824" y="150714"/>
                  </a:moveTo>
                  <a:lnTo>
                    <a:pt x="882223" y="151019"/>
                  </a:lnTo>
                  <a:lnTo>
                    <a:pt x="883776" y="153615"/>
                  </a:lnTo>
                  <a:lnTo>
                    <a:pt x="888746" y="157099"/>
                  </a:lnTo>
                  <a:lnTo>
                    <a:pt x="882824" y="150714"/>
                  </a:lnTo>
                  <a:close/>
                </a:path>
                <a:path w="987171" h="290068">
                  <a:moveTo>
                    <a:pt x="933340" y="125057"/>
                  </a:moveTo>
                  <a:lnTo>
                    <a:pt x="882824" y="150714"/>
                  </a:lnTo>
                  <a:lnTo>
                    <a:pt x="888746" y="157099"/>
                  </a:lnTo>
                  <a:lnTo>
                    <a:pt x="931825" y="157099"/>
                  </a:lnTo>
                  <a:lnTo>
                    <a:pt x="947038" y="147955"/>
                  </a:lnTo>
                  <a:lnTo>
                    <a:pt x="933340" y="125057"/>
                  </a:lnTo>
                  <a:close/>
                </a:path>
                <a:path w="987171" h="290068">
                  <a:moveTo>
                    <a:pt x="882223" y="151019"/>
                  </a:moveTo>
                  <a:lnTo>
                    <a:pt x="880977" y="151652"/>
                  </a:lnTo>
                  <a:lnTo>
                    <a:pt x="883776" y="153615"/>
                  </a:lnTo>
                  <a:lnTo>
                    <a:pt x="882223" y="151019"/>
                  </a:lnTo>
                  <a:close/>
                </a:path>
                <a:path w="987171" h="290068">
                  <a:moveTo>
                    <a:pt x="824469" y="57150"/>
                  </a:moveTo>
                  <a:lnTo>
                    <a:pt x="507492" y="57150"/>
                  </a:lnTo>
                  <a:lnTo>
                    <a:pt x="531241" y="57404"/>
                  </a:lnTo>
                  <a:lnTo>
                    <a:pt x="554736" y="58293"/>
                  </a:lnTo>
                  <a:lnTo>
                    <a:pt x="600583" y="61722"/>
                  </a:lnTo>
                  <a:lnTo>
                    <a:pt x="666750" y="70993"/>
                  </a:lnTo>
                  <a:lnTo>
                    <a:pt x="708279" y="79756"/>
                  </a:lnTo>
                  <a:lnTo>
                    <a:pt x="747141" y="90170"/>
                  </a:lnTo>
                  <a:lnTo>
                    <a:pt x="783971" y="102489"/>
                  </a:lnTo>
                  <a:lnTo>
                    <a:pt x="833755" y="123952"/>
                  </a:lnTo>
                  <a:lnTo>
                    <a:pt x="876427" y="148463"/>
                  </a:lnTo>
                  <a:lnTo>
                    <a:pt x="880977" y="151652"/>
                  </a:lnTo>
                  <a:lnTo>
                    <a:pt x="882223" y="151019"/>
                  </a:lnTo>
                  <a:lnTo>
                    <a:pt x="880618" y="148336"/>
                  </a:lnTo>
                  <a:lnTo>
                    <a:pt x="887508" y="148336"/>
                  </a:lnTo>
                  <a:lnTo>
                    <a:pt x="933340" y="125057"/>
                  </a:lnTo>
                  <a:lnTo>
                    <a:pt x="891286" y="90297"/>
                  </a:lnTo>
                  <a:lnTo>
                    <a:pt x="840359" y="63881"/>
                  </a:lnTo>
                  <a:lnTo>
                    <a:pt x="824469" y="57150"/>
                  </a:lnTo>
                  <a:close/>
                </a:path>
                <a:path w="987171" h="290068">
                  <a:moveTo>
                    <a:pt x="880618" y="148336"/>
                  </a:moveTo>
                  <a:lnTo>
                    <a:pt x="882223" y="151019"/>
                  </a:lnTo>
                  <a:lnTo>
                    <a:pt x="882824" y="150714"/>
                  </a:lnTo>
                  <a:lnTo>
                    <a:pt x="880618" y="148336"/>
                  </a:lnTo>
                  <a:close/>
                </a:path>
                <a:path w="987171" h="290068">
                  <a:moveTo>
                    <a:pt x="887508" y="148336"/>
                  </a:moveTo>
                  <a:lnTo>
                    <a:pt x="880618" y="148336"/>
                  </a:lnTo>
                  <a:lnTo>
                    <a:pt x="882824" y="150714"/>
                  </a:lnTo>
                  <a:lnTo>
                    <a:pt x="887508" y="148336"/>
                  </a:lnTo>
                  <a:close/>
                </a:path>
              </a:pathLst>
            </a:custGeom>
            <a:solidFill>
              <a:srgbClr val="EFAB00"/>
            </a:solidFill>
          </p:spPr>
          <p:txBody>
            <a:bodyPr wrap="square" lIns="0" tIns="0" rIns="0" bIns="0" rtlCol="0">
              <a:noAutofit/>
            </a:bodyPr>
            <a:lstStyle/>
            <a:p>
              <a:endParaRPr/>
            </a:p>
          </p:txBody>
        </p:sp>
        <p:sp>
          <p:nvSpPr>
            <p:cNvPr id="40" name="object 94"/>
            <p:cNvSpPr/>
            <p:nvPr/>
          </p:nvSpPr>
          <p:spPr>
            <a:xfrm>
              <a:off x="10197939" y="2821051"/>
              <a:ext cx="1655699" cy="1308036"/>
            </a:xfrm>
            <a:custGeom>
              <a:avLst/>
              <a:gdLst/>
              <a:ahLst/>
              <a:cxnLst/>
              <a:rect l="l" t="t" r="r" b="b"/>
              <a:pathLst>
                <a:path w="1655699" h="1308036">
                  <a:moveTo>
                    <a:pt x="1437639" y="0"/>
                  </a:moveTo>
                  <a:lnTo>
                    <a:pt x="217931" y="0"/>
                  </a:lnTo>
                  <a:lnTo>
                    <a:pt x="200053" y="722"/>
                  </a:lnTo>
                  <a:lnTo>
                    <a:pt x="149035" y="11106"/>
                  </a:lnTo>
                  <a:lnTo>
                    <a:pt x="103118" y="32642"/>
                  </a:lnTo>
                  <a:lnTo>
                    <a:pt x="63817" y="63817"/>
                  </a:lnTo>
                  <a:lnTo>
                    <a:pt x="32642" y="103118"/>
                  </a:lnTo>
                  <a:lnTo>
                    <a:pt x="11106" y="149035"/>
                  </a:lnTo>
                  <a:lnTo>
                    <a:pt x="722" y="200053"/>
                  </a:lnTo>
                  <a:lnTo>
                    <a:pt x="0" y="217931"/>
                  </a:lnTo>
                  <a:lnTo>
                    <a:pt x="0" y="1090040"/>
                  </a:lnTo>
                  <a:lnTo>
                    <a:pt x="6331" y="1142423"/>
                  </a:lnTo>
                  <a:lnTo>
                    <a:pt x="24318" y="1190217"/>
                  </a:lnTo>
                  <a:lnTo>
                    <a:pt x="52448" y="1231905"/>
                  </a:lnTo>
                  <a:lnTo>
                    <a:pt x="89208" y="1265972"/>
                  </a:lnTo>
                  <a:lnTo>
                    <a:pt x="133088" y="1290903"/>
                  </a:lnTo>
                  <a:lnTo>
                    <a:pt x="182573" y="1305182"/>
                  </a:lnTo>
                  <a:lnTo>
                    <a:pt x="217931" y="1308036"/>
                  </a:lnTo>
                  <a:lnTo>
                    <a:pt x="1437639" y="1308036"/>
                  </a:lnTo>
                  <a:lnTo>
                    <a:pt x="1490030" y="1301700"/>
                  </a:lnTo>
                  <a:lnTo>
                    <a:pt x="1537835" y="1283701"/>
                  </a:lnTo>
                  <a:lnTo>
                    <a:pt x="1579536" y="1255556"/>
                  </a:lnTo>
                  <a:lnTo>
                    <a:pt x="1613616" y="1218781"/>
                  </a:lnTo>
                  <a:lnTo>
                    <a:pt x="1638557" y="1174889"/>
                  </a:lnTo>
                  <a:lnTo>
                    <a:pt x="1652844" y="1125398"/>
                  </a:lnTo>
                  <a:lnTo>
                    <a:pt x="1655699" y="1090040"/>
                  </a:lnTo>
                  <a:lnTo>
                    <a:pt x="1655699" y="217931"/>
                  </a:lnTo>
                  <a:lnTo>
                    <a:pt x="1649359" y="165548"/>
                  </a:lnTo>
                  <a:lnTo>
                    <a:pt x="1631353" y="117764"/>
                  </a:lnTo>
                  <a:lnTo>
                    <a:pt x="1603196" y="76089"/>
                  </a:lnTo>
                  <a:lnTo>
                    <a:pt x="1566407" y="42038"/>
                  </a:lnTo>
                  <a:lnTo>
                    <a:pt x="1522503" y="17121"/>
                  </a:lnTo>
                  <a:lnTo>
                    <a:pt x="1473001" y="2851"/>
                  </a:lnTo>
                  <a:lnTo>
                    <a:pt x="1437639" y="0"/>
                  </a:lnTo>
                  <a:close/>
                </a:path>
              </a:pathLst>
            </a:custGeom>
            <a:solidFill>
              <a:srgbClr val="FFDF92"/>
            </a:solidFill>
          </p:spPr>
          <p:txBody>
            <a:bodyPr wrap="square" lIns="0" tIns="0" rIns="0" bIns="0" rtlCol="0">
              <a:noAutofit/>
            </a:bodyPr>
            <a:lstStyle/>
            <a:p>
              <a:endParaRPr/>
            </a:p>
          </p:txBody>
        </p:sp>
        <p:sp>
          <p:nvSpPr>
            <p:cNvPr id="41" name="object 95"/>
            <p:cNvSpPr/>
            <p:nvPr/>
          </p:nvSpPr>
          <p:spPr>
            <a:xfrm>
              <a:off x="10197939" y="2821051"/>
              <a:ext cx="1655699" cy="1308036"/>
            </a:xfrm>
            <a:custGeom>
              <a:avLst/>
              <a:gdLst/>
              <a:ahLst/>
              <a:cxnLst/>
              <a:rect l="l" t="t" r="r" b="b"/>
              <a:pathLst>
                <a:path w="1655699" h="1308036">
                  <a:moveTo>
                    <a:pt x="0" y="217931"/>
                  </a:moveTo>
                  <a:lnTo>
                    <a:pt x="6331" y="165548"/>
                  </a:lnTo>
                  <a:lnTo>
                    <a:pt x="24318" y="117764"/>
                  </a:lnTo>
                  <a:lnTo>
                    <a:pt x="52448" y="76089"/>
                  </a:lnTo>
                  <a:lnTo>
                    <a:pt x="89208" y="42038"/>
                  </a:lnTo>
                  <a:lnTo>
                    <a:pt x="133088" y="17121"/>
                  </a:lnTo>
                  <a:lnTo>
                    <a:pt x="182573" y="2851"/>
                  </a:lnTo>
                  <a:lnTo>
                    <a:pt x="217931" y="0"/>
                  </a:lnTo>
                  <a:lnTo>
                    <a:pt x="1437639" y="0"/>
                  </a:lnTo>
                  <a:lnTo>
                    <a:pt x="1490030" y="6331"/>
                  </a:lnTo>
                  <a:lnTo>
                    <a:pt x="1537835" y="24318"/>
                  </a:lnTo>
                  <a:lnTo>
                    <a:pt x="1579536" y="52448"/>
                  </a:lnTo>
                  <a:lnTo>
                    <a:pt x="1613616" y="89208"/>
                  </a:lnTo>
                  <a:lnTo>
                    <a:pt x="1638557" y="133088"/>
                  </a:lnTo>
                  <a:lnTo>
                    <a:pt x="1652844" y="182573"/>
                  </a:lnTo>
                  <a:lnTo>
                    <a:pt x="1655699" y="217931"/>
                  </a:lnTo>
                  <a:lnTo>
                    <a:pt x="1655699" y="1090040"/>
                  </a:lnTo>
                  <a:lnTo>
                    <a:pt x="1649359" y="1142423"/>
                  </a:lnTo>
                  <a:lnTo>
                    <a:pt x="1631353" y="1190217"/>
                  </a:lnTo>
                  <a:lnTo>
                    <a:pt x="1603196" y="1231905"/>
                  </a:lnTo>
                  <a:lnTo>
                    <a:pt x="1566407" y="1265972"/>
                  </a:lnTo>
                  <a:lnTo>
                    <a:pt x="1522503" y="1290903"/>
                  </a:lnTo>
                  <a:lnTo>
                    <a:pt x="1473001" y="1305182"/>
                  </a:lnTo>
                  <a:lnTo>
                    <a:pt x="1437639" y="1308036"/>
                  </a:lnTo>
                  <a:lnTo>
                    <a:pt x="217931" y="1308036"/>
                  </a:lnTo>
                  <a:lnTo>
                    <a:pt x="165548" y="1301700"/>
                  </a:lnTo>
                  <a:lnTo>
                    <a:pt x="117764" y="1283701"/>
                  </a:lnTo>
                  <a:lnTo>
                    <a:pt x="76089" y="1255556"/>
                  </a:lnTo>
                  <a:lnTo>
                    <a:pt x="42038" y="1218781"/>
                  </a:lnTo>
                  <a:lnTo>
                    <a:pt x="17121" y="1174889"/>
                  </a:lnTo>
                  <a:lnTo>
                    <a:pt x="2851" y="1125398"/>
                  </a:lnTo>
                  <a:lnTo>
                    <a:pt x="0" y="1090040"/>
                  </a:lnTo>
                  <a:lnTo>
                    <a:pt x="0" y="217931"/>
                  </a:lnTo>
                  <a:close/>
                </a:path>
              </a:pathLst>
            </a:custGeom>
            <a:ln w="6350">
              <a:solidFill>
                <a:srgbClr val="B48000"/>
              </a:solidFill>
            </a:ln>
          </p:spPr>
          <p:txBody>
            <a:bodyPr wrap="square" lIns="0" tIns="0" rIns="0" bIns="0" rtlCol="0">
              <a:noAutofit/>
            </a:bodyPr>
            <a:lstStyle/>
            <a:p>
              <a:endParaRPr/>
            </a:p>
          </p:txBody>
        </p:sp>
        <p:sp>
          <p:nvSpPr>
            <p:cNvPr id="42" name="object 96"/>
            <p:cNvSpPr/>
            <p:nvPr/>
          </p:nvSpPr>
          <p:spPr>
            <a:xfrm>
              <a:off x="10202638" y="2647950"/>
              <a:ext cx="404355" cy="407416"/>
            </a:xfrm>
            <a:prstGeom prst="rect">
              <a:avLst/>
            </a:prstGeom>
            <a:blipFill>
              <a:blip r:embed="rId4" cstate="print"/>
              <a:stretch>
                <a:fillRect/>
              </a:stretch>
            </a:blipFill>
          </p:spPr>
          <p:txBody>
            <a:bodyPr wrap="square" lIns="0" tIns="0" rIns="0" bIns="0" rtlCol="0">
              <a:noAutofit/>
            </a:bodyPr>
            <a:lstStyle/>
            <a:p>
              <a:endParaRPr/>
            </a:p>
          </p:txBody>
        </p:sp>
        <p:sp>
          <p:nvSpPr>
            <p:cNvPr id="43" name="object 97"/>
            <p:cNvSpPr txBox="1"/>
            <p:nvPr/>
          </p:nvSpPr>
          <p:spPr>
            <a:xfrm>
              <a:off x="10248357" y="3055620"/>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2</a:t>
              </a:r>
              <a:endParaRPr sz="1200">
                <a:latin typeface="微软雅黑"/>
                <a:cs typeface="微软雅黑"/>
              </a:endParaRPr>
            </a:p>
          </p:txBody>
        </p:sp>
        <p:sp>
          <p:nvSpPr>
            <p:cNvPr id="44" name="object 98"/>
            <p:cNvSpPr/>
            <p:nvPr/>
          </p:nvSpPr>
          <p:spPr>
            <a:xfrm>
              <a:off x="11196540" y="3724402"/>
              <a:ext cx="321563" cy="204355"/>
            </a:xfrm>
            <a:prstGeom prst="rect">
              <a:avLst/>
            </a:prstGeom>
            <a:blipFill>
              <a:blip r:embed="rId19" cstate="print"/>
              <a:stretch>
                <a:fillRect/>
              </a:stretch>
            </a:blipFill>
          </p:spPr>
          <p:txBody>
            <a:bodyPr wrap="square" lIns="0" tIns="0" rIns="0" bIns="0" rtlCol="0">
              <a:noAutofit/>
            </a:bodyPr>
            <a:lstStyle/>
            <a:p>
              <a:endParaRPr/>
            </a:p>
          </p:txBody>
        </p:sp>
        <p:sp>
          <p:nvSpPr>
            <p:cNvPr id="45" name="object 99"/>
            <p:cNvSpPr/>
            <p:nvPr/>
          </p:nvSpPr>
          <p:spPr>
            <a:xfrm>
              <a:off x="11145613" y="3724402"/>
              <a:ext cx="96265" cy="191515"/>
            </a:xfrm>
            <a:prstGeom prst="rect">
              <a:avLst/>
            </a:prstGeom>
            <a:blipFill>
              <a:blip r:embed="rId20" cstate="print"/>
              <a:stretch>
                <a:fillRect/>
              </a:stretch>
            </a:blipFill>
          </p:spPr>
          <p:txBody>
            <a:bodyPr wrap="square" lIns="0" tIns="0" rIns="0" bIns="0" rtlCol="0">
              <a:noAutofit/>
            </a:bodyPr>
            <a:lstStyle/>
            <a:p>
              <a:endParaRPr/>
            </a:p>
          </p:txBody>
        </p:sp>
        <p:sp>
          <p:nvSpPr>
            <p:cNvPr id="46" name="object 100"/>
            <p:cNvSpPr/>
            <p:nvPr/>
          </p:nvSpPr>
          <p:spPr>
            <a:xfrm>
              <a:off x="11145613" y="3686175"/>
              <a:ext cx="372490" cy="76453"/>
            </a:xfrm>
            <a:prstGeom prst="rect">
              <a:avLst/>
            </a:prstGeom>
            <a:blipFill>
              <a:blip r:embed="rId21" cstate="print"/>
              <a:stretch>
                <a:fillRect/>
              </a:stretch>
            </a:blipFill>
          </p:spPr>
          <p:txBody>
            <a:bodyPr wrap="square" lIns="0" tIns="0" rIns="0" bIns="0" rtlCol="0">
              <a:noAutofit/>
            </a:bodyPr>
            <a:lstStyle/>
            <a:p>
              <a:endParaRPr/>
            </a:p>
          </p:txBody>
        </p:sp>
        <p:sp>
          <p:nvSpPr>
            <p:cNvPr id="47" name="object 101"/>
            <p:cNvSpPr/>
            <p:nvPr/>
          </p:nvSpPr>
          <p:spPr>
            <a:xfrm>
              <a:off x="11241116" y="3706750"/>
              <a:ext cx="179704" cy="35813"/>
            </a:xfrm>
            <a:prstGeom prst="rect">
              <a:avLst/>
            </a:prstGeom>
            <a:blipFill>
              <a:blip r:embed="rId22" cstate="print"/>
              <a:stretch>
                <a:fillRect/>
              </a:stretch>
            </a:blipFill>
          </p:spPr>
          <p:txBody>
            <a:bodyPr wrap="square" lIns="0" tIns="0" rIns="0" bIns="0" rtlCol="0">
              <a:noAutofit/>
            </a:bodyPr>
            <a:lstStyle/>
            <a:p>
              <a:endParaRPr/>
            </a:p>
          </p:txBody>
        </p:sp>
        <p:sp>
          <p:nvSpPr>
            <p:cNvPr id="48" name="object 102"/>
            <p:cNvSpPr/>
            <p:nvPr/>
          </p:nvSpPr>
          <p:spPr>
            <a:xfrm>
              <a:off x="11241116" y="3706750"/>
              <a:ext cx="179704" cy="19431"/>
            </a:xfrm>
            <a:prstGeom prst="rect">
              <a:avLst/>
            </a:prstGeom>
            <a:blipFill>
              <a:blip r:embed="rId23" cstate="print"/>
              <a:stretch>
                <a:fillRect/>
              </a:stretch>
            </a:blipFill>
          </p:spPr>
          <p:txBody>
            <a:bodyPr wrap="square" lIns="0" tIns="0" rIns="0" bIns="0" rtlCol="0">
              <a:noAutofit/>
            </a:bodyPr>
            <a:lstStyle/>
            <a:p>
              <a:endParaRPr/>
            </a:p>
          </p:txBody>
        </p:sp>
        <p:sp>
          <p:nvSpPr>
            <p:cNvPr id="49" name="object 103"/>
            <p:cNvSpPr/>
            <p:nvPr/>
          </p:nvSpPr>
          <p:spPr>
            <a:xfrm>
              <a:off x="10842590" y="2968118"/>
              <a:ext cx="914400" cy="1077468"/>
            </a:xfrm>
            <a:prstGeom prst="rect">
              <a:avLst/>
            </a:prstGeom>
            <a:blipFill>
              <a:blip r:embed="rId24" cstate="print"/>
              <a:stretch>
                <a:fillRect/>
              </a:stretch>
            </a:blipFill>
          </p:spPr>
          <p:txBody>
            <a:bodyPr wrap="square" lIns="0" tIns="0" rIns="0" bIns="0" rtlCol="0">
              <a:noAutofit/>
            </a:bodyPr>
            <a:lstStyle/>
            <a:p>
              <a:endParaRPr/>
            </a:p>
          </p:txBody>
        </p:sp>
        <p:sp>
          <p:nvSpPr>
            <p:cNvPr id="50" name="object 104"/>
            <p:cNvSpPr/>
            <p:nvPr/>
          </p:nvSpPr>
          <p:spPr>
            <a:xfrm>
              <a:off x="10883739" y="29908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51" name="object 105"/>
            <p:cNvSpPr/>
            <p:nvPr/>
          </p:nvSpPr>
          <p:spPr>
            <a:xfrm>
              <a:off x="10883739" y="29908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52" name="object 106"/>
            <p:cNvSpPr/>
            <p:nvPr/>
          </p:nvSpPr>
          <p:spPr>
            <a:xfrm>
              <a:off x="11399613" y="3564001"/>
              <a:ext cx="0" cy="176148"/>
            </a:xfrm>
            <a:custGeom>
              <a:avLst/>
              <a:gdLst/>
              <a:ahLst/>
              <a:cxnLst/>
              <a:rect l="l" t="t" r="r" b="b"/>
              <a:pathLst>
                <a:path h="176149">
                  <a:moveTo>
                    <a:pt x="0" y="0"/>
                  </a:moveTo>
                  <a:lnTo>
                    <a:pt x="0" y="176148"/>
                  </a:lnTo>
                </a:path>
              </a:pathLst>
            </a:custGeom>
            <a:ln w="6350">
              <a:solidFill>
                <a:srgbClr val="000000"/>
              </a:solidFill>
            </a:ln>
          </p:spPr>
          <p:txBody>
            <a:bodyPr wrap="square" lIns="0" tIns="0" rIns="0" bIns="0" rtlCol="0">
              <a:noAutofit/>
            </a:bodyPr>
            <a:lstStyle/>
            <a:p>
              <a:endParaRPr/>
            </a:p>
          </p:txBody>
        </p:sp>
        <p:sp>
          <p:nvSpPr>
            <p:cNvPr id="53" name="object 107"/>
            <p:cNvSpPr/>
            <p:nvPr/>
          </p:nvSpPr>
          <p:spPr>
            <a:xfrm>
              <a:off x="11306014" y="3209925"/>
              <a:ext cx="190500" cy="349250"/>
            </a:xfrm>
            <a:prstGeom prst="rect">
              <a:avLst/>
            </a:prstGeom>
            <a:blipFill>
              <a:blip r:embed="rId25" cstate="print"/>
              <a:stretch>
                <a:fillRect/>
              </a:stretch>
            </a:blipFill>
          </p:spPr>
          <p:txBody>
            <a:bodyPr wrap="square" lIns="0" tIns="0" rIns="0" bIns="0" rtlCol="0">
              <a:noAutofit/>
            </a:bodyPr>
            <a:lstStyle/>
            <a:p>
              <a:endParaRPr/>
            </a:p>
          </p:txBody>
        </p:sp>
        <p:sp>
          <p:nvSpPr>
            <p:cNvPr id="54" name="object 108"/>
            <p:cNvSpPr/>
            <p:nvPr/>
          </p:nvSpPr>
          <p:spPr>
            <a:xfrm>
              <a:off x="10910663" y="3052763"/>
              <a:ext cx="279400" cy="300037"/>
            </a:xfrm>
            <a:prstGeom prst="rect">
              <a:avLst/>
            </a:prstGeom>
            <a:blipFill>
              <a:blip r:embed="rId6" cstate="print"/>
              <a:stretch>
                <a:fillRect/>
              </a:stretch>
            </a:blipFill>
          </p:spPr>
          <p:txBody>
            <a:bodyPr wrap="square" lIns="0" tIns="0" rIns="0" bIns="0" rtlCol="0">
              <a:noAutofit/>
            </a:bodyPr>
            <a:lstStyle/>
            <a:p>
              <a:endParaRPr/>
            </a:p>
          </p:txBody>
        </p:sp>
        <p:sp>
          <p:nvSpPr>
            <p:cNvPr id="55" name="object 109"/>
            <p:cNvSpPr txBox="1"/>
            <p:nvPr/>
          </p:nvSpPr>
          <p:spPr>
            <a:xfrm>
              <a:off x="10942031" y="3124963"/>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56" name="object 110"/>
            <p:cNvSpPr/>
            <p:nvPr/>
          </p:nvSpPr>
          <p:spPr>
            <a:xfrm>
              <a:off x="11248864" y="3743706"/>
              <a:ext cx="321690" cy="205676"/>
            </a:xfrm>
            <a:prstGeom prst="rect">
              <a:avLst/>
            </a:prstGeom>
            <a:blipFill>
              <a:blip r:embed="rId26" cstate="print"/>
              <a:stretch>
                <a:fillRect/>
              </a:stretch>
            </a:blipFill>
          </p:spPr>
          <p:txBody>
            <a:bodyPr wrap="square" lIns="0" tIns="0" rIns="0" bIns="0" rtlCol="0">
              <a:noAutofit/>
            </a:bodyPr>
            <a:lstStyle/>
            <a:p>
              <a:endParaRPr/>
            </a:p>
          </p:txBody>
        </p:sp>
        <p:sp>
          <p:nvSpPr>
            <p:cNvPr id="57" name="object 111"/>
            <p:cNvSpPr/>
            <p:nvPr/>
          </p:nvSpPr>
          <p:spPr>
            <a:xfrm>
              <a:off x="11198064" y="3743706"/>
              <a:ext cx="96265" cy="192722"/>
            </a:xfrm>
            <a:prstGeom prst="rect">
              <a:avLst/>
            </a:prstGeom>
            <a:blipFill>
              <a:blip r:embed="rId27" cstate="print"/>
              <a:stretch>
                <a:fillRect/>
              </a:stretch>
            </a:blipFill>
          </p:spPr>
          <p:txBody>
            <a:bodyPr wrap="square" lIns="0" tIns="0" rIns="0" bIns="0" rtlCol="0">
              <a:noAutofit/>
            </a:bodyPr>
            <a:lstStyle/>
            <a:p>
              <a:endParaRPr/>
            </a:p>
          </p:txBody>
        </p:sp>
        <p:sp>
          <p:nvSpPr>
            <p:cNvPr id="58" name="object 112"/>
            <p:cNvSpPr/>
            <p:nvPr/>
          </p:nvSpPr>
          <p:spPr>
            <a:xfrm>
              <a:off x="11198064" y="3705225"/>
              <a:ext cx="372490" cy="76962"/>
            </a:xfrm>
            <a:prstGeom prst="rect">
              <a:avLst/>
            </a:prstGeom>
            <a:blipFill>
              <a:blip r:embed="rId28" cstate="print"/>
              <a:stretch>
                <a:fillRect/>
              </a:stretch>
            </a:blipFill>
          </p:spPr>
          <p:txBody>
            <a:bodyPr wrap="square" lIns="0" tIns="0" rIns="0" bIns="0" rtlCol="0">
              <a:noAutofit/>
            </a:bodyPr>
            <a:lstStyle/>
            <a:p>
              <a:endParaRPr/>
            </a:p>
          </p:txBody>
        </p:sp>
        <p:sp>
          <p:nvSpPr>
            <p:cNvPr id="59" name="object 113"/>
            <p:cNvSpPr/>
            <p:nvPr/>
          </p:nvSpPr>
          <p:spPr>
            <a:xfrm>
              <a:off x="11293440" y="3725926"/>
              <a:ext cx="179704" cy="35941"/>
            </a:xfrm>
            <a:prstGeom prst="rect">
              <a:avLst/>
            </a:prstGeom>
            <a:blipFill>
              <a:blip r:embed="rId29" cstate="print"/>
              <a:stretch>
                <a:fillRect/>
              </a:stretch>
            </a:blipFill>
          </p:spPr>
          <p:txBody>
            <a:bodyPr wrap="square" lIns="0" tIns="0" rIns="0" bIns="0" rtlCol="0">
              <a:noAutofit/>
            </a:bodyPr>
            <a:lstStyle/>
            <a:p>
              <a:endParaRPr/>
            </a:p>
          </p:txBody>
        </p:sp>
        <p:sp>
          <p:nvSpPr>
            <p:cNvPr id="60" name="object 114"/>
            <p:cNvSpPr/>
            <p:nvPr/>
          </p:nvSpPr>
          <p:spPr>
            <a:xfrm>
              <a:off x="11293440" y="3725926"/>
              <a:ext cx="179704" cy="19558"/>
            </a:xfrm>
            <a:prstGeom prst="rect">
              <a:avLst/>
            </a:prstGeom>
            <a:blipFill>
              <a:blip r:embed="rId30" cstate="print"/>
              <a:stretch>
                <a:fillRect/>
              </a:stretch>
            </a:blipFill>
          </p:spPr>
          <p:txBody>
            <a:bodyPr wrap="square" lIns="0" tIns="0" rIns="0" bIns="0" rtlCol="0">
              <a:noAutofit/>
            </a:bodyPr>
            <a:lstStyle/>
            <a:p>
              <a:endParaRPr/>
            </a:p>
          </p:txBody>
        </p:sp>
        <p:sp>
          <p:nvSpPr>
            <p:cNvPr id="61" name="object 115"/>
            <p:cNvSpPr txBox="1"/>
            <p:nvPr/>
          </p:nvSpPr>
          <p:spPr>
            <a:xfrm>
              <a:off x="9275411" y="3366262"/>
              <a:ext cx="813435" cy="378460"/>
            </a:xfrm>
            <a:prstGeom prst="rect">
              <a:avLst/>
            </a:prstGeom>
          </p:spPr>
          <p:txBody>
            <a:bodyPr vert="horz" wrap="square" lIns="0" tIns="0" rIns="0" bIns="0" rtlCol="0">
              <a:noAutofit/>
            </a:bodyPr>
            <a:lstStyle/>
            <a:p>
              <a:pPr marL="102235" marR="12700" indent="-90170">
                <a:lnSpc>
                  <a:spcPct val="100000"/>
                </a:lnSpc>
              </a:pPr>
              <a:r>
                <a:rPr lang="zh-CN" altLang="en-US" sz="1200" b="1" spc="0" dirty="0">
                  <a:latin typeface="微软雅黑"/>
                  <a:cs typeface="微软雅黑"/>
                </a:rPr>
                <a:t>异步复制</a:t>
              </a:r>
              <a:endParaRPr sz="1200" dirty="0">
                <a:latin typeface="微软雅黑"/>
                <a:cs typeface="微软雅黑"/>
              </a:endParaRPr>
            </a:p>
          </p:txBody>
        </p:sp>
        <p:sp>
          <p:nvSpPr>
            <p:cNvPr id="62" name="object 116"/>
            <p:cNvSpPr/>
            <p:nvPr/>
          </p:nvSpPr>
          <p:spPr>
            <a:xfrm>
              <a:off x="8349326" y="3164713"/>
              <a:ext cx="3272028" cy="629412"/>
            </a:xfrm>
            <a:prstGeom prst="rect">
              <a:avLst/>
            </a:prstGeom>
            <a:blipFill>
              <a:blip r:embed="rId31" cstate="print"/>
              <a:stretch>
                <a:fillRect/>
              </a:stretch>
            </a:blipFill>
          </p:spPr>
          <p:txBody>
            <a:bodyPr wrap="square" lIns="0" tIns="0" rIns="0" bIns="0" rtlCol="0">
              <a:noAutofit/>
            </a:bodyPr>
            <a:lstStyle/>
            <a:p>
              <a:endParaRPr/>
            </a:p>
          </p:txBody>
        </p:sp>
        <p:sp>
          <p:nvSpPr>
            <p:cNvPr id="63" name="object 117"/>
            <p:cNvSpPr/>
            <p:nvPr/>
          </p:nvSpPr>
          <p:spPr>
            <a:xfrm>
              <a:off x="8375362" y="3190875"/>
              <a:ext cx="3005709" cy="350392"/>
            </a:xfrm>
            <a:custGeom>
              <a:avLst/>
              <a:gdLst/>
              <a:ahLst/>
              <a:cxnLst/>
              <a:rect l="l" t="t" r="r" b="b"/>
              <a:pathLst>
                <a:path w="3005709" h="350392">
                  <a:moveTo>
                    <a:pt x="2889494" y="208083"/>
                  </a:moveTo>
                  <a:lnTo>
                    <a:pt x="2847720" y="225678"/>
                  </a:lnTo>
                  <a:lnTo>
                    <a:pt x="2993263" y="350392"/>
                  </a:lnTo>
                  <a:lnTo>
                    <a:pt x="3000642" y="236981"/>
                  </a:lnTo>
                  <a:lnTo>
                    <a:pt x="2915792" y="236981"/>
                  </a:lnTo>
                  <a:lnTo>
                    <a:pt x="2893042" y="209430"/>
                  </a:lnTo>
                  <a:lnTo>
                    <a:pt x="2889494" y="208083"/>
                  </a:lnTo>
                  <a:close/>
                </a:path>
                <a:path w="3005709" h="350392">
                  <a:moveTo>
                    <a:pt x="1599184" y="0"/>
                  </a:moveTo>
                  <a:lnTo>
                    <a:pt x="1447800" y="253"/>
                  </a:lnTo>
                  <a:lnTo>
                    <a:pt x="1294130" y="2666"/>
                  </a:lnTo>
                  <a:lnTo>
                    <a:pt x="1217803" y="5079"/>
                  </a:lnTo>
                  <a:lnTo>
                    <a:pt x="1070102" y="11937"/>
                  </a:lnTo>
                  <a:lnTo>
                    <a:pt x="929259" y="21208"/>
                  </a:lnTo>
                  <a:lnTo>
                    <a:pt x="861695" y="26669"/>
                  </a:lnTo>
                  <a:lnTo>
                    <a:pt x="732663" y="39242"/>
                  </a:lnTo>
                  <a:lnTo>
                    <a:pt x="641604" y="50037"/>
                  </a:lnTo>
                  <a:lnTo>
                    <a:pt x="555498" y="61848"/>
                  </a:lnTo>
                  <a:lnTo>
                    <a:pt x="500888" y="70357"/>
                  </a:lnTo>
                  <a:lnTo>
                    <a:pt x="448945" y="79247"/>
                  </a:lnTo>
                  <a:lnTo>
                    <a:pt x="399414" y="88518"/>
                  </a:lnTo>
                  <a:lnTo>
                    <a:pt x="329819" y="103250"/>
                  </a:lnTo>
                  <a:lnTo>
                    <a:pt x="266446" y="118871"/>
                  </a:lnTo>
                  <a:lnTo>
                    <a:pt x="227584" y="129793"/>
                  </a:lnTo>
                  <a:lnTo>
                    <a:pt x="174625" y="146811"/>
                  </a:lnTo>
                  <a:lnTo>
                    <a:pt x="128270" y="164718"/>
                  </a:lnTo>
                  <a:lnTo>
                    <a:pt x="88264" y="183641"/>
                  </a:lnTo>
                  <a:lnTo>
                    <a:pt x="54863" y="203961"/>
                  </a:lnTo>
                  <a:lnTo>
                    <a:pt x="20827" y="234949"/>
                  </a:lnTo>
                  <a:lnTo>
                    <a:pt x="1777" y="272795"/>
                  </a:lnTo>
                  <a:lnTo>
                    <a:pt x="0" y="294131"/>
                  </a:lnTo>
                  <a:lnTo>
                    <a:pt x="1524" y="304672"/>
                  </a:lnTo>
                  <a:lnTo>
                    <a:pt x="19938" y="342264"/>
                  </a:lnTo>
                  <a:lnTo>
                    <a:pt x="25526" y="348995"/>
                  </a:lnTo>
                  <a:lnTo>
                    <a:pt x="69214" y="312165"/>
                  </a:lnTo>
                  <a:lnTo>
                    <a:pt x="63626" y="305434"/>
                  </a:lnTo>
                  <a:lnTo>
                    <a:pt x="60833" y="300989"/>
                  </a:lnTo>
                  <a:lnTo>
                    <a:pt x="58420" y="296671"/>
                  </a:lnTo>
                  <a:lnTo>
                    <a:pt x="57531" y="293496"/>
                  </a:lnTo>
                  <a:lnTo>
                    <a:pt x="57262" y="292099"/>
                  </a:lnTo>
                  <a:lnTo>
                    <a:pt x="57023" y="292099"/>
                  </a:lnTo>
                  <a:lnTo>
                    <a:pt x="56896" y="290194"/>
                  </a:lnTo>
                  <a:lnTo>
                    <a:pt x="56769" y="287527"/>
                  </a:lnTo>
                  <a:lnTo>
                    <a:pt x="57198" y="287527"/>
                  </a:lnTo>
                  <a:lnTo>
                    <a:pt x="57276" y="285495"/>
                  </a:lnTo>
                  <a:lnTo>
                    <a:pt x="82042" y="255015"/>
                  </a:lnTo>
                  <a:lnTo>
                    <a:pt x="116077" y="233552"/>
                  </a:lnTo>
                  <a:lnTo>
                    <a:pt x="151130" y="217169"/>
                  </a:lnTo>
                  <a:lnTo>
                    <a:pt x="194183" y="200532"/>
                  </a:lnTo>
                  <a:lnTo>
                    <a:pt x="244221" y="184403"/>
                  </a:lnTo>
                  <a:lnTo>
                    <a:pt x="281559" y="173989"/>
                  </a:lnTo>
                  <a:lnTo>
                    <a:pt x="321690" y="163829"/>
                  </a:lnTo>
                  <a:lnTo>
                    <a:pt x="387476" y="149224"/>
                  </a:lnTo>
                  <a:lnTo>
                    <a:pt x="484505" y="131063"/>
                  </a:lnTo>
                  <a:lnTo>
                    <a:pt x="536956" y="122427"/>
                  </a:lnTo>
                  <a:lnTo>
                    <a:pt x="620140" y="110489"/>
                  </a:lnTo>
                  <a:lnTo>
                    <a:pt x="739267" y="96011"/>
                  </a:lnTo>
                  <a:lnTo>
                    <a:pt x="867029" y="83692"/>
                  </a:lnTo>
                  <a:lnTo>
                    <a:pt x="933958" y="78231"/>
                  </a:lnTo>
                  <a:lnTo>
                    <a:pt x="1073531" y="69087"/>
                  </a:lnTo>
                  <a:lnTo>
                    <a:pt x="1146048" y="65277"/>
                  </a:lnTo>
                  <a:lnTo>
                    <a:pt x="1296035" y="59689"/>
                  </a:lnTo>
                  <a:lnTo>
                    <a:pt x="1448689" y="57403"/>
                  </a:lnTo>
                  <a:lnTo>
                    <a:pt x="2473303" y="57149"/>
                  </a:lnTo>
                  <a:lnTo>
                    <a:pt x="2417444" y="49783"/>
                  </a:lnTo>
                  <a:lnTo>
                    <a:pt x="2357628" y="42544"/>
                  </a:lnTo>
                  <a:lnTo>
                    <a:pt x="2296160" y="35940"/>
                  </a:lnTo>
                  <a:lnTo>
                    <a:pt x="2232660" y="29844"/>
                  </a:lnTo>
                  <a:lnTo>
                    <a:pt x="2101088" y="19176"/>
                  </a:lnTo>
                  <a:lnTo>
                    <a:pt x="2032762" y="14604"/>
                  </a:lnTo>
                  <a:lnTo>
                    <a:pt x="1892554" y="7365"/>
                  </a:lnTo>
                  <a:lnTo>
                    <a:pt x="1747646" y="2412"/>
                  </a:lnTo>
                  <a:lnTo>
                    <a:pt x="1599184" y="0"/>
                  </a:lnTo>
                  <a:close/>
                </a:path>
                <a:path w="3005709" h="350392">
                  <a:moveTo>
                    <a:pt x="56925" y="290349"/>
                  </a:moveTo>
                  <a:lnTo>
                    <a:pt x="57023" y="292099"/>
                  </a:lnTo>
                  <a:lnTo>
                    <a:pt x="57062" y="291062"/>
                  </a:lnTo>
                  <a:lnTo>
                    <a:pt x="56925" y="290349"/>
                  </a:lnTo>
                  <a:close/>
                </a:path>
                <a:path w="3005709" h="350392">
                  <a:moveTo>
                    <a:pt x="57062" y="291062"/>
                  </a:moveTo>
                  <a:lnTo>
                    <a:pt x="57023" y="292099"/>
                  </a:lnTo>
                  <a:lnTo>
                    <a:pt x="57262" y="292099"/>
                  </a:lnTo>
                  <a:lnTo>
                    <a:pt x="57062" y="291062"/>
                  </a:lnTo>
                  <a:close/>
                </a:path>
                <a:path w="3005709" h="350392">
                  <a:moveTo>
                    <a:pt x="57198" y="287527"/>
                  </a:moveTo>
                  <a:lnTo>
                    <a:pt x="56769" y="287527"/>
                  </a:lnTo>
                  <a:lnTo>
                    <a:pt x="56925" y="290349"/>
                  </a:lnTo>
                  <a:lnTo>
                    <a:pt x="57062" y="291062"/>
                  </a:lnTo>
                  <a:lnTo>
                    <a:pt x="57198" y="287527"/>
                  </a:lnTo>
                  <a:close/>
                </a:path>
                <a:path w="3005709" h="350392">
                  <a:moveTo>
                    <a:pt x="2893042" y="209430"/>
                  </a:moveTo>
                  <a:lnTo>
                    <a:pt x="2915792" y="236981"/>
                  </a:lnTo>
                  <a:lnTo>
                    <a:pt x="2945888" y="212089"/>
                  </a:lnTo>
                  <a:lnTo>
                    <a:pt x="2900044" y="212089"/>
                  </a:lnTo>
                  <a:lnTo>
                    <a:pt x="2893042" y="209430"/>
                  </a:lnTo>
                  <a:close/>
                </a:path>
                <a:path w="3005709" h="350392">
                  <a:moveTo>
                    <a:pt x="3005709" y="159130"/>
                  </a:moveTo>
                  <a:lnTo>
                    <a:pt x="2946290" y="184159"/>
                  </a:lnTo>
                  <a:lnTo>
                    <a:pt x="2959862" y="200532"/>
                  </a:lnTo>
                  <a:lnTo>
                    <a:pt x="2915792" y="236981"/>
                  </a:lnTo>
                  <a:lnTo>
                    <a:pt x="3000642" y="236981"/>
                  </a:lnTo>
                  <a:lnTo>
                    <a:pt x="3005709" y="159130"/>
                  </a:lnTo>
                  <a:close/>
                </a:path>
                <a:path w="3005709" h="350392">
                  <a:moveTo>
                    <a:pt x="2892661" y="206748"/>
                  </a:moveTo>
                  <a:lnTo>
                    <a:pt x="2891301" y="207322"/>
                  </a:lnTo>
                  <a:lnTo>
                    <a:pt x="2893042" y="209430"/>
                  </a:lnTo>
                  <a:lnTo>
                    <a:pt x="2900044" y="212089"/>
                  </a:lnTo>
                  <a:lnTo>
                    <a:pt x="2892661" y="206748"/>
                  </a:lnTo>
                  <a:close/>
                </a:path>
                <a:path w="3005709" h="350392">
                  <a:moveTo>
                    <a:pt x="2946290" y="184159"/>
                  </a:moveTo>
                  <a:lnTo>
                    <a:pt x="2892661" y="206748"/>
                  </a:lnTo>
                  <a:lnTo>
                    <a:pt x="2900044" y="212089"/>
                  </a:lnTo>
                  <a:lnTo>
                    <a:pt x="2945888" y="212089"/>
                  </a:lnTo>
                  <a:lnTo>
                    <a:pt x="2959862" y="200532"/>
                  </a:lnTo>
                  <a:lnTo>
                    <a:pt x="2946290" y="184159"/>
                  </a:lnTo>
                  <a:close/>
                </a:path>
                <a:path w="3005709" h="350392">
                  <a:moveTo>
                    <a:pt x="2891301" y="207322"/>
                  </a:moveTo>
                  <a:lnTo>
                    <a:pt x="2889494" y="208083"/>
                  </a:lnTo>
                  <a:lnTo>
                    <a:pt x="2893042" y="209430"/>
                  </a:lnTo>
                  <a:lnTo>
                    <a:pt x="2891301" y="207322"/>
                  </a:lnTo>
                  <a:close/>
                </a:path>
                <a:path w="3005709" h="350392">
                  <a:moveTo>
                    <a:pt x="2473303" y="57149"/>
                  </a:moveTo>
                  <a:lnTo>
                    <a:pt x="1599311" y="57149"/>
                  </a:lnTo>
                  <a:lnTo>
                    <a:pt x="1746758" y="59562"/>
                  </a:lnTo>
                  <a:lnTo>
                    <a:pt x="1890649" y="64515"/>
                  </a:lnTo>
                  <a:lnTo>
                    <a:pt x="2029840" y="71754"/>
                  </a:lnTo>
                  <a:lnTo>
                    <a:pt x="2163317" y="81152"/>
                  </a:lnTo>
                  <a:lnTo>
                    <a:pt x="2227834" y="86740"/>
                  </a:lnTo>
                  <a:lnTo>
                    <a:pt x="2290699" y="92836"/>
                  </a:lnTo>
                  <a:lnTo>
                    <a:pt x="2351532" y="99440"/>
                  </a:lnTo>
                  <a:lnTo>
                    <a:pt x="2410714" y="106552"/>
                  </a:lnTo>
                  <a:lnTo>
                    <a:pt x="2467610" y="114045"/>
                  </a:lnTo>
                  <a:lnTo>
                    <a:pt x="2522601" y="122046"/>
                  </a:lnTo>
                  <a:lnTo>
                    <a:pt x="2575052" y="130555"/>
                  </a:lnTo>
                  <a:lnTo>
                    <a:pt x="2625343" y="139445"/>
                  </a:lnTo>
                  <a:lnTo>
                    <a:pt x="2672968" y="148716"/>
                  </a:lnTo>
                  <a:lnTo>
                    <a:pt x="2718054" y="158495"/>
                  </a:lnTo>
                  <a:lnTo>
                    <a:pt x="2760471" y="168528"/>
                  </a:lnTo>
                  <a:lnTo>
                    <a:pt x="2799968" y="178942"/>
                  </a:lnTo>
                  <a:lnTo>
                    <a:pt x="2869945" y="200659"/>
                  </a:lnTo>
                  <a:lnTo>
                    <a:pt x="2889494" y="208083"/>
                  </a:lnTo>
                  <a:lnTo>
                    <a:pt x="2891301" y="207322"/>
                  </a:lnTo>
                  <a:lnTo>
                    <a:pt x="2888107" y="203453"/>
                  </a:lnTo>
                  <a:lnTo>
                    <a:pt x="2900484" y="203453"/>
                  </a:lnTo>
                  <a:lnTo>
                    <a:pt x="2946290" y="184159"/>
                  </a:lnTo>
                  <a:lnTo>
                    <a:pt x="2932176" y="167131"/>
                  </a:lnTo>
                  <a:lnTo>
                    <a:pt x="2929001" y="163194"/>
                  </a:lnTo>
                  <a:lnTo>
                    <a:pt x="2924810" y="160273"/>
                  </a:lnTo>
                  <a:lnTo>
                    <a:pt x="2887853" y="146430"/>
                  </a:lnTo>
                  <a:lnTo>
                    <a:pt x="2814574" y="123697"/>
                  </a:lnTo>
                  <a:lnTo>
                    <a:pt x="2773680" y="112902"/>
                  </a:lnTo>
                  <a:lnTo>
                    <a:pt x="2730118" y="102615"/>
                  </a:lnTo>
                  <a:lnTo>
                    <a:pt x="2684017" y="92709"/>
                  </a:lnTo>
                  <a:lnTo>
                    <a:pt x="2635250" y="83184"/>
                  </a:lnTo>
                  <a:lnTo>
                    <a:pt x="2584195" y="74167"/>
                  </a:lnTo>
                  <a:lnTo>
                    <a:pt x="2530729" y="65531"/>
                  </a:lnTo>
                  <a:lnTo>
                    <a:pt x="2475230" y="57403"/>
                  </a:lnTo>
                  <a:lnTo>
                    <a:pt x="2473303" y="57149"/>
                  </a:lnTo>
                  <a:close/>
                </a:path>
                <a:path w="3005709" h="350392">
                  <a:moveTo>
                    <a:pt x="2888107" y="203453"/>
                  </a:moveTo>
                  <a:lnTo>
                    <a:pt x="2891301" y="207322"/>
                  </a:lnTo>
                  <a:lnTo>
                    <a:pt x="2892661" y="206748"/>
                  </a:lnTo>
                  <a:lnTo>
                    <a:pt x="2888107" y="203453"/>
                  </a:lnTo>
                  <a:close/>
                </a:path>
                <a:path w="3005709" h="350392">
                  <a:moveTo>
                    <a:pt x="2900484" y="203453"/>
                  </a:moveTo>
                  <a:lnTo>
                    <a:pt x="2888107" y="203453"/>
                  </a:lnTo>
                  <a:lnTo>
                    <a:pt x="2892661" y="206748"/>
                  </a:lnTo>
                  <a:lnTo>
                    <a:pt x="2900484" y="203453"/>
                  </a:lnTo>
                  <a:close/>
                </a:path>
              </a:pathLst>
            </a:custGeom>
            <a:solidFill>
              <a:srgbClr val="EFAB00"/>
            </a:solidFill>
          </p:spPr>
          <p:txBody>
            <a:bodyPr wrap="square" lIns="0" tIns="0" rIns="0" bIns="0" rtlCol="0">
              <a:noAutofit/>
            </a:bodyPr>
            <a:lstStyle/>
            <a:p>
              <a:endParaRPr/>
            </a:p>
          </p:txBody>
        </p:sp>
        <p:sp>
          <p:nvSpPr>
            <p:cNvPr id="64" name="object 39"/>
            <p:cNvSpPr/>
            <p:nvPr/>
          </p:nvSpPr>
          <p:spPr>
            <a:xfrm>
              <a:off x="6037326" y="4713351"/>
              <a:ext cx="1657350" cy="1308036"/>
            </a:xfrm>
            <a:custGeom>
              <a:avLst/>
              <a:gdLst/>
              <a:ahLst/>
              <a:cxnLst/>
              <a:rect l="l" t="t" r="r" b="b"/>
              <a:pathLst>
                <a:path w="1657350" h="1308036">
                  <a:moveTo>
                    <a:pt x="1439290" y="0"/>
                  </a:moveTo>
                  <a:lnTo>
                    <a:pt x="217932"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2" y="1308036"/>
                  </a:lnTo>
                  <a:lnTo>
                    <a:pt x="1439290" y="1308036"/>
                  </a:lnTo>
                  <a:lnTo>
                    <a:pt x="1491681" y="1301700"/>
                  </a:lnTo>
                  <a:lnTo>
                    <a:pt x="1539486" y="1283701"/>
                  </a:lnTo>
                  <a:lnTo>
                    <a:pt x="1581187" y="1255556"/>
                  </a:lnTo>
                  <a:lnTo>
                    <a:pt x="1615267" y="1218781"/>
                  </a:lnTo>
                  <a:lnTo>
                    <a:pt x="1640208" y="1174889"/>
                  </a:lnTo>
                  <a:lnTo>
                    <a:pt x="1654495" y="1125398"/>
                  </a:lnTo>
                  <a:lnTo>
                    <a:pt x="1657350" y="1090041"/>
                  </a:lnTo>
                  <a:lnTo>
                    <a:pt x="1657350" y="217931"/>
                  </a:lnTo>
                  <a:lnTo>
                    <a:pt x="1651010" y="165548"/>
                  </a:lnTo>
                  <a:lnTo>
                    <a:pt x="1633004" y="117764"/>
                  </a:lnTo>
                  <a:lnTo>
                    <a:pt x="1604847" y="76089"/>
                  </a:lnTo>
                  <a:lnTo>
                    <a:pt x="1568058" y="42038"/>
                  </a:lnTo>
                  <a:lnTo>
                    <a:pt x="1524154" y="17121"/>
                  </a:lnTo>
                  <a:lnTo>
                    <a:pt x="1474652" y="2851"/>
                  </a:lnTo>
                  <a:lnTo>
                    <a:pt x="1439290" y="0"/>
                  </a:lnTo>
                  <a:close/>
                </a:path>
              </a:pathLst>
            </a:custGeom>
            <a:solidFill>
              <a:srgbClr val="FFDF92"/>
            </a:solidFill>
          </p:spPr>
          <p:txBody>
            <a:bodyPr wrap="square" lIns="0" tIns="0" rIns="0" bIns="0" rtlCol="0">
              <a:noAutofit/>
            </a:bodyPr>
            <a:lstStyle/>
            <a:p>
              <a:endParaRPr/>
            </a:p>
          </p:txBody>
        </p:sp>
        <p:sp>
          <p:nvSpPr>
            <p:cNvPr id="65" name="object 40"/>
            <p:cNvSpPr/>
            <p:nvPr/>
          </p:nvSpPr>
          <p:spPr>
            <a:xfrm>
              <a:off x="6037326" y="4713351"/>
              <a:ext cx="1657350" cy="1308036"/>
            </a:xfrm>
            <a:custGeom>
              <a:avLst/>
              <a:gdLst/>
              <a:ahLst/>
              <a:cxnLst/>
              <a:rect l="l" t="t" r="r" b="b"/>
              <a:pathLst>
                <a:path w="1657350" h="1308036">
                  <a:moveTo>
                    <a:pt x="0" y="217931"/>
                  </a:moveTo>
                  <a:lnTo>
                    <a:pt x="6331" y="165548"/>
                  </a:lnTo>
                  <a:lnTo>
                    <a:pt x="24318" y="117764"/>
                  </a:lnTo>
                  <a:lnTo>
                    <a:pt x="52448" y="76089"/>
                  </a:lnTo>
                  <a:lnTo>
                    <a:pt x="89208" y="42038"/>
                  </a:lnTo>
                  <a:lnTo>
                    <a:pt x="133088" y="17121"/>
                  </a:lnTo>
                  <a:lnTo>
                    <a:pt x="182573" y="2851"/>
                  </a:lnTo>
                  <a:lnTo>
                    <a:pt x="217932" y="0"/>
                  </a:lnTo>
                  <a:lnTo>
                    <a:pt x="1439290" y="0"/>
                  </a:lnTo>
                  <a:lnTo>
                    <a:pt x="1491681" y="6331"/>
                  </a:lnTo>
                  <a:lnTo>
                    <a:pt x="1539486" y="24318"/>
                  </a:lnTo>
                  <a:lnTo>
                    <a:pt x="1581187" y="52448"/>
                  </a:lnTo>
                  <a:lnTo>
                    <a:pt x="1615267" y="89208"/>
                  </a:lnTo>
                  <a:lnTo>
                    <a:pt x="1640208" y="133088"/>
                  </a:lnTo>
                  <a:lnTo>
                    <a:pt x="1654495" y="182573"/>
                  </a:lnTo>
                  <a:lnTo>
                    <a:pt x="1657350" y="217931"/>
                  </a:lnTo>
                  <a:lnTo>
                    <a:pt x="1657350" y="1090041"/>
                  </a:lnTo>
                  <a:lnTo>
                    <a:pt x="1651010" y="1142423"/>
                  </a:lnTo>
                  <a:lnTo>
                    <a:pt x="1633004" y="1190217"/>
                  </a:lnTo>
                  <a:lnTo>
                    <a:pt x="1604847" y="1231905"/>
                  </a:lnTo>
                  <a:lnTo>
                    <a:pt x="1568058" y="1265972"/>
                  </a:lnTo>
                  <a:lnTo>
                    <a:pt x="1524154" y="1290903"/>
                  </a:lnTo>
                  <a:lnTo>
                    <a:pt x="1474652" y="1305182"/>
                  </a:lnTo>
                  <a:lnTo>
                    <a:pt x="1439290" y="1308036"/>
                  </a:lnTo>
                  <a:lnTo>
                    <a:pt x="217932"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66" name="object 41"/>
            <p:cNvSpPr/>
            <p:nvPr/>
          </p:nvSpPr>
          <p:spPr>
            <a:xfrm>
              <a:off x="6042025" y="4540250"/>
              <a:ext cx="404736" cy="407416"/>
            </a:xfrm>
            <a:prstGeom prst="rect">
              <a:avLst/>
            </a:prstGeom>
            <a:blipFill>
              <a:blip r:embed="rId4" cstate="print"/>
              <a:stretch>
                <a:fillRect/>
              </a:stretch>
            </a:blipFill>
          </p:spPr>
          <p:txBody>
            <a:bodyPr wrap="square" lIns="0" tIns="0" rIns="0" bIns="0" rtlCol="0">
              <a:noAutofit/>
            </a:bodyPr>
            <a:lstStyle/>
            <a:p>
              <a:endParaRPr/>
            </a:p>
          </p:txBody>
        </p:sp>
        <p:sp>
          <p:nvSpPr>
            <p:cNvPr id="67" name="object 42"/>
            <p:cNvSpPr/>
            <p:nvPr/>
          </p:nvSpPr>
          <p:spPr>
            <a:xfrm>
              <a:off x="6631178" y="4841240"/>
              <a:ext cx="914400" cy="1077468"/>
            </a:xfrm>
            <a:prstGeom prst="rect">
              <a:avLst/>
            </a:prstGeom>
            <a:blipFill>
              <a:blip r:embed="rId32" cstate="print"/>
              <a:stretch>
                <a:fillRect/>
              </a:stretch>
            </a:blipFill>
          </p:spPr>
          <p:txBody>
            <a:bodyPr wrap="square" lIns="0" tIns="0" rIns="0" bIns="0" rtlCol="0">
              <a:noAutofit/>
            </a:bodyPr>
            <a:lstStyle/>
            <a:p>
              <a:endParaRPr/>
            </a:p>
          </p:txBody>
        </p:sp>
        <p:sp>
          <p:nvSpPr>
            <p:cNvPr id="68" name="object 43"/>
            <p:cNvSpPr/>
            <p:nvPr/>
          </p:nvSpPr>
          <p:spPr>
            <a:xfrm>
              <a:off x="6672326"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69" name="object 44"/>
            <p:cNvSpPr/>
            <p:nvPr/>
          </p:nvSpPr>
          <p:spPr>
            <a:xfrm>
              <a:off x="6672326"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70" name="object 45"/>
            <p:cNvSpPr/>
            <p:nvPr/>
          </p:nvSpPr>
          <p:spPr>
            <a:xfrm>
              <a:off x="7188200" y="5437123"/>
              <a:ext cx="0" cy="176275"/>
            </a:xfrm>
            <a:custGeom>
              <a:avLst/>
              <a:gdLst/>
              <a:ahLst/>
              <a:cxnLst/>
              <a:rect l="l" t="t" r="r" b="b"/>
              <a:pathLst>
                <a:path h="176275">
                  <a:moveTo>
                    <a:pt x="0" y="0"/>
                  </a:moveTo>
                  <a:lnTo>
                    <a:pt x="0" y="176275"/>
                  </a:lnTo>
                </a:path>
              </a:pathLst>
            </a:custGeom>
            <a:ln w="6350">
              <a:solidFill>
                <a:srgbClr val="000000"/>
              </a:solidFill>
            </a:ln>
          </p:spPr>
          <p:txBody>
            <a:bodyPr wrap="square" lIns="0" tIns="0" rIns="0" bIns="0" rtlCol="0">
              <a:noAutofit/>
            </a:bodyPr>
            <a:lstStyle/>
            <a:p>
              <a:endParaRPr/>
            </a:p>
          </p:txBody>
        </p:sp>
        <p:sp>
          <p:nvSpPr>
            <p:cNvPr id="71" name="object 46"/>
            <p:cNvSpPr/>
            <p:nvPr/>
          </p:nvSpPr>
          <p:spPr>
            <a:xfrm>
              <a:off x="7093077" y="5081879"/>
              <a:ext cx="191782" cy="350672"/>
            </a:xfrm>
            <a:prstGeom prst="rect">
              <a:avLst/>
            </a:prstGeom>
            <a:blipFill>
              <a:blip r:embed="rId13" cstate="print"/>
              <a:stretch>
                <a:fillRect/>
              </a:stretch>
            </a:blipFill>
          </p:spPr>
          <p:txBody>
            <a:bodyPr wrap="square" lIns="0" tIns="0" rIns="0" bIns="0" rtlCol="0">
              <a:noAutofit/>
            </a:bodyPr>
            <a:lstStyle/>
            <a:p>
              <a:endParaRPr/>
            </a:p>
          </p:txBody>
        </p:sp>
        <p:sp>
          <p:nvSpPr>
            <p:cNvPr id="72" name="object 47"/>
            <p:cNvSpPr/>
            <p:nvPr/>
          </p:nvSpPr>
          <p:spPr>
            <a:xfrm>
              <a:off x="6698488" y="4925542"/>
              <a:ext cx="279069" cy="299491"/>
            </a:xfrm>
            <a:prstGeom prst="rect">
              <a:avLst/>
            </a:prstGeom>
            <a:blipFill>
              <a:blip r:embed="rId6" cstate="print"/>
              <a:stretch>
                <a:fillRect/>
              </a:stretch>
            </a:blipFill>
          </p:spPr>
          <p:txBody>
            <a:bodyPr wrap="square" lIns="0" tIns="0" rIns="0" bIns="0" rtlCol="0">
              <a:noAutofit/>
            </a:bodyPr>
            <a:lstStyle/>
            <a:p>
              <a:endParaRPr/>
            </a:p>
          </p:txBody>
        </p:sp>
        <p:sp>
          <p:nvSpPr>
            <p:cNvPr id="73" name="object 48"/>
            <p:cNvSpPr/>
            <p:nvPr/>
          </p:nvSpPr>
          <p:spPr>
            <a:xfrm>
              <a:off x="7036942" y="5616447"/>
              <a:ext cx="320929" cy="205422"/>
            </a:xfrm>
            <a:prstGeom prst="rect">
              <a:avLst/>
            </a:prstGeom>
            <a:blipFill>
              <a:blip r:embed="rId33" cstate="print"/>
              <a:stretch>
                <a:fillRect/>
              </a:stretch>
            </a:blipFill>
          </p:spPr>
          <p:txBody>
            <a:bodyPr wrap="square" lIns="0" tIns="0" rIns="0" bIns="0" rtlCol="0">
              <a:noAutofit/>
            </a:bodyPr>
            <a:lstStyle/>
            <a:p>
              <a:endParaRPr/>
            </a:p>
          </p:txBody>
        </p:sp>
        <p:sp>
          <p:nvSpPr>
            <p:cNvPr id="74" name="object 49"/>
            <p:cNvSpPr/>
            <p:nvPr/>
          </p:nvSpPr>
          <p:spPr>
            <a:xfrm>
              <a:off x="6986142" y="5616447"/>
              <a:ext cx="96139" cy="192481"/>
            </a:xfrm>
            <a:prstGeom prst="rect">
              <a:avLst/>
            </a:prstGeom>
            <a:blipFill>
              <a:blip r:embed="rId34" cstate="print"/>
              <a:stretch>
                <a:fillRect/>
              </a:stretch>
            </a:blipFill>
          </p:spPr>
          <p:txBody>
            <a:bodyPr wrap="square" lIns="0" tIns="0" rIns="0" bIns="0" rtlCol="0">
              <a:noAutofit/>
            </a:bodyPr>
            <a:lstStyle/>
            <a:p>
              <a:endParaRPr/>
            </a:p>
          </p:txBody>
        </p:sp>
        <p:sp>
          <p:nvSpPr>
            <p:cNvPr id="75" name="object 50"/>
            <p:cNvSpPr/>
            <p:nvPr/>
          </p:nvSpPr>
          <p:spPr>
            <a:xfrm>
              <a:off x="6986142" y="5578094"/>
              <a:ext cx="371729" cy="76962"/>
            </a:xfrm>
            <a:prstGeom prst="rect">
              <a:avLst/>
            </a:prstGeom>
            <a:blipFill>
              <a:blip r:embed="rId35" cstate="print"/>
              <a:stretch>
                <a:fillRect/>
              </a:stretch>
            </a:blipFill>
          </p:spPr>
          <p:txBody>
            <a:bodyPr wrap="square" lIns="0" tIns="0" rIns="0" bIns="0" rtlCol="0">
              <a:noAutofit/>
            </a:bodyPr>
            <a:lstStyle/>
            <a:p>
              <a:endParaRPr/>
            </a:p>
          </p:txBody>
        </p:sp>
        <p:sp>
          <p:nvSpPr>
            <p:cNvPr id="76" name="object 51"/>
            <p:cNvSpPr/>
            <p:nvPr/>
          </p:nvSpPr>
          <p:spPr>
            <a:xfrm>
              <a:off x="7081392" y="5598795"/>
              <a:ext cx="179324" cy="35941"/>
            </a:xfrm>
            <a:prstGeom prst="rect">
              <a:avLst/>
            </a:prstGeom>
            <a:blipFill>
              <a:blip r:embed="rId36" cstate="print"/>
              <a:stretch>
                <a:fillRect/>
              </a:stretch>
            </a:blipFill>
          </p:spPr>
          <p:txBody>
            <a:bodyPr wrap="square" lIns="0" tIns="0" rIns="0" bIns="0" rtlCol="0">
              <a:noAutofit/>
            </a:bodyPr>
            <a:lstStyle/>
            <a:p>
              <a:endParaRPr/>
            </a:p>
          </p:txBody>
        </p:sp>
        <p:sp>
          <p:nvSpPr>
            <p:cNvPr id="77" name="object 52"/>
            <p:cNvSpPr/>
            <p:nvPr/>
          </p:nvSpPr>
          <p:spPr>
            <a:xfrm>
              <a:off x="7081392" y="5598795"/>
              <a:ext cx="179324" cy="19558"/>
            </a:xfrm>
            <a:prstGeom prst="rect">
              <a:avLst/>
            </a:prstGeom>
            <a:blipFill>
              <a:blip r:embed="rId37" cstate="print"/>
              <a:stretch>
                <a:fillRect/>
              </a:stretch>
            </a:blipFill>
          </p:spPr>
          <p:txBody>
            <a:bodyPr wrap="square" lIns="0" tIns="0" rIns="0" bIns="0" rtlCol="0">
              <a:noAutofit/>
            </a:bodyPr>
            <a:lstStyle/>
            <a:p>
              <a:endParaRPr/>
            </a:p>
          </p:txBody>
        </p:sp>
        <p:sp>
          <p:nvSpPr>
            <p:cNvPr id="78" name="object 53"/>
            <p:cNvSpPr/>
            <p:nvPr/>
          </p:nvSpPr>
          <p:spPr>
            <a:xfrm>
              <a:off x="7837551" y="4713351"/>
              <a:ext cx="1657350" cy="1308036"/>
            </a:xfrm>
            <a:custGeom>
              <a:avLst/>
              <a:gdLst/>
              <a:ahLst/>
              <a:cxnLst/>
              <a:rect l="l" t="t" r="r" b="b"/>
              <a:pathLst>
                <a:path w="1657350" h="1308036">
                  <a:moveTo>
                    <a:pt x="1439290" y="0"/>
                  </a:moveTo>
                  <a:lnTo>
                    <a:pt x="217932"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2" y="1308036"/>
                  </a:lnTo>
                  <a:lnTo>
                    <a:pt x="1439290" y="1308036"/>
                  </a:lnTo>
                  <a:lnTo>
                    <a:pt x="1491681" y="1301700"/>
                  </a:lnTo>
                  <a:lnTo>
                    <a:pt x="1539486" y="1283701"/>
                  </a:lnTo>
                  <a:lnTo>
                    <a:pt x="1581187" y="1255556"/>
                  </a:lnTo>
                  <a:lnTo>
                    <a:pt x="1615267" y="1218781"/>
                  </a:lnTo>
                  <a:lnTo>
                    <a:pt x="1640208" y="1174889"/>
                  </a:lnTo>
                  <a:lnTo>
                    <a:pt x="1654495" y="1125398"/>
                  </a:lnTo>
                  <a:lnTo>
                    <a:pt x="1657350" y="1090041"/>
                  </a:lnTo>
                  <a:lnTo>
                    <a:pt x="1657350" y="217931"/>
                  </a:lnTo>
                  <a:lnTo>
                    <a:pt x="1651010" y="165548"/>
                  </a:lnTo>
                  <a:lnTo>
                    <a:pt x="1633004" y="117764"/>
                  </a:lnTo>
                  <a:lnTo>
                    <a:pt x="1604847" y="76089"/>
                  </a:lnTo>
                  <a:lnTo>
                    <a:pt x="1568058" y="42038"/>
                  </a:lnTo>
                  <a:lnTo>
                    <a:pt x="1524154" y="17121"/>
                  </a:lnTo>
                  <a:lnTo>
                    <a:pt x="1474652" y="2851"/>
                  </a:lnTo>
                  <a:lnTo>
                    <a:pt x="1439290" y="0"/>
                  </a:lnTo>
                  <a:close/>
                </a:path>
              </a:pathLst>
            </a:custGeom>
            <a:solidFill>
              <a:srgbClr val="FFDF92"/>
            </a:solidFill>
          </p:spPr>
          <p:txBody>
            <a:bodyPr wrap="square" lIns="0" tIns="0" rIns="0" bIns="0" rtlCol="0">
              <a:noAutofit/>
            </a:bodyPr>
            <a:lstStyle/>
            <a:p>
              <a:endParaRPr/>
            </a:p>
          </p:txBody>
        </p:sp>
        <p:sp>
          <p:nvSpPr>
            <p:cNvPr id="79" name="object 54"/>
            <p:cNvSpPr/>
            <p:nvPr/>
          </p:nvSpPr>
          <p:spPr>
            <a:xfrm>
              <a:off x="7837551" y="4713351"/>
              <a:ext cx="1657350" cy="1308036"/>
            </a:xfrm>
            <a:custGeom>
              <a:avLst/>
              <a:gdLst/>
              <a:ahLst/>
              <a:cxnLst/>
              <a:rect l="l" t="t" r="r" b="b"/>
              <a:pathLst>
                <a:path w="1657350" h="1308036">
                  <a:moveTo>
                    <a:pt x="0" y="217931"/>
                  </a:moveTo>
                  <a:lnTo>
                    <a:pt x="6331" y="165548"/>
                  </a:lnTo>
                  <a:lnTo>
                    <a:pt x="24318" y="117764"/>
                  </a:lnTo>
                  <a:lnTo>
                    <a:pt x="52448" y="76089"/>
                  </a:lnTo>
                  <a:lnTo>
                    <a:pt x="89208" y="42038"/>
                  </a:lnTo>
                  <a:lnTo>
                    <a:pt x="133088" y="17121"/>
                  </a:lnTo>
                  <a:lnTo>
                    <a:pt x="182573" y="2851"/>
                  </a:lnTo>
                  <a:lnTo>
                    <a:pt x="217932" y="0"/>
                  </a:lnTo>
                  <a:lnTo>
                    <a:pt x="1439290" y="0"/>
                  </a:lnTo>
                  <a:lnTo>
                    <a:pt x="1491681" y="6331"/>
                  </a:lnTo>
                  <a:lnTo>
                    <a:pt x="1539486" y="24318"/>
                  </a:lnTo>
                  <a:lnTo>
                    <a:pt x="1581187" y="52448"/>
                  </a:lnTo>
                  <a:lnTo>
                    <a:pt x="1615267" y="89208"/>
                  </a:lnTo>
                  <a:lnTo>
                    <a:pt x="1640208" y="133088"/>
                  </a:lnTo>
                  <a:lnTo>
                    <a:pt x="1654495" y="182573"/>
                  </a:lnTo>
                  <a:lnTo>
                    <a:pt x="1657350" y="217931"/>
                  </a:lnTo>
                  <a:lnTo>
                    <a:pt x="1657350" y="1090041"/>
                  </a:lnTo>
                  <a:lnTo>
                    <a:pt x="1651010" y="1142423"/>
                  </a:lnTo>
                  <a:lnTo>
                    <a:pt x="1633004" y="1190217"/>
                  </a:lnTo>
                  <a:lnTo>
                    <a:pt x="1604847" y="1231905"/>
                  </a:lnTo>
                  <a:lnTo>
                    <a:pt x="1568058" y="1265972"/>
                  </a:lnTo>
                  <a:lnTo>
                    <a:pt x="1524154" y="1290903"/>
                  </a:lnTo>
                  <a:lnTo>
                    <a:pt x="1474652" y="1305182"/>
                  </a:lnTo>
                  <a:lnTo>
                    <a:pt x="1439290" y="1308036"/>
                  </a:lnTo>
                  <a:lnTo>
                    <a:pt x="217932"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80" name="object 55"/>
            <p:cNvSpPr/>
            <p:nvPr/>
          </p:nvSpPr>
          <p:spPr>
            <a:xfrm>
              <a:off x="7842250" y="4540250"/>
              <a:ext cx="404736" cy="407416"/>
            </a:xfrm>
            <a:prstGeom prst="rect">
              <a:avLst/>
            </a:prstGeom>
            <a:blipFill>
              <a:blip r:embed="rId4" cstate="print"/>
              <a:stretch>
                <a:fillRect/>
              </a:stretch>
            </a:blipFill>
          </p:spPr>
          <p:txBody>
            <a:bodyPr wrap="square" lIns="0" tIns="0" rIns="0" bIns="0" rtlCol="0">
              <a:noAutofit/>
            </a:bodyPr>
            <a:lstStyle/>
            <a:p>
              <a:endParaRPr/>
            </a:p>
          </p:txBody>
        </p:sp>
        <p:sp>
          <p:nvSpPr>
            <p:cNvPr id="81" name="object 56"/>
            <p:cNvSpPr/>
            <p:nvPr/>
          </p:nvSpPr>
          <p:spPr>
            <a:xfrm>
              <a:off x="8431021" y="4841240"/>
              <a:ext cx="914400" cy="1077468"/>
            </a:xfrm>
            <a:prstGeom prst="rect">
              <a:avLst/>
            </a:prstGeom>
            <a:blipFill>
              <a:blip r:embed="rId38" cstate="print"/>
              <a:stretch>
                <a:fillRect/>
              </a:stretch>
            </a:blipFill>
          </p:spPr>
          <p:txBody>
            <a:bodyPr wrap="square" lIns="0" tIns="0" rIns="0" bIns="0" rtlCol="0">
              <a:noAutofit/>
            </a:bodyPr>
            <a:lstStyle/>
            <a:p>
              <a:endParaRPr/>
            </a:p>
          </p:txBody>
        </p:sp>
        <p:sp>
          <p:nvSpPr>
            <p:cNvPr id="82" name="object 57"/>
            <p:cNvSpPr/>
            <p:nvPr/>
          </p:nvSpPr>
          <p:spPr>
            <a:xfrm>
              <a:off x="8472551"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83" name="object 58"/>
            <p:cNvSpPr/>
            <p:nvPr/>
          </p:nvSpPr>
          <p:spPr>
            <a:xfrm>
              <a:off x="8472551" y="486410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84" name="object 59"/>
            <p:cNvSpPr/>
            <p:nvPr/>
          </p:nvSpPr>
          <p:spPr>
            <a:xfrm>
              <a:off x="8986773" y="5437123"/>
              <a:ext cx="126" cy="174751"/>
            </a:xfrm>
            <a:custGeom>
              <a:avLst/>
              <a:gdLst/>
              <a:ahLst/>
              <a:cxnLst/>
              <a:rect l="l" t="t" r="r" b="b"/>
              <a:pathLst>
                <a:path w="126" h="174751">
                  <a:moveTo>
                    <a:pt x="126" y="0"/>
                  </a:moveTo>
                  <a:lnTo>
                    <a:pt x="0" y="174751"/>
                  </a:lnTo>
                </a:path>
              </a:pathLst>
            </a:custGeom>
            <a:ln w="6350">
              <a:solidFill>
                <a:srgbClr val="000000"/>
              </a:solidFill>
            </a:ln>
          </p:spPr>
          <p:txBody>
            <a:bodyPr wrap="square" lIns="0" tIns="0" rIns="0" bIns="0" rtlCol="0">
              <a:noAutofit/>
            </a:bodyPr>
            <a:lstStyle/>
            <a:p>
              <a:endParaRPr/>
            </a:p>
          </p:txBody>
        </p:sp>
        <p:sp>
          <p:nvSpPr>
            <p:cNvPr id="85" name="object 60"/>
            <p:cNvSpPr/>
            <p:nvPr/>
          </p:nvSpPr>
          <p:spPr>
            <a:xfrm>
              <a:off x="8893175" y="5081587"/>
              <a:ext cx="192087" cy="350837"/>
            </a:xfrm>
            <a:prstGeom prst="rect">
              <a:avLst/>
            </a:prstGeom>
            <a:blipFill>
              <a:blip r:embed="rId13" cstate="print"/>
              <a:stretch>
                <a:fillRect/>
              </a:stretch>
            </a:blipFill>
          </p:spPr>
          <p:txBody>
            <a:bodyPr wrap="square" lIns="0" tIns="0" rIns="0" bIns="0" rtlCol="0">
              <a:noAutofit/>
            </a:bodyPr>
            <a:lstStyle/>
            <a:p>
              <a:endParaRPr/>
            </a:p>
          </p:txBody>
        </p:sp>
        <p:sp>
          <p:nvSpPr>
            <p:cNvPr id="86" name="object 61"/>
            <p:cNvSpPr/>
            <p:nvPr/>
          </p:nvSpPr>
          <p:spPr>
            <a:xfrm>
              <a:off x="8499475" y="4925948"/>
              <a:ext cx="277812" cy="298450"/>
            </a:xfrm>
            <a:prstGeom prst="rect">
              <a:avLst/>
            </a:prstGeom>
            <a:blipFill>
              <a:blip r:embed="rId6" cstate="print"/>
              <a:stretch>
                <a:fillRect/>
              </a:stretch>
            </a:blipFill>
          </p:spPr>
          <p:txBody>
            <a:bodyPr wrap="square" lIns="0" tIns="0" rIns="0" bIns="0" rtlCol="0">
              <a:noAutofit/>
            </a:bodyPr>
            <a:lstStyle/>
            <a:p>
              <a:endParaRPr/>
            </a:p>
          </p:txBody>
        </p:sp>
        <p:sp>
          <p:nvSpPr>
            <p:cNvPr id="87" name="object 62"/>
            <p:cNvSpPr/>
            <p:nvPr/>
          </p:nvSpPr>
          <p:spPr>
            <a:xfrm>
              <a:off x="8837421" y="5616702"/>
              <a:ext cx="320293" cy="204342"/>
            </a:xfrm>
            <a:prstGeom prst="rect">
              <a:avLst/>
            </a:prstGeom>
            <a:blipFill>
              <a:blip r:embed="rId39" cstate="print"/>
              <a:stretch>
                <a:fillRect/>
              </a:stretch>
            </a:blipFill>
          </p:spPr>
          <p:txBody>
            <a:bodyPr wrap="square" lIns="0" tIns="0" rIns="0" bIns="0" rtlCol="0">
              <a:noAutofit/>
            </a:bodyPr>
            <a:lstStyle/>
            <a:p>
              <a:endParaRPr/>
            </a:p>
          </p:txBody>
        </p:sp>
        <p:sp>
          <p:nvSpPr>
            <p:cNvPr id="88" name="object 63"/>
            <p:cNvSpPr/>
            <p:nvPr/>
          </p:nvSpPr>
          <p:spPr>
            <a:xfrm>
              <a:off x="8786876" y="5616702"/>
              <a:ext cx="95758" cy="191477"/>
            </a:xfrm>
            <a:prstGeom prst="rect">
              <a:avLst/>
            </a:prstGeom>
            <a:blipFill>
              <a:blip r:embed="rId40" cstate="print"/>
              <a:stretch>
                <a:fillRect/>
              </a:stretch>
            </a:blipFill>
          </p:spPr>
          <p:txBody>
            <a:bodyPr wrap="square" lIns="0" tIns="0" rIns="0" bIns="0" rtlCol="0">
              <a:noAutofit/>
            </a:bodyPr>
            <a:lstStyle/>
            <a:p>
              <a:endParaRPr/>
            </a:p>
          </p:txBody>
        </p:sp>
        <p:sp>
          <p:nvSpPr>
            <p:cNvPr id="89" name="object 69"/>
            <p:cNvSpPr txBox="1"/>
            <p:nvPr/>
          </p:nvSpPr>
          <p:spPr>
            <a:xfrm>
              <a:off x="6086855" y="4946395"/>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1</a:t>
              </a:r>
              <a:endParaRPr sz="1200">
                <a:latin typeface="微软雅黑"/>
                <a:cs typeface="微软雅黑"/>
              </a:endParaRPr>
            </a:p>
          </p:txBody>
        </p:sp>
        <p:sp>
          <p:nvSpPr>
            <p:cNvPr id="90" name="object 70"/>
            <p:cNvSpPr txBox="1"/>
            <p:nvPr/>
          </p:nvSpPr>
          <p:spPr>
            <a:xfrm>
              <a:off x="6728205" y="4997450"/>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91" name="object 71"/>
            <p:cNvSpPr txBox="1"/>
            <p:nvPr/>
          </p:nvSpPr>
          <p:spPr>
            <a:xfrm>
              <a:off x="7887715" y="4947920"/>
              <a:ext cx="424180" cy="378460"/>
            </a:xfrm>
            <a:prstGeom prst="rect">
              <a:avLst/>
            </a:prstGeom>
          </p:spPr>
          <p:txBody>
            <a:bodyPr vert="horz" wrap="square" lIns="0" tIns="0" rIns="0" bIns="0" rtlCol="0">
              <a:noAutofit/>
            </a:bodyPr>
            <a:lstStyle/>
            <a:p>
              <a:pPr marL="12700" marR="12700">
                <a:lnSpc>
                  <a:spcPct val="100000"/>
                </a:lnSpc>
              </a:pPr>
              <a:r>
                <a:rPr sz="1200" b="1" dirty="0">
                  <a:latin typeface="微软雅黑"/>
                  <a:cs typeface="微软雅黑"/>
                </a:rPr>
                <a:t>数据 中心</a:t>
              </a:r>
              <a:r>
                <a:rPr sz="1200" b="1" spc="-10" dirty="0">
                  <a:latin typeface="微软雅黑"/>
                  <a:cs typeface="微软雅黑"/>
                </a:rPr>
                <a:t>2</a:t>
              </a:r>
              <a:endParaRPr sz="1200">
                <a:latin typeface="微软雅黑"/>
                <a:cs typeface="微软雅黑"/>
              </a:endParaRPr>
            </a:p>
          </p:txBody>
        </p:sp>
        <p:sp>
          <p:nvSpPr>
            <p:cNvPr id="92" name="object 72"/>
            <p:cNvSpPr txBox="1"/>
            <p:nvPr/>
          </p:nvSpPr>
          <p:spPr>
            <a:xfrm>
              <a:off x="8528939" y="4996560"/>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93" name="object 73"/>
            <p:cNvSpPr/>
            <p:nvPr/>
          </p:nvSpPr>
          <p:spPr>
            <a:xfrm>
              <a:off x="8786876" y="5578475"/>
              <a:ext cx="370839" cy="76453"/>
            </a:xfrm>
            <a:prstGeom prst="rect">
              <a:avLst/>
            </a:prstGeom>
            <a:blipFill>
              <a:blip r:embed="rId41" cstate="print"/>
              <a:stretch>
                <a:fillRect/>
              </a:stretch>
            </a:blipFill>
          </p:spPr>
          <p:txBody>
            <a:bodyPr wrap="square" lIns="0" tIns="0" rIns="0" bIns="0" rtlCol="0">
              <a:noAutofit/>
            </a:bodyPr>
            <a:lstStyle/>
            <a:p>
              <a:endParaRPr/>
            </a:p>
          </p:txBody>
        </p:sp>
        <p:sp>
          <p:nvSpPr>
            <p:cNvPr id="94" name="object 74"/>
            <p:cNvSpPr/>
            <p:nvPr/>
          </p:nvSpPr>
          <p:spPr>
            <a:xfrm>
              <a:off x="8881871" y="5599048"/>
              <a:ext cx="178942" cy="35813"/>
            </a:xfrm>
            <a:prstGeom prst="rect">
              <a:avLst/>
            </a:prstGeom>
            <a:blipFill>
              <a:blip r:embed="rId42" cstate="print"/>
              <a:stretch>
                <a:fillRect/>
              </a:stretch>
            </a:blipFill>
          </p:spPr>
          <p:txBody>
            <a:bodyPr wrap="square" lIns="0" tIns="0" rIns="0" bIns="0" rtlCol="0">
              <a:noAutofit/>
            </a:bodyPr>
            <a:lstStyle/>
            <a:p>
              <a:endParaRPr/>
            </a:p>
          </p:txBody>
        </p:sp>
        <p:sp>
          <p:nvSpPr>
            <p:cNvPr id="95" name="object 75"/>
            <p:cNvSpPr/>
            <p:nvPr/>
          </p:nvSpPr>
          <p:spPr>
            <a:xfrm>
              <a:off x="8881871" y="5599048"/>
              <a:ext cx="178942" cy="19431"/>
            </a:xfrm>
            <a:prstGeom prst="rect">
              <a:avLst/>
            </a:prstGeom>
            <a:blipFill>
              <a:blip r:embed="rId43" cstate="print"/>
              <a:stretch>
                <a:fillRect/>
              </a:stretch>
            </a:blipFill>
          </p:spPr>
          <p:txBody>
            <a:bodyPr wrap="square" lIns="0" tIns="0" rIns="0" bIns="0" rtlCol="0">
              <a:noAutofit/>
            </a:bodyPr>
            <a:lstStyle/>
            <a:p>
              <a:endParaRPr/>
            </a:p>
          </p:txBody>
        </p:sp>
        <p:sp>
          <p:nvSpPr>
            <p:cNvPr id="96" name="object 76"/>
            <p:cNvSpPr/>
            <p:nvPr/>
          </p:nvSpPr>
          <p:spPr>
            <a:xfrm>
              <a:off x="10358501" y="4713351"/>
              <a:ext cx="1655699" cy="1308036"/>
            </a:xfrm>
            <a:custGeom>
              <a:avLst/>
              <a:gdLst/>
              <a:ahLst/>
              <a:cxnLst/>
              <a:rect l="l" t="t" r="r" b="b"/>
              <a:pathLst>
                <a:path w="1655699" h="1308036">
                  <a:moveTo>
                    <a:pt x="1437640" y="0"/>
                  </a:moveTo>
                  <a:lnTo>
                    <a:pt x="217931" y="0"/>
                  </a:lnTo>
                  <a:lnTo>
                    <a:pt x="200053" y="722"/>
                  </a:lnTo>
                  <a:lnTo>
                    <a:pt x="149035" y="11106"/>
                  </a:lnTo>
                  <a:lnTo>
                    <a:pt x="103118" y="32642"/>
                  </a:lnTo>
                  <a:lnTo>
                    <a:pt x="63817" y="63817"/>
                  </a:lnTo>
                  <a:lnTo>
                    <a:pt x="32642" y="103118"/>
                  </a:lnTo>
                  <a:lnTo>
                    <a:pt x="11106" y="149035"/>
                  </a:lnTo>
                  <a:lnTo>
                    <a:pt x="722" y="200053"/>
                  </a:lnTo>
                  <a:lnTo>
                    <a:pt x="0" y="217931"/>
                  </a:lnTo>
                  <a:lnTo>
                    <a:pt x="0" y="1090041"/>
                  </a:lnTo>
                  <a:lnTo>
                    <a:pt x="6331" y="1142423"/>
                  </a:lnTo>
                  <a:lnTo>
                    <a:pt x="24318" y="1190217"/>
                  </a:lnTo>
                  <a:lnTo>
                    <a:pt x="52448" y="1231905"/>
                  </a:lnTo>
                  <a:lnTo>
                    <a:pt x="89208" y="1265972"/>
                  </a:lnTo>
                  <a:lnTo>
                    <a:pt x="133088" y="1290903"/>
                  </a:lnTo>
                  <a:lnTo>
                    <a:pt x="182573" y="1305182"/>
                  </a:lnTo>
                  <a:lnTo>
                    <a:pt x="217931" y="1308036"/>
                  </a:lnTo>
                  <a:lnTo>
                    <a:pt x="1437640" y="1308036"/>
                  </a:lnTo>
                  <a:lnTo>
                    <a:pt x="1490030" y="1301700"/>
                  </a:lnTo>
                  <a:lnTo>
                    <a:pt x="1537835" y="1283701"/>
                  </a:lnTo>
                  <a:lnTo>
                    <a:pt x="1579536" y="1255556"/>
                  </a:lnTo>
                  <a:lnTo>
                    <a:pt x="1613616" y="1218781"/>
                  </a:lnTo>
                  <a:lnTo>
                    <a:pt x="1638557" y="1174889"/>
                  </a:lnTo>
                  <a:lnTo>
                    <a:pt x="1652844" y="1125398"/>
                  </a:lnTo>
                  <a:lnTo>
                    <a:pt x="1655699" y="1090041"/>
                  </a:lnTo>
                  <a:lnTo>
                    <a:pt x="1655699" y="217931"/>
                  </a:lnTo>
                  <a:lnTo>
                    <a:pt x="1649359" y="165548"/>
                  </a:lnTo>
                  <a:lnTo>
                    <a:pt x="1631353" y="117764"/>
                  </a:lnTo>
                  <a:lnTo>
                    <a:pt x="1603196" y="76089"/>
                  </a:lnTo>
                  <a:lnTo>
                    <a:pt x="1566407" y="42038"/>
                  </a:lnTo>
                  <a:lnTo>
                    <a:pt x="1522503" y="17121"/>
                  </a:lnTo>
                  <a:lnTo>
                    <a:pt x="1473001" y="2851"/>
                  </a:lnTo>
                  <a:lnTo>
                    <a:pt x="1437640" y="0"/>
                  </a:lnTo>
                  <a:close/>
                </a:path>
              </a:pathLst>
            </a:custGeom>
            <a:solidFill>
              <a:srgbClr val="FFDF92"/>
            </a:solidFill>
          </p:spPr>
          <p:txBody>
            <a:bodyPr wrap="square" lIns="0" tIns="0" rIns="0" bIns="0" rtlCol="0">
              <a:noAutofit/>
            </a:bodyPr>
            <a:lstStyle/>
            <a:p>
              <a:endParaRPr/>
            </a:p>
          </p:txBody>
        </p:sp>
        <p:sp>
          <p:nvSpPr>
            <p:cNvPr id="97" name="object 77"/>
            <p:cNvSpPr/>
            <p:nvPr/>
          </p:nvSpPr>
          <p:spPr>
            <a:xfrm>
              <a:off x="10358501" y="4713351"/>
              <a:ext cx="1655699" cy="1308036"/>
            </a:xfrm>
            <a:custGeom>
              <a:avLst/>
              <a:gdLst/>
              <a:ahLst/>
              <a:cxnLst/>
              <a:rect l="l" t="t" r="r" b="b"/>
              <a:pathLst>
                <a:path w="1655699" h="1308036">
                  <a:moveTo>
                    <a:pt x="0" y="217931"/>
                  </a:moveTo>
                  <a:lnTo>
                    <a:pt x="6331" y="165548"/>
                  </a:lnTo>
                  <a:lnTo>
                    <a:pt x="24318" y="117764"/>
                  </a:lnTo>
                  <a:lnTo>
                    <a:pt x="52448" y="76089"/>
                  </a:lnTo>
                  <a:lnTo>
                    <a:pt x="89208" y="42038"/>
                  </a:lnTo>
                  <a:lnTo>
                    <a:pt x="133088" y="17121"/>
                  </a:lnTo>
                  <a:lnTo>
                    <a:pt x="182573" y="2851"/>
                  </a:lnTo>
                  <a:lnTo>
                    <a:pt x="217931" y="0"/>
                  </a:lnTo>
                  <a:lnTo>
                    <a:pt x="1437640" y="0"/>
                  </a:lnTo>
                  <a:lnTo>
                    <a:pt x="1490030" y="6331"/>
                  </a:lnTo>
                  <a:lnTo>
                    <a:pt x="1537835" y="24318"/>
                  </a:lnTo>
                  <a:lnTo>
                    <a:pt x="1579536" y="52448"/>
                  </a:lnTo>
                  <a:lnTo>
                    <a:pt x="1613616" y="89208"/>
                  </a:lnTo>
                  <a:lnTo>
                    <a:pt x="1638557" y="133088"/>
                  </a:lnTo>
                  <a:lnTo>
                    <a:pt x="1652844" y="182573"/>
                  </a:lnTo>
                  <a:lnTo>
                    <a:pt x="1655699" y="217931"/>
                  </a:lnTo>
                  <a:lnTo>
                    <a:pt x="1655699" y="1090041"/>
                  </a:lnTo>
                  <a:lnTo>
                    <a:pt x="1649359" y="1142423"/>
                  </a:lnTo>
                  <a:lnTo>
                    <a:pt x="1631353" y="1190217"/>
                  </a:lnTo>
                  <a:lnTo>
                    <a:pt x="1603196" y="1231905"/>
                  </a:lnTo>
                  <a:lnTo>
                    <a:pt x="1566407" y="1265972"/>
                  </a:lnTo>
                  <a:lnTo>
                    <a:pt x="1522503" y="1290903"/>
                  </a:lnTo>
                  <a:lnTo>
                    <a:pt x="1473001" y="1305182"/>
                  </a:lnTo>
                  <a:lnTo>
                    <a:pt x="1437640" y="1308036"/>
                  </a:lnTo>
                  <a:lnTo>
                    <a:pt x="217931" y="1308036"/>
                  </a:lnTo>
                  <a:lnTo>
                    <a:pt x="165548" y="1301700"/>
                  </a:lnTo>
                  <a:lnTo>
                    <a:pt x="117764" y="1283701"/>
                  </a:lnTo>
                  <a:lnTo>
                    <a:pt x="76089" y="1255556"/>
                  </a:lnTo>
                  <a:lnTo>
                    <a:pt x="42038" y="1218781"/>
                  </a:lnTo>
                  <a:lnTo>
                    <a:pt x="17121" y="1174889"/>
                  </a:lnTo>
                  <a:lnTo>
                    <a:pt x="2851" y="1125398"/>
                  </a:lnTo>
                  <a:lnTo>
                    <a:pt x="0" y="1090041"/>
                  </a:lnTo>
                  <a:lnTo>
                    <a:pt x="0" y="217931"/>
                  </a:lnTo>
                  <a:close/>
                </a:path>
              </a:pathLst>
            </a:custGeom>
            <a:ln w="6350">
              <a:solidFill>
                <a:srgbClr val="B48000"/>
              </a:solidFill>
            </a:ln>
          </p:spPr>
          <p:txBody>
            <a:bodyPr wrap="square" lIns="0" tIns="0" rIns="0" bIns="0" rtlCol="0">
              <a:noAutofit/>
            </a:bodyPr>
            <a:lstStyle/>
            <a:p>
              <a:endParaRPr/>
            </a:p>
          </p:txBody>
        </p:sp>
        <p:sp>
          <p:nvSpPr>
            <p:cNvPr id="98" name="object 78"/>
            <p:cNvSpPr/>
            <p:nvPr/>
          </p:nvSpPr>
          <p:spPr>
            <a:xfrm>
              <a:off x="10363200" y="4540250"/>
              <a:ext cx="404355" cy="407416"/>
            </a:xfrm>
            <a:prstGeom prst="rect">
              <a:avLst/>
            </a:prstGeom>
            <a:blipFill>
              <a:blip r:embed="rId4" cstate="print"/>
              <a:stretch>
                <a:fillRect/>
              </a:stretch>
            </a:blipFill>
          </p:spPr>
          <p:txBody>
            <a:bodyPr wrap="square" lIns="0" tIns="0" rIns="0" bIns="0" rtlCol="0">
              <a:noAutofit/>
            </a:bodyPr>
            <a:lstStyle/>
            <a:p>
              <a:endParaRPr/>
            </a:p>
          </p:txBody>
        </p:sp>
        <p:sp>
          <p:nvSpPr>
            <p:cNvPr id="99" name="object 79"/>
            <p:cNvSpPr txBox="1"/>
            <p:nvPr/>
          </p:nvSpPr>
          <p:spPr>
            <a:xfrm>
              <a:off x="10408918" y="4946395"/>
              <a:ext cx="433671" cy="195580"/>
            </a:xfrm>
            <a:prstGeom prst="rect">
              <a:avLst/>
            </a:prstGeom>
          </p:spPr>
          <p:txBody>
            <a:bodyPr vert="horz" wrap="square" lIns="0" tIns="0" rIns="0" bIns="0" rtlCol="0">
              <a:noAutofit/>
            </a:bodyPr>
            <a:lstStyle/>
            <a:p>
              <a:pPr marL="12700">
                <a:lnSpc>
                  <a:spcPct val="100000"/>
                </a:lnSpc>
              </a:pPr>
              <a:r>
                <a:rPr sz="1200" b="1" dirty="0" err="1">
                  <a:latin typeface="微软雅黑"/>
                  <a:cs typeface="微软雅黑"/>
                </a:rPr>
                <a:t>数据</a:t>
              </a:r>
              <a:r>
                <a:rPr lang="zh-CN" altLang="en-US" sz="1200" b="1" dirty="0">
                  <a:latin typeface="微软雅黑"/>
                  <a:cs typeface="微软雅黑"/>
                </a:rPr>
                <a:t>中心</a:t>
              </a:r>
              <a:r>
                <a:rPr lang="en-US" altLang="zh-CN" sz="1200" b="1" dirty="0">
                  <a:latin typeface="微软雅黑"/>
                  <a:cs typeface="微软雅黑"/>
                </a:rPr>
                <a:t>3</a:t>
              </a:r>
              <a:endParaRPr sz="1200" dirty="0">
                <a:latin typeface="微软雅黑"/>
                <a:cs typeface="微软雅黑"/>
              </a:endParaRPr>
            </a:p>
          </p:txBody>
        </p:sp>
        <p:sp>
          <p:nvSpPr>
            <p:cNvPr id="100" name="object 80"/>
            <p:cNvSpPr/>
            <p:nvPr/>
          </p:nvSpPr>
          <p:spPr>
            <a:xfrm>
              <a:off x="11357102" y="5616702"/>
              <a:ext cx="321564" cy="204342"/>
            </a:xfrm>
            <a:prstGeom prst="rect">
              <a:avLst/>
            </a:prstGeom>
            <a:blipFill>
              <a:blip r:embed="rId44" cstate="print"/>
              <a:stretch>
                <a:fillRect/>
              </a:stretch>
            </a:blipFill>
          </p:spPr>
          <p:txBody>
            <a:bodyPr wrap="square" lIns="0" tIns="0" rIns="0" bIns="0" rtlCol="0">
              <a:noAutofit/>
            </a:bodyPr>
            <a:lstStyle/>
            <a:p>
              <a:endParaRPr/>
            </a:p>
          </p:txBody>
        </p:sp>
        <p:sp>
          <p:nvSpPr>
            <p:cNvPr id="101" name="object 81"/>
            <p:cNvSpPr/>
            <p:nvPr/>
          </p:nvSpPr>
          <p:spPr>
            <a:xfrm>
              <a:off x="11306175" y="5616702"/>
              <a:ext cx="96266" cy="191477"/>
            </a:xfrm>
            <a:prstGeom prst="rect">
              <a:avLst/>
            </a:prstGeom>
            <a:blipFill>
              <a:blip r:embed="rId45" cstate="print"/>
              <a:stretch>
                <a:fillRect/>
              </a:stretch>
            </a:blipFill>
          </p:spPr>
          <p:txBody>
            <a:bodyPr wrap="square" lIns="0" tIns="0" rIns="0" bIns="0" rtlCol="0">
              <a:noAutofit/>
            </a:bodyPr>
            <a:lstStyle/>
            <a:p>
              <a:endParaRPr/>
            </a:p>
          </p:txBody>
        </p:sp>
        <p:sp>
          <p:nvSpPr>
            <p:cNvPr id="102" name="object 82"/>
            <p:cNvSpPr/>
            <p:nvPr/>
          </p:nvSpPr>
          <p:spPr>
            <a:xfrm>
              <a:off x="11306175" y="5578475"/>
              <a:ext cx="372491" cy="76453"/>
            </a:xfrm>
            <a:prstGeom prst="rect">
              <a:avLst/>
            </a:prstGeom>
            <a:blipFill>
              <a:blip r:embed="rId46" cstate="print"/>
              <a:stretch>
                <a:fillRect/>
              </a:stretch>
            </a:blipFill>
          </p:spPr>
          <p:txBody>
            <a:bodyPr wrap="square" lIns="0" tIns="0" rIns="0" bIns="0" rtlCol="0">
              <a:noAutofit/>
            </a:bodyPr>
            <a:lstStyle/>
            <a:p>
              <a:endParaRPr/>
            </a:p>
          </p:txBody>
        </p:sp>
        <p:sp>
          <p:nvSpPr>
            <p:cNvPr id="103" name="object 83"/>
            <p:cNvSpPr/>
            <p:nvPr/>
          </p:nvSpPr>
          <p:spPr>
            <a:xfrm>
              <a:off x="11401679" y="5599048"/>
              <a:ext cx="179704" cy="35813"/>
            </a:xfrm>
            <a:prstGeom prst="rect">
              <a:avLst/>
            </a:prstGeom>
            <a:blipFill>
              <a:blip r:embed="rId47" cstate="print"/>
              <a:stretch>
                <a:fillRect/>
              </a:stretch>
            </a:blipFill>
          </p:spPr>
          <p:txBody>
            <a:bodyPr wrap="square" lIns="0" tIns="0" rIns="0" bIns="0" rtlCol="0">
              <a:noAutofit/>
            </a:bodyPr>
            <a:lstStyle/>
            <a:p>
              <a:endParaRPr/>
            </a:p>
          </p:txBody>
        </p:sp>
        <p:sp>
          <p:nvSpPr>
            <p:cNvPr id="104" name="object 84"/>
            <p:cNvSpPr/>
            <p:nvPr/>
          </p:nvSpPr>
          <p:spPr>
            <a:xfrm>
              <a:off x="11401679" y="5599048"/>
              <a:ext cx="179704" cy="19431"/>
            </a:xfrm>
            <a:prstGeom prst="rect">
              <a:avLst/>
            </a:prstGeom>
            <a:blipFill>
              <a:blip r:embed="rId48" cstate="print"/>
              <a:stretch>
                <a:fillRect/>
              </a:stretch>
            </a:blipFill>
          </p:spPr>
          <p:txBody>
            <a:bodyPr wrap="square" lIns="0" tIns="0" rIns="0" bIns="0" rtlCol="0">
              <a:noAutofit/>
            </a:bodyPr>
            <a:lstStyle/>
            <a:p>
              <a:endParaRPr/>
            </a:p>
          </p:txBody>
        </p:sp>
        <p:sp>
          <p:nvSpPr>
            <p:cNvPr id="105" name="object 85"/>
            <p:cNvSpPr/>
            <p:nvPr/>
          </p:nvSpPr>
          <p:spPr>
            <a:xfrm>
              <a:off x="7115809" y="5078984"/>
              <a:ext cx="2116836" cy="608076"/>
            </a:xfrm>
            <a:prstGeom prst="rect">
              <a:avLst/>
            </a:prstGeom>
            <a:blipFill>
              <a:blip r:embed="rId49" cstate="print"/>
              <a:stretch>
                <a:fillRect/>
              </a:stretch>
            </a:blipFill>
          </p:spPr>
          <p:txBody>
            <a:bodyPr wrap="square" lIns="0" tIns="0" rIns="0" bIns="0" rtlCol="0">
              <a:noAutofit/>
            </a:bodyPr>
            <a:lstStyle/>
            <a:p>
              <a:endParaRPr/>
            </a:p>
          </p:txBody>
        </p:sp>
        <p:sp>
          <p:nvSpPr>
            <p:cNvPr id="106" name="object 86"/>
            <p:cNvSpPr/>
            <p:nvPr/>
          </p:nvSpPr>
          <p:spPr>
            <a:xfrm>
              <a:off x="7142180" y="5105400"/>
              <a:ext cx="1837100" cy="329564"/>
            </a:xfrm>
            <a:custGeom>
              <a:avLst/>
              <a:gdLst/>
              <a:ahLst/>
              <a:cxnLst/>
              <a:rect l="l" t="t" r="r" b="b"/>
              <a:pathLst>
                <a:path w="1837100" h="329564">
                  <a:moveTo>
                    <a:pt x="1724375" y="195216"/>
                  </a:moveTo>
                  <a:lnTo>
                    <a:pt x="1681017" y="218186"/>
                  </a:lnTo>
                  <a:lnTo>
                    <a:pt x="1837100" y="329564"/>
                  </a:lnTo>
                  <a:lnTo>
                    <a:pt x="1834543" y="222376"/>
                  </a:lnTo>
                  <a:lnTo>
                    <a:pt x="1748962" y="222376"/>
                  </a:lnTo>
                  <a:lnTo>
                    <a:pt x="1724375" y="195216"/>
                  </a:lnTo>
                  <a:close/>
                </a:path>
                <a:path w="1837100" h="329564">
                  <a:moveTo>
                    <a:pt x="943909" y="0"/>
                  </a:moveTo>
                  <a:lnTo>
                    <a:pt x="849675" y="888"/>
                  </a:lnTo>
                  <a:lnTo>
                    <a:pt x="802812" y="2539"/>
                  </a:lnTo>
                  <a:lnTo>
                    <a:pt x="756838" y="4825"/>
                  </a:lnTo>
                  <a:lnTo>
                    <a:pt x="711626" y="7874"/>
                  </a:lnTo>
                  <a:lnTo>
                    <a:pt x="667557" y="11556"/>
                  </a:lnTo>
                  <a:lnTo>
                    <a:pt x="624250" y="15620"/>
                  </a:lnTo>
                  <a:lnTo>
                    <a:pt x="581959" y="20447"/>
                  </a:lnTo>
                  <a:lnTo>
                    <a:pt x="540938" y="25907"/>
                  </a:lnTo>
                  <a:lnTo>
                    <a:pt x="500933" y="31876"/>
                  </a:lnTo>
                  <a:lnTo>
                    <a:pt x="462071" y="38354"/>
                  </a:lnTo>
                  <a:lnTo>
                    <a:pt x="424479" y="45338"/>
                  </a:lnTo>
                  <a:lnTo>
                    <a:pt x="352978" y="60832"/>
                  </a:lnTo>
                  <a:lnTo>
                    <a:pt x="286938" y="78231"/>
                  </a:lnTo>
                  <a:lnTo>
                    <a:pt x="226613" y="97536"/>
                  </a:lnTo>
                  <a:lnTo>
                    <a:pt x="172511" y="118491"/>
                  </a:lnTo>
                  <a:lnTo>
                    <a:pt x="124759" y="141350"/>
                  </a:lnTo>
                  <a:lnTo>
                    <a:pt x="83865" y="165988"/>
                  </a:lnTo>
                  <a:lnTo>
                    <a:pt x="49956" y="192912"/>
                  </a:lnTo>
                  <a:lnTo>
                    <a:pt x="23540" y="222631"/>
                  </a:lnTo>
                  <a:lnTo>
                    <a:pt x="6141" y="256286"/>
                  </a:lnTo>
                  <a:lnTo>
                    <a:pt x="1823" y="272414"/>
                  </a:lnTo>
                  <a:lnTo>
                    <a:pt x="426" y="281431"/>
                  </a:lnTo>
                  <a:lnTo>
                    <a:pt x="0" y="289432"/>
                  </a:lnTo>
                  <a:lnTo>
                    <a:pt x="29" y="293624"/>
                  </a:lnTo>
                  <a:lnTo>
                    <a:pt x="299" y="300100"/>
                  </a:lnTo>
                  <a:lnTo>
                    <a:pt x="1442" y="309118"/>
                  </a:lnTo>
                  <a:lnTo>
                    <a:pt x="3220" y="318135"/>
                  </a:lnTo>
                  <a:lnTo>
                    <a:pt x="5125" y="324866"/>
                  </a:lnTo>
                  <a:lnTo>
                    <a:pt x="60243" y="309372"/>
                  </a:lnTo>
                  <a:lnTo>
                    <a:pt x="58338" y="302641"/>
                  </a:lnTo>
                  <a:lnTo>
                    <a:pt x="57449" y="298069"/>
                  </a:lnTo>
                  <a:lnTo>
                    <a:pt x="57068" y="293624"/>
                  </a:lnTo>
                  <a:lnTo>
                    <a:pt x="57068" y="289432"/>
                  </a:lnTo>
                  <a:lnTo>
                    <a:pt x="57449" y="285623"/>
                  </a:lnTo>
                  <a:lnTo>
                    <a:pt x="58211" y="281431"/>
                  </a:lnTo>
                  <a:lnTo>
                    <a:pt x="59875" y="275717"/>
                  </a:lnTo>
                  <a:lnTo>
                    <a:pt x="59608" y="275717"/>
                  </a:lnTo>
                  <a:lnTo>
                    <a:pt x="61132" y="271399"/>
                  </a:lnTo>
                  <a:lnTo>
                    <a:pt x="61579" y="271399"/>
                  </a:lnTo>
                  <a:lnTo>
                    <a:pt x="65577" y="262636"/>
                  </a:lnTo>
                  <a:lnTo>
                    <a:pt x="90469" y="233172"/>
                  </a:lnTo>
                  <a:lnTo>
                    <a:pt x="134284" y="201549"/>
                  </a:lnTo>
                  <a:lnTo>
                    <a:pt x="173527" y="180720"/>
                  </a:lnTo>
                  <a:lnTo>
                    <a:pt x="220390" y="160781"/>
                  </a:lnTo>
                  <a:lnTo>
                    <a:pt x="274238" y="141858"/>
                  </a:lnTo>
                  <a:lnTo>
                    <a:pt x="334436" y="124332"/>
                  </a:lnTo>
                  <a:lnTo>
                    <a:pt x="400730" y="108457"/>
                  </a:lnTo>
                  <a:lnTo>
                    <a:pt x="472358" y="94487"/>
                  </a:lnTo>
                  <a:lnTo>
                    <a:pt x="510331" y="88264"/>
                  </a:lnTo>
                  <a:lnTo>
                    <a:pt x="549320" y="82423"/>
                  </a:lnTo>
                  <a:lnTo>
                    <a:pt x="589452" y="77216"/>
                  </a:lnTo>
                  <a:lnTo>
                    <a:pt x="630727" y="72517"/>
                  </a:lnTo>
                  <a:lnTo>
                    <a:pt x="673018" y="68452"/>
                  </a:lnTo>
                  <a:lnTo>
                    <a:pt x="716325" y="64769"/>
                  </a:lnTo>
                  <a:lnTo>
                    <a:pt x="760648" y="61975"/>
                  </a:lnTo>
                  <a:lnTo>
                    <a:pt x="805733" y="59689"/>
                  </a:lnTo>
                  <a:lnTo>
                    <a:pt x="851834" y="57912"/>
                  </a:lnTo>
                  <a:lnTo>
                    <a:pt x="1505271" y="57150"/>
                  </a:lnTo>
                  <a:lnTo>
                    <a:pt x="1487596" y="53086"/>
                  </a:lnTo>
                  <a:lnTo>
                    <a:pt x="1414190" y="38735"/>
                  </a:lnTo>
                  <a:lnTo>
                    <a:pt x="1375963" y="32385"/>
                  </a:lnTo>
                  <a:lnTo>
                    <a:pt x="1336466" y="26543"/>
                  </a:lnTo>
                  <a:lnTo>
                    <a:pt x="1295953" y="21081"/>
                  </a:lnTo>
                  <a:lnTo>
                    <a:pt x="1254678" y="16382"/>
                  </a:lnTo>
                  <a:lnTo>
                    <a:pt x="1212387" y="12192"/>
                  </a:lnTo>
                  <a:lnTo>
                    <a:pt x="1169334" y="8636"/>
                  </a:lnTo>
                  <a:lnTo>
                    <a:pt x="1125519" y="5587"/>
                  </a:lnTo>
                  <a:lnTo>
                    <a:pt x="1080942" y="3175"/>
                  </a:lnTo>
                  <a:lnTo>
                    <a:pt x="1035857" y="1524"/>
                  </a:lnTo>
                  <a:lnTo>
                    <a:pt x="990137" y="507"/>
                  </a:lnTo>
                  <a:lnTo>
                    <a:pt x="943909" y="0"/>
                  </a:lnTo>
                  <a:close/>
                </a:path>
                <a:path w="1837100" h="329564">
                  <a:moveTo>
                    <a:pt x="61132" y="271399"/>
                  </a:moveTo>
                  <a:lnTo>
                    <a:pt x="59608" y="275717"/>
                  </a:lnTo>
                  <a:lnTo>
                    <a:pt x="60345" y="274101"/>
                  </a:lnTo>
                  <a:lnTo>
                    <a:pt x="61132" y="271399"/>
                  </a:lnTo>
                  <a:close/>
                </a:path>
                <a:path w="1837100" h="329564">
                  <a:moveTo>
                    <a:pt x="60345" y="274101"/>
                  </a:moveTo>
                  <a:lnTo>
                    <a:pt x="59608" y="275717"/>
                  </a:lnTo>
                  <a:lnTo>
                    <a:pt x="59875" y="275717"/>
                  </a:lnTo>
                  <a:lnTo>
                    <a:pt x="60345" y="274101"/>
                  </a:lnTo>
                  <a:close/>
                </a:path>
                <a:path w="1837100" h="329564">
                  <a:moveTo>
                    <a:pt x="61579" y="271399"/>
                  </a:moveTo>
                  <a:lnTo>
                    <a:pt x="61132" y="271399"/>
                  </a:lnTo>
                  <a:lnTo>
                    <a:pt x="60345" y="274101"/>
                  </a:lnTo>
                  <a:lnTo>
                    <a:pt x="61579" y="271399"/>
                  </a:lnTo>
                  <a:close/>
                </a:path>
                <a:path w="1837100" h="329564">
                  <a:moveTo>
                    <a:pt x="1776470" y="167619"/>
                  </a:moveTo>
                  <a:lnTo>
                    <a:pt x="1724375" y="195216"/>
                  </a:lnTo>
                  <a:lnTo>
                    <a:pt x="1748962" y="222376"/>
                  </a:lnTo>
                  <a:lnTo>
                    <a:pt x="1791380" y="184150"/>
                  </a:lnTo>
                  <a:lnTo>
                    <a:pt x="1776470" y="167619"/>
                  </a:lnTo>
                  <a:close/>
                </a:path>
                <a:path w="1837100" h="329564">
                  <a:moveTo>
                    <a:pt x="1832528" y="137922"/>
                  </a:moveTo>
                  <a:lnTo>
                    <a:pt x="1776470" y="167619"/>
                  </a:lnTo>
                  <a:lnTo>
                    <a:pt x="1791380" y="184150"/>
                  </a:lnTo>
                  <a:lnTo>
                    <a:pt x="1748962" y="222376"/>
                  </a:lnTo>
                  <a:lnTo>
                    <a:pt x="1834543" y="222376"/>
                  </a:lnTo>
                  <a:lnTo>
                    <a:pt x="1832528" y="137922"/>
                  </a:lnTo>
                  <a:close/>
                </a:path>
                <a:path w="1837100" h="329564">
                  <a:moveTo>
                    <a:pt x="1719753" y="190110"/>
                  </a:moveTo>
                  <a:lnTo>
                    <a:pt x="1724375" y="195216"/>
                  </a:lnTo>
                  <a:lnTo>
                    <a:pt x="1729443" y="192531"/>
                  </a:lnTo>
                  <a:lnTo>
                    <a:pt x="1724451" y="192531"/>
                  </a:lnTo>
                  <a:lnTo>
                    <a:pt x="1719753" y="190110"/>
                  </a:lnTo>
                  <a:close/>
                </a:path>
                <a:path w="1837100" h="329564">
                  <a:moveTo>
                    <a:pt x="1716196" y="186181"/>
                  </a:moveTo>
                  <a:lnTo>
                    <a:pt x="1719753" y="190110"/>
                  </a:lnTo>
                  <a:lnTo>
                    <a:pt x="1724451" y="192531"/>
                  </a:lnTo>
                  <a:lnTo>
                    <a:pt x="1716196" y="186181"/>
                  </a:lnTo>
                  <a:close/>
                </a:path>
                <a:path w="1837100" h="329564">
                  <a:moveTo>
                    <a:pt x="1741430" y="186181"/>
                  </a:moveTo>
                  <a:lnTo>
                    <a:pt x="1716196" y="186181"/>
                  </a:lnTo>
                  <a:lnTo>
                    <a:pt x="1724451" y="192531"/>
                  </a:lnTo>
                  <a:lnTo>
                    <a:pt x="1729443" y="192531"/>
                  </a:lnTo>
                  <a:lnTo>
                    <a:pt x="1741430" y="186181"/>
                  </a:lnTo>
                  <a:close/>
                </a:path>
                <a:path w="1837100" h="329564">
                  <a:moveTo>
                    <a:pt x="1505271" y="57150"/>
                  </a:moveTo>
                  <a:lnTo>
                    <a:pt x="944163" y="57150"/>
                  </a:lnTo>
                  <a:lnTo>
                    <a:pt x="989502" y="57531"/>
                  </a:lnTo>
                  <a:lnTo>
                    <a:pt x="1034587" y="58674"/>
                  </a:lnTo>
                  <a:lnTo>
                    <a:pt x="1078783" y="60325"/>
                  </a:lnTo>
                  <a:lnTo>
                    <a:pt x="1122471" y="62737"/>
                  </a:lnTo>
                  <a:lnTo>
                    <a:pt x="1165397" y="65658"/>
                  </a:lnTo>
                  <a:lnTo>
                    <a:pt x="1207688" y="69087"/>
                  </a:lnTo>
                  <a:lnTo>
                    <a:pt x="1249090" y="73279"/>
                  </a:lnTo>
                  <a:lnTo>
                    <a:pt x="1289476" y="77850"/>
                  </a:lnTo>
                  <a:lnTo>
                    <a:pt x="1328973" y="83185"/>
                  </a:lnTo>
                  <a:lnTo>
                    <a:pt x="1367454" y="88900"/>
                  </a:lnTo>
                  <a:lnTo>
                    <a:pt x="1440987" y="101854"/>
                  </a:lnTo>
                  <a:lnTo>
                    <a:pt x="1509821" y="116839"/>
                  </a:lnTo>
                  <a:lnTo>
                    <a:pt x="1573067" y="133476"/>
                  </a:lnTo>
                  <a:lnTo>
                    <a:pt x="1630217" y="151764"/>
                  </a:lnTo>
                  <a:lnTo>
                    <a:pt x="1681017" y="171576"/>
                  </a:lnTo>
                  <a:lnTo>
                    <a:pt x="1719753" y="190110"/>
                  </a:lnTo>
                  <a:lnTo>
                    <a:pt x="1716196" y="186181"/>
                  </a:lnTo>
                  <a:lnTo>
                    <a:pt x="1741430" y="186181"/>
                  </a:lnTo>
                  <a:lnTo>
                    <a:pt x="1776470" y="167619"/>
                  </a:lnTo>
                  <a:lnTo>
                    <a:pt x="1727372" y="129920"/>
                  </a:lnTo>
                  <a:lnTo>
                    <a:pt x="1676318" y="107950"/>
                  </a:lnTo>
                  <a:lnTo>
                    <a:pt x="1619041" y="87756"/>
                  </a:lnTo>
                  <a:lnTo>
                    <a:pt x="1556049" y="69468"/>
                  </a:lnTo>
                  <a:lnTo>
                    <a:pt x="1522394" y="61087"/>
                  </a:lnTo>
                  <a:lnTo>
                    <a:pt x="1505271" y="57150"/>
                  </a:lnTo>
                  <a:close/>
                </a:path>
              </a:pathLst>
            </a:custGeom>
            <a:solidFill>
              <a:srgbClr val="EFAB00"/>
            </a:solidFill>
          </p:spPr>
          <p:txBody>
            <a:bodyPr wrap="square" lIns="0" tIns="0" rIns="0" bIns="0" rtlCol="0">
              <a:noAutofit/>
            </a:bodyPr>
            <a:lstStyle/>
            <a:p>
              <a:endParaRPr/>
            </a:p>
          </p:txBody>
        </p:sp>
        <p:sp>
          <p:nvSpPr>
            <p:cNvPr id="107" name="object 87"/>
            <p:cNvSpPr/>
            <p:nvPr/>
          </p:nvSpPr>
          <p:spPr>
            <a:xfrm>
              <a:off x="11002009" y="4861052"/>
              <a:ext cx="915924" cy="1075944"/>
            </a:xfrm>
            <a:prstGeom prst="rect">
              <a:avLst/>
            </a:prstGeom>
            <a:blipFill>
              <a:blip r:embed="rId50" cstate="print"/>
              <a:stretch>
                <a:fillRect/>
              </a:stretch>
            </a:blipFill>
          </p:spPr>
          <p:txBody>
            <a:bodyPr wrap="square" lIns="0" tIns="0" rIns="0" bIns="0" rtlCol="0">
              <a:noAutofit/>
            </a:bodyPr>
            <a:lstStyle/>
            <a:p>
              <a:endParaRPr/>
            </a:p>
          </p:txBody>
        </p:sp>
        <p:sp>
          <p:nvSpPr>
            <p:cNvPr id="108" name="object 88"/>
            <p:cNvSpPr/>
            <p:nvPr/>
          </p:nvSpPr>
          <p:spPr>
            <a:xfrm>
              <a:off x="11044301" y="48831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solidFill>
              <a:srgbClr val="FFFFFF"/>
            </a:solidFill>
          </p:spPr>
          <p:txBody>
            <a:bodyPr wrap="square" lIns="0" tIns="0" rIns="0" bIns="0" rtlCol="0">
              <a:noAutofit/>
            </a:bodyPr>
            <a:lstStyle/>
            <a:p>
              <a:endParaRPr/>
            </a:p>
          </p:txBody>
        </p:sp>
        <p:sp>
          <p:nvSpPr>
            <p:cNvPr id="109" name="object 89"/>
            <p:cNvSpPr/>
            <p:nvPr/>
          </p:nvSpPr>
          <p:spPr>
            <a:xfrm>
              <a:off x="11044301" y="4883150"/>
              <a:ext cx="831850" cy="993775"/>
            </a:xfrm>
            <a:custGeom>
              <a:avLst/>
              <a:gdLst/>
              <a:ahLst/>
              <a:cxnLst/>
              <a:rect l="l" t="t" r="r" b="b"/>
              <a:pathLst>
                <a:path w="831850" h="993775">
                  <a:moveTo>
                    <a:pt x="0" y="993775"/>
                  </a:moveTo>
                  <a:lnTo>
                    <a:pt x="831850" y="993775"/>
                  </a:lnTo>
                  <a:lnTo>
                    <a:pt x="831850" y="0"/>
                  </a:lnTo>
                  <a:lnTo>
                    <a:pt x="0" y="0"/>
                  </a:lnTo>
                  <a:lnTo>
                    <a:pt x="0" y="993775"/>
                  </a:lnTo>
                  <a:close/>
                </a:path>
              </a:pathLst>
            </a:custGeom>
            <a:ln w="28575">
              <a:solidFill>
                <a:srgbClr val="005897"/>
              </a:solidFill>
            </a:ln>
          </p:spPr>
          <p:txBody>
            <a:bodyPr wrap="square" lIns="0" tIns="0" rIns="0" bIns="0" rtlCol="0">
              <a:noAutofit/>
            </a:bodyPr>
            <a:lstStyle/>
            <a:p>
              <a:endParaRPr/>
            </a:p>
          </p:txBody>
        </p:sp>
        <p:sp>
          <p:nvSpPr>
            <p:cNvPr id="110" name="object 90"/>
            <p:cNvSpPr/>
            <p:nvPr/>
          </p:nvSpPr>
          <p:spPr>
            <a:xfrm>
              <a:off x="11560175" y="5456301"/>
              <a:ext cx="0" cy="176149"/>
            </a:xfrm>
            <a:custGeom>
              <a:avLst/>
              <a:gdLst/>
              <a:ahLst/>
              <a:cxnLst/>
              <a:rect l="l" t="t" r="r" b="b"/>
              <a:pathLst>
                <a:path h="176149">
                  <a:moveTo>
                    <a:pt x="0" y="0"/>
                  </a:moveTo>
                  <a:lnTo>
                    <a:pt x="0" y="176149"/>
                  </a:lnTo>
                </a:path>
              </a:pathLst>
            </a:custGeom>
            <a:ln w="6350">
              <a:solidFill>
                <a:srgbClr val="000000"/>
              </a:solidFill>
            </a:ln>
          </p:spPr>
          <p:txBody>
            <a:bodyPr wrap="square" lIns="0" tIns="0" rIns="0" bIns="0" rtlCol="0">
              <a:noAutofit/>
            </a:bodyPr>
            <a:lstStyle/>
            <a:p>
              <a:endParaRPr/>
            </a:p>
          </p:txBody>
        </p:sp>
        <p:sp>
          <p:nvSpPr>
            <p:cNvPr id="111" name="object 91"/>
            <p:cNvSpPr/>
            <p:nvPr/>
          </p:nvSpPr>
          <p:spPr>
            <a:xfrm>
              <a:off x="11466576" y="5102225"/>
              <a:ext cx="190500" cy="349250"/>
            </a:xfrm>
            <a:prstGeom prst="rect">
              <a:avLst/>
            </a:prstGeom>
            <a:blipFill>
              <a:blip r:embed="rId51" cstate="print"/>
              <a:stretch>
                <a:fillRect/>
              </a:stretch>
            </a:blipFill>
          </p:spPr>
          <p:txBody>
            <a:bodyPr wrap="square" lIns="0" tIns="0" rIns="0" bIns="0" rtlCol="0">
              <a:noAutofit/>
            </a:bodyPr>
            <a:lstStyle/>
            <a:p>
              <a:endParaRPr/>
            </a:p>
          </p:txBody>
        </p:sp>
        <p:sp>
          <p:nvSpPr>
            <p:cNvPr id="112" name="object 92"/>
            <p:cNvSpPr/>
            <p:nvPr/>
          </p:nvSpPr>
          <p:spPr>
            <a:xfrm>
              <a:off x="11071225" y="4945062"/>
              <a:ext cx="279400" cy="300037"/>
            </a:xfrm>
            <a:prstGeom prst="rect">
              <a:avLst/>
            </a:prstGeom>
            <a:blipFill>
              <a:blip r:embed="rId6" cstate="print"/>
              <a:stretch>
                <a:fillRect/>
              </a:stretch>
            </a:blipFill>
          </p:spPr>
          <p:txBody>
            <a:bodyPr wrap="square" lIns="0" tIns="0" rIns="0" bIns="0" rtlCol="0">
              <a:noAutofit/>
            </a:bodyPr>
            <a:lstStyle/>
            <a:p>
              <a:endParaRPr/>
            </a:p>
          </p:txBody>
        </p:sp>
        <p:sp>
          <p:nvSpPr>
            <p:cNvPr id="113" name="object 93"/>
            <p:cNvSpPr/>
            <p:nvPr/>
          </p:nvSpPr>
          <p:spPr>
            <a:xfrm>
              <a:off x="11409426" y="5636005"/>
              <a:ext cx="321691" cy="205676"/>
            </a:xfrm>
            <a:prstGeom prst="rect">
              <a:avLst/>
            </a:prstGeom>
            <a:blipFill>
              <a:blip r:embed="rId52" cstate="print"/>
              <a:stretch>
                <a:fillRect/>
              </a:stretch>
            </a:blipFill>
          </p:spPr>
          <p:txBody>
            <a:bodyPr wrap="square" lIns="0" tIns="0" rIns="0" bIns="0" rtlCol="0">
              <a:noAutofit/>
            </a:bodyPr>
            <a:lstStyle/>
            <a:p>
              <a:endParaRPr/>
            </a:p>
          </p:txBody>
        </p:sp>
        <p:sp>
          <p:nvSpPr>
            <p:cNvPr id="114" name="object 94"/>
            <p:cNvSpPr/>
            <p:nvPr/>
          </p:nvSpPr>
          <p:spPr>
            <a:xfrm>
              <a:off x="11358626" y="5636005"/>
              <a:ext cx="96266" cy="192722"/>
            </a:xfrm>
            <a:prstGeom prst="rect">
              <a:avLst/>
            </a:prstGeom>
            <a:blipFill>
              <a:blip r:embed="rId53" cstate="print"/>
              <a:stretch>
                <a:fillRect/>
              </a:stretch>
            </a:blipFill>
          </p:spPr>
          <p:txBody>
            <a:bodyPr wrap="square" lIns="0" tIns="0" rIns="0" bIns="0" rtlCol="0">
              <a:noAutofit/>
            </a:bodyPr>
            <a:lstStyle/>
            <a:p>
              <a:endParaRPr/>
            </a:p>
          </p:txBody>
        </p:sp>
        <p:sp>
          <p:nvSpPr>
            <p:cNvPr id="115" name="object 95"/>
            <p:cNvSpPr/>
            <p:nvPr/>
          </p:nvSpPr>
          <p:spPr>
            <a:xfrm>
              <a:off x="11358626" y="5597525"/>
              <a:ext cx="372491" cy="76962"/>
            </a:xfrm>
            <a:prstGeom prst="rect">
              <a:avLst/>
            </a:prstGeom>
            <a:blipFill>
              <a:blip r:embed="rId54" cstate="print"/>
              <a:stretch>
                <a:fillRect/>
              </a:stretch>
            </a:blipFill>
          </p:spPr>
          <p:txBody>
            <a:bodyPr wrap="square" lIns="0" tIns="0" rIns="0" bIns="0" rtlCol="0">
              <a:noAutofit/>
            </a:bodyPr>
            <a:lstStyle/>
            <a:p>
              <a:endParaRPr/>
            </a:p>
          </p:txBody>
        </p:sp>
        <p:sp>
          <p:nvSpPr>
            <p:cNvPr id="116" name="object 96"/>
            <p:cNvSpPr/>
            <p:nvPr/>
          </p:nvSpPr>
          <p:spPr>
            <a:xfrm>
              <a:off x="11454003" y="5618226"/>
              <a:ext cx="179704" cy="35940"/>
            </a:xfrm>
            <a:prstGeom prst="rect">
              <a:avLst/>
            </a:prstGeom>
            <a:blipFill>
              <a:blip r:embed="rId55" cstate="print"/>
              <a:stretch>
                <a:fillRect/>
              </a:stretch>
            </a:blipFill>
          </p:spPr>
          <p:txBody>
            <a:bodyPr wrap="square" lIns="0" tIns="0" rIns="0" bIns="0" rtlCol="0">
              <a:noAutofit/>
            </a:bodyPr>
            <a:lstStyle/>
            <a:p>
              <a:endParaRPr/>
            </a:p>
          </p:txBody>
        </p:sp>
        <p:sp>
          <p:nvSpPr>
            <p:cNvPr id="117" name="object 97"/>
            <p:cNvSpPr/>
            <p:nvPr/>
          </p:nvSpPr>
          <p:spPr>
            <a:xfrm>
              <a:off x="11454003" y="5618226"/>
              <a:ext cx="179704" cy="19558"/>
            </a:xfrm>
            <a:prstGeom prst="rect">
              <a:avLst/>
            </a:prstGeom>
            <a:blipFill>
              <a:blip r:embed="rId56" cstate="print"/>
              <a:stretch>
                <a:fillRect/>
              </a:stretch>
            </a:blipFill>
          </p:spPr>
          <p:txBody>
            <a:bodyPr wrap="square" lIns="0" tIns="0" rIns="0" bIns="0" rtlCol="0">
              <a:noAutofit/>
            </a:bodyPr>
            <a:lstStyle/>
            <a:p>
              <a:endParaRPr/>
            </a:p>
          </p:txBody>
        </p:sp>
        <p:sp>
          <p:nvSpPr>
            <p:cNvPr id="118" name="object 98"/>
            <p:cNvSpPr/>
            <p:nvPr/>
          </p:nvSpPr>
          <p:spPr>
            <a:xfrm>
              <a:off x="8932417" y="5083555"/>
              <a:ext cx="2924556" cy="623316"/>
            </a:xfrm>
            <a:prstGeom prst="rect">
              <a:avLst/>
            </a:prstGeom>
            <a:blipFill>
              <a:blip r:embed="rId57" cstate="print"/>
              <a:stretch>
                <a:fillRect/>
              </a:stretch>
            </a:blipFill>
          </p:spPr>
          <p:txBody>
            <a:bodyPr wrap="square" lIns="0" tIns="0" rIns="0" bIns="0" rtlCol="0">
              <a:noAutofit/>
            </a:bodyPr>
            <a:lstStyle/>
            <a:p>
              <a:endParaRPr/>
            </a:p>
          </p:txBody>
        </p:sp>
        <p:sp>
          <p:nvSpPr>
            <p:cNvPr id="119" name="object 99"/>
            <p:cNvSpPr/>
            <p:nvPr/>
          </p:nvSpPr>
          <p:spPr>
            <a:xfrm>
              <a:off x="8958198" y="5110098"/>
              <a:ext cx="2649981" cy="343662"/>
            </a:xfrm>
            <a:custGeom>
              <a:avLst/>
              <a:gdLst/>
              <a:ahLst/>
              <a:cxnLst/>
              <a:rect l="l" t="t" r="r" b="b"/>
              <a:pathLst>
                <a:path w="2649981" h="343662">
                  <a:moveTo>
                    <a:pt x="2538729" y="205179"/>
                  </a:moveTo>
                  <a:lnTo>
                    <a:pt x="2495296" y="225932"/>
                  </a:lnTo>
                  <a:lnTo>
                    <a:pt x="2646553" y="343662"/>
                  </a:lnTo>
                  <a:lnTo>
                    <a:pt x="2648554" y="231775"/>
                  </a:lnTo>
                  <a:lnTo>
                    <a:pt x="2562098" y="231775"/>
                  </a:lnTo>
                  <a:lnTo>
                    <a:pt x="2544048" y="207474"/>
                  </a:lnTo>
                  <a:lnTo>
                    <a:pt x="2538729" y="205179"/>
                  </a:lnTo>
                  <a:close/>
                </a:path>
                <a:path w="2649981" h="343662">
                  <a:moveTo>
                    <a:pt x="1369695" y="0"/>
                  </a:moveTo>
                  <a:lnTo>
                    <a:pt x="1302639" y="253"/>
                  </a:lnTo>
                  <a:lnTo>
                    <a:pt x="1166876" y="2539"/>
                  </a:lnTo>
                  <a:lnTo>
                    <a:pt x="1099439" y="4825"/>
                  </a:lnTo>
                  <a:lnTo>
                    <a:pt x="968628" y="11175"/>
                  </a:lnTo>
                  <a:lnTo>
                    <a:pt x="905509" y="15239"/>
                  </a:lnTo>
                  <a:lnTo>
                    <a:pt x="843915" y="19938"/>
                  </a:lnTo>
                  <a:lnTo>
                    <a:pt x="783717" y="25145"/>
                  </a:lnTo>
                  <a:lnTo>
                    <a:pt x="725424" y="30987"/>
                  </a:lnTo>
                  <a:lnTo>
                    <a:pt x="668908" y="37337"/>
                  </a:lnTo>
                  <a:lnTo>
                    <a:pt x="614045" y="44068"/>
                  </a:lnTo>
                  <a:lnTo>
                    <a:pt x="561212" y="51434"/>
                  </a:lnTo>
                  <a:lnTo>
                    <a:pt x="510413" y="59308"/>
                  </a:lnTo>
                  <a:lnTo>
                    <a:pt x="461517" y="67563"/>
                  </a:lnTo>
                  <a:lnTo>
                    <a:pt x="414781" y="76326"/>
                  </a:lnTo>
                  <a:lnTo>
                    <a:pt x="370331" y="85470"/>
                  </a:lnTo>
                  <a:lnTo>
                    <a:pt x="328040" y="94995"/>
                  </a:lnTo>
                  <a:lnTo>
                    <a:pt x="268731" y="110108"/>
                  </a:lnTo>
                  <a:lnTo>
                    <a:pt x="214756" y="126237"/>
                  </a:lnTo>
                  <a:lnTo>
                    <a:pt x="166370" y="143128"/>
                  </a:lnTo>
                  <a:lnTo>
                    <a:pt x="123571" y="160908"/>
                  </a:lnTo>
                  <a:lnTo>
                    <a:pt x="86740" y="179831"/>
                  </a:lnTo>
                  <a:lnTo>
                    <a:pt x="46100" y="207263"/>
                  </a:lnTo>
                  <a:lnTo>
                    <a:pt x="16763" y="238632"/>
                  </a:lnTo>
                  <a:lnTo>
                    <a:pt x="1015" y="276478"/>
                  </a:lnTo>
                  <a:lnTo>
                    <a:pt x="0" y="286257"/>
                  </a:lnTo>
                  <a:lnTo>
                    <a:pt x="253" y="296418"/>
                  </a:lnTo>
                  <a:lnTo>
                    <a:pt x="13080" y="334899"/>
                  </a:lnTo>
                  <a:lnTo>
                    <a:pt x="17399" y="341503"/>
                  </a:lnTo>
                  <a:lnTo>
                    <a:pt x="65531" y="310642"/>
                  </a:lnTo>
                  <a:lnTo>
                    <a:pt x="61213" y="303911"/>
                  </a:lnTo>
                  <a:lnTo>
                    <a:pt x="59181" y="299719"/>
                  </a:lnTo>
                  <a:lnTo>
                    <a:pt x="57785" y="295782"/>
                  </a:lnTo>
                  <a:lnTo>
                    <a:pt x="57150" y="292226"/>
                  </a:lnTo>
                  <a:lnTo>
                    <a:pt x="56896" y="289178"/>
                  </a:lnTo>
                  <a:lnTo>
                    <a:pt x="57150" y="286257"/>
                  </a:lnTo>
                  <a:lnTo>
                    <a:pt x="83820" y="250189"/>
                  </a:lnTo>
                  <a:lnTo>
                    <a:pt x="115697" y="229107"/>
                  </a:lnTo>
                  <a:lnTo>
                    <a:pt x="160400" y="207137"/>
                  </a:lnTo>
                  <a:lnTo>
                    <a:pt x="201675" y="191007"/>
                  </a:lnTo>
                  <a:lnTo>
                    <a:pt x="266446" y="170180"/>
                  </a:lnTo>
                  <a:lnTo>
                    <a:pt x="321817" y="155320"/>
                  </a:lnTo>
                  <a:lnTo>
                    <a:pt x="361696" y="145923"/>
                  </a:lnTo>
                  <a:lnTo>
                    <a:pt x="426338" y="132333"/>
                  </a:lnTo>
                  <a:lnTo>
                    <a:pt x="472059" y="123698"/>
                  </a:lnTo>
                  <a:lnTo>
                    <a:pt x="519938" y="115696"/>
                  </a:lnTo>
                  <a:lnTo>
                    <a:pt x="569976" y="107950"/>
                  </a:lnTo>
                  <a:lnTo>
                    <a:pt x="621919" y="100711"/>
                  </a:lnTo>
                  <a:lnTo>
                    <a:pt x="675894" y="93980"/>
                  </a:lnTo>
                  <a:lnTo>
                    <a:pt x="731774" y="87756"/>
                  </a:lnTo>
                  <a:lnTo>
                    <a:pt x="789431" y="82042"/>
                  </a:lnTo>
                  <a:lnTo>
                    <a:pt x="848741" y="76834"/>
                  </a:lnTo>
                  <a:lnTo>
                    <a:pt x="972439" y="68199"/>
                  </a:lnTo>
                  <a:lnTo>
                    <a:pt x="1036447" y="64769"/>
                  </a:lnTo>
                  <a:lnTo>
                    <a:pt x="1168907" y="59689"/>
                  </a:lnTo>
                  <a:lnTo>
                    <a:pt x="1236345" y="58165"/>
                  </a:lnTo>
                  <a:lnTo>
                    <a:pt x="2179164" y="57150"/>
                  </a:lnTo>
                  <a:lnTo>
                    <a:pt x="2152396" y="52958"/>
                  </a:lnTo>
                  <a:lnTo>
                    <a:pt x="2046858" y="38734"/>
                  </a:lnTo>
                  <a:lnTo>
                    <a:pt x="1934718" y="26669"/>
                  </a:lnTo>
                  <a:lnTo>
                    <a:pt x="1876425" y="21336"/>
                  </a:lnTo>
                  <a:lnTo>
                    <a:pt x="1756028" y="12445"/>
                  </a:lnTo>
                  <a:lnTo>
                    <a:pt x="1693926" y="8762"/>
                  </a:lnTo>
                  <a:lnTo>
                    <a:pt x="1566799" y="3428"/>
                  </a:lnTo>
                  <a:lnTo>
                    <a:pt x="1501775" y="1650"/>
                  </a:lnTo>
                  <a:lnTo>
                    <a:pt x="1369695" y="0"/>
                  </a:lnTo>
                  <a:close/>
                </a:path>
                <a:path w="2649981" h="343662">
                  <a:moveTo>
                    <a:pt x="2544048" y="207474"/>
                  </a:moveTo>
                  <a:lnTo>
                    <a:pt x="2562098" y="231775"/>
                  </a:lnTo>
                  <a:lnTo>
                    <a:pt x="2590837" y="210438"/>
                  </a:lnTo>
                  <a:lnTo>
                    <a:pt x="2550922" y="210438"/>
                  </a:lnTo>
                  <a:lnTo>
                    <a:pt x="2544048" y="207474"/>
                  </a:lnTo>
                  <a:close/>
                </a:path>
                <a:path w="2649981" h="343662">
                  <a:moveTo>
                    <a:pt x="2649981" y="152019"/>
                  </a:moveTo>
                  <a:lnTo>
                    <a:pt x="2593893" y="178820"/>
                  </a:lnTo>
                  <a:lnTo>
                    <a:pt x="2607945" y="197738"/>
                  </a:lnTo>
                  <a:lnTo>
                    <a:pt x="2562098" y="231775"/>
                  </a:lnTo>
                  <a:lnTo>
                    <a:pt x="2648554" y="231775"/>
                  </a:lnTo>
                  <a:lnTo>
                    <a:pt x="2649981" y="152019"/>
                  </a:lnTo>
                  <a:close/>
                </a:path>
                <a:path w="2649981" h="343662">
                  <a:moveTo>
                    <a:pt x="2542261" y="203491"/>
                  </a:moveTo>
                  <a:lnTo>
                    <a:pt x="2541397" y="203904"/>
                  </a:lnTo>
                  <a:lnTo>
                    <a:pt x="2544048" y="207474"/>
                  </a:lnTo>
                  <a:lnTo>
                    <a:pt x="2550922" y="210438"/>
                  </a:lnTo>
                  <a:lnTo>
                    <a:pt x="2542261" y="203491"/>
                  </a:lnTo>
                  <a:close/>
                </a:path>
                <a:path w="2649981" h="343662">
                  <a:moveTo>
                    <a:pt x="2593893" y="178820"/>
                  </a:moveTo>
                  <a:lnTo>
                    <a:pt x="2542261" y="203491"/>
                  </a:lnTo>
                  <a:lnTo>
                    <a:pt x="2550922" y="210438"/>
                  </a:lnTo>
                  <a:lnTo>
                    <a:pt x="2590837" y="210438"/>
                  </a:lnTo>
                  <a:lnTo>
                    <a:pt x="2607945" y="197738"/>
                  </a:lnTo>
                  <a:lnTo>
                    <a:pt x="2593893" y="178820"/>
                  </a:lnTo>
                  <a:close/>
                </a:path>
                <a:path w="2649981" h="343662">
                  <a:moveTo>
                    <a:pt x="2541397" y="203904"/>
                  </a:moveTo>
                  <a:lnTo>
                    <a:pt x="2538729" y="205179"/>
                  </a:lnTo>
                  <a:lnTo>
                    <a:pt x="2544048" y="207474"/>
                  </a:lnTo>
                  <a:lnTo>
                    <a:pt x="2541397" y="203904"/>
                  </a:lnTo>
                  <a:close/>
                </a:path>
                <a:path w="2649981" h="343662">
                  <a:moveTo>
                    <a:pt x="2179164" y="57150"/>
                  </a:moveTo>
                  <a:lnTo>
                    <a:pt x="1369822" y="57150"/>
                  </a:lnTo>
                  <a:lnTo>
                    <a:pt x="1500885" y="58800"/>
                  </a:lnTo>
                  <a:lnTo>
                    <a:pt x="1565275" y="60578"/>
                  </a:lnTo>
                  <a:lnTo>
                    <a:pt x="1691258" y="65912"/>
                  </a:lnTo>
                  <a:lnTo>
                    <a:pt x="1812925" y="73532"/>
                  </a:lnTo>
                  <a:lnTo>
                    <a:pt x="1929510" y="83565"/>
                  </a:lnTo>
                  <a:lnTo>
                    <a:pt x="1985772" y="89281"/>
                  </a:lnTo>
                  <a:lnTo>
                    <a:pt x="2040381" y="95631"/>
                  </a:lnTo>
                  <a:lnTo>
                    <a:pt x="2093214" y="102362"/>
                  </a:lnTo>
                  <a:lnTo>
                    <a:pt x="2144522" y="109600"/>
                  </a:lnTo>
                  <a:lnTo>
                    <a:pt x="2193925" y="117348"/>
                  </a:lnTo>
                  <a:lnTo>
                    <a:pt x="2241296" y="125475"/>
                  </a:lnTo>
                  <a:lnTo>
                    <a:pt x="2286634" y="134112"/>
                  </a:lnTo>
                  <a:lnTo>
                    <a:pt x="2329815" y="143128"/>
                  </a:lnTo>
                  <a:lnTo>
                    <a:pt x="2390267" y="157352"/>
                  </a:lnTo>
                  <a:lnTo>
                    <a:pt x="2427604" y="167258"/>
                  </a:lnTo>
                  <a:lnTo>
                    <a:pt x="2479040" y="183006"/>
                  </a:lnTo>
                  <a:lnTo>
                    <a:pt x="2524125" y="199136"/>
                  </a:lnTo>
                  <a:lnTo>
                    <a:pt x="2538729" y="205179"/>
                  </a:lnTo>
                  <a:lnTo>
                    <a:pt x="2541397" y="203904"/>
                  </a:lnTo>
                  <a:lnTo>
                    <a:pt x="2539365" y="201168"/>
                  </a:lnTo>
                  <a:lnTo>
                    <a:pt x="2547123" y="201168"/>
                  </a:lnTo>
                  <a:lnTo>
                    <a:pt x="2593893" y="178820"/>
                  </a:lnTo>
                  <a:lnTo>
                    <a:pt x="2559430" y="151892"/>
                  </a:lnTo>
                  <a:lnTo>
                    <a:pt x="2513203" y="134238"/>
                  </a:lnTo>
                  <a:lnTo>
                    <a:pt x="2461259" y="117601"/>
                  </a:lnTo>
                  <a:lnTo>
                    <a:pt x="2423668" y="106933"/>
                  </a:lnTo>
                  <a:lnTo>
                    <a:pt x="2383790" y="96900"/>
                  </a:lnTo>
                  <a:lnTo>
                    <a:pt x="2341499" y="87249"/>
                  </a:lnTo>
                  <a:lnTo>
                    <a:pt x="2297303" y="77977"/>
                  </a:lnTo>
                  <a:lnTo>
                    <a:pt x="2250948" y="69214"/>
                  </a:lnTo>
                  <a:lnTo>
                    <a:pt x="2202687" y="60832"/>
                  </a:lnTo>
                  <a:lnTo>
                    <a:pt x="2179164" y="57150"/>
                  </a:lnTo>
                  <a:close/>
                </a:path>
                <a:path w="2649981" h="343662">
                  <a:moveTo>
                    <a:pt x="2539365" y="201168"/>
                  </a:moveTo>
                  <a:lnTo>
                    <a:pt x="2541397" y="203904"/>
                  </a:lnTo>
                  <a:lnTo>
                    <a:pt x="2542261" y="203491"/>
                  </a:lnTo>
                  <a:lnTo>
                    <a:pt x="2539365" y="201168"/>
                  </a:lnTo>
                  <a:close/>
                </a:path>
                <a:path w="2649981" h="343662">
                  <a:moveTo>
                    <a:pt x="2547123" y="201168"/>
                  </a:moveTo>
                  <a:lnTo>
                    <a:pt x="2539365" y="201168"/>
                  </a:lnTo>
                  <a:lnTo>
                    <a:pt x="2542261" y="203491"/>
                  </a:lnTo>
                  <a:lnTo>
                    <a:pt x="2547123" y="201168"/>
                  </a:lnTo>
                  <a:close/>
                </a:path>
              </a:pathLst>
            </a:custGeom>
            <a:solidFill>
              <a:srgbClr val="EFAB00"/>
            </a:solidFill>
          </p:spPr>
          <p:txBody>
            <a:bodyPr wrap="square" lIns="0" tIns="0" rIns="0" bIns="0" rtlCol="0">
              <a:noAutofit/>
            </a:bodyPr>
            <a:lstStyle/>
            <a:p>
              <a:endParaRPr/>
            </a:p>
          </p:txBody>
        </p:sp>
        <p:sp>
          <p:nvSpPr>
            <p:cNvPr id="120" name="object 100"/>
            <p:cNvSpPr txBox="1"/>
            <p:nvPr/>
          </p:nvSpPr>
          <p:spPr>
            <a:xfrm>
              <a:off x="9714228" y="5238837"/>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异步复制</a:t>
              </a:r>
              <a:endParaRPr sz="1800" baseline="34722" dirty="0">
                <a:latin typeface="微软雅黑"/>
                <a:cs typeface="微软雅黑"/>
              </a:endParaRPr>
            </a:p>
          </p:txBody>
        </p:sp>
        <p:sp>
          <p:nvSpPr>
            <p:cNvPr id="121" name="object 101"/>
            <p:cNvSpPr txBox="1"/>
            <p:nvPr/>
          </p:nvSpPr>
          <p:spPr>
            <a:xfrm>
              <a:off x="11102720" y="5017261"/>
              <a:ext cx="217170" cy="165100"/>
            </a:xfrm>
            <a:prstGeom prst="rect">
              <a:avLst/>
            </a:prstGeom>
          </p:spPr>
          <p:txBody>
            <a:bodyPr vert="horz" wrap="square" lIns="0" tIns="0" rIns="0" bIns="0" rtlCol="0">
              <a:noAutofit/>
            </a:bodyPr>
            <a:lstStyle/>
            <a:p>
              <a:pPr marL="12700" marR="12700" indent="34925">
                <a:lnSpc>
                  <a:spcPct val="100000"/>
                </a:lnSpc>
              </a:pPr>
              <a:r>
                <a:rPr sz="500" spc="-5" dirty="0">
                  <a:latin typeface="微软雅黑"/>
                  <a:cs typeface="微软雅黑"/>
                </a:rPr>
                <a:t>S</a:t>
              </a:r>
              <a:r>
                <a:rPr sz="500" spc="0" dirty="0">
                  <a:latin typeface="微软雅黑"/>
                  <a:cs typeface="微软雅黑"/>
                </a:rPr>
                <a:t>AP </a:t>
              </a:r>
              <a:r>
                <a:rPr sz="500" spc="-10" dirty="0">
                  <a:latin typeface="微软雅黑"/>
                  <a:cs typeface="微软雅黑"/>
                </a:rPr>
                <a:t>H</a:t>
              </a:r>
              <a:r>
                <a:rPr sz="500" spc="0" dirty="0">
                  <a:latin typeface="微软雅黑"/>
                  <a:cs typeface="微软雅黑"/>
                </a:rPr>
                <a:t>A</a:t>
              </a:r>
              <a:r>
                <a:rPr sz="500" spc="-5" dirty="0">
                  <a:latin typeface="微软雅黑"/>
                  <a:cs typeface="微软雅黑"/>
                </a:rPr>
                <a:t>N</a:t>
              </a:r>
              <a:r>
                <a:rPr sz="500" spc="0" dirty="0">
                  <a:latin typeface="微软雅黑"/>
                  <a:cs typeface="微软雅黑"/>
                </a:rPr>
                <a:t>A</a:t>
              </a:r>
              <a:endParaRPr sz="500">
                <a:latin typeface="微软雅黑"/>
                <a:cs typeface="微软雅黑"/>
              </a:endParaRPr>
            </a:p>
          </p:txBody>
        </p:sp>
        <p:sp>
          <p:nvSpPr>
            <p:cNvPr id="122" name="object 100"/>
            <p:cNvSpPr txBox="1"/>
            <p:nvPr/>
          </p:nvSpPr>
          <p:spPr>
            <a:xfrm>
              <a:off x="7543544" y="5302481"/>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同步复制</a:t>
              </a:r>
              <a:endParaRPr sz="1800" baseline="34722" dirty="0">
                <a:latin typeface="微软雅黑"/>
                <a:cs typeface="微软雅黑"/>
              </a:endParaRPr>
            </a:p>
          </p:txBody>
        </p:sp>
        <p:sp>
          <p:nvSpPr>
            <p:cNvPr id="123" name="object 100"/>
            <p:cNvSpPr txBox="1"/>
            <p:nvPr/>
          </p:nvSpPr>
          <p:spPr>
            <a:xfrm>
              <a:off x="7586246" y="3368803"/>
              <a:ext cx="688342" cy="203583"/>
            </a:xfrm>
            <a:prstGeom prst="rect">
              <a:avLst/>
            </a:prstGeom>
          </p:spPr>
          <p:txBody>
            <a:bodyPr vert="horz" wrap="square" lIns="0" tIns="0" rIns="0" bIns="0" rtlCol="0">
              <a:noAutofit/>
            </a:bodyPr>
            <a:lstStyle/>
            <a:p>
              <a:pPr marL="12700">
                <a:lnSpc>
                  <a:spcPct val="100000"/>
                </a:lnSpc>
              </a:pPr>
              <a:r>
                <a:rPr lang="zh-CN" altLang="en-US" sz="1200" b="1" dirty="0">
                  <a:latin typeface="微软雅黑"/>
                  <a:cs typeface="微软雅黑"/>
                </a:rPr>
                <a:t>同步复制</a:t>
              </a:r>
              <a:endParaRPr sz="1800" baseline="34722" dirty="0">
                <a:latin typeface="微软雅黑"/>
                <a:cs typeface="微软雅黑"/>
              </a:endParaRPr>
            </a:p>
          </p:txBody>
        </p:sp>
      </p:grpSp>
    </p:spTree>
    <p:extLst>
      <p:ext uri="{BB962C8B-B14F-4D97-AF65-F5344CB8AC3E}">
        <p14:creationId xmlns:p14="http://schemas.microsoft.com/office/powerpoint/2010/main" val="1835851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6. 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内存数据库的高可用、灾备对应用透明该如何实现？是否需要借助中间件</a:t>
            </a:r>
            <a:endParaRPr lang="en-US" sz="2400" dirty="0"/>
          </a:p>
        </p:txBody>
      </p:sp>
      <p:pic>
        <p:nvPicPr>
          <p:cNvPr id="328" name="图片 327"/>
          <p:cNvPicPr>
            <a:picLocks noChangeAspect="1"/>
          </p:cNvPicPr>
          <p:nvPr/>
        </p:nvPicPr>
        <p:blipFill>
          <a:blip r:embed="rId2"/>
          <a:stretch>
            <a:fillRect/>
          </a:stretch>
        </p:blipFill>
        <p:spPr>
          <a:xfrm>
            <a:off x="324000" y="1394715"/>
            <a:ext cx="11546825" cy="4785775"/>
          </a:xfrm>
          <a:prstGeom prst="rect">
            <a:avLst/>
          </a:prstGeom>
        </p:spPr>
      </p:pic>
    </p:spTree>
    <p:extLst>
      <p:ext uri="{BB962C8B-B14F-4D97-AF65-F5344CB8AC3E}">
        <p14:creationId xmlns:p14="http://schemas.microsoft.com/office/powerpoint/2010/main" val="144846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7. 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内存数据库同步数据的原理（传输数据块还是日志文件等）、应用日志的原理（直接修改数据库还是</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重做等）</a:t>
            </a:r>
            <a:endParaRPr lang="en-US" sz="2400" dirty="0"/>
          </a:p>
        </p:txBody>
      </p:sp>
      <p:sp>
        <p:nvSpPr>
          <p:cNvPr id="4" name="Text Placeholder 2"/>
          <p:cNvSpPr>
            <a:spLocks noGrp="1"/>
          </p:cNvSpPr>
          <p:nvPr>
            <p:ph type="body" sz="quarter" idx="10"/>
          </p:nvPr>
        </p:nvSpPr>
        <p:spPr>
          <a:xfrm>
            <a:off x="320844" y="1346563"/>
            <a:ext cx="7832720" cy="5132594"/>
          </a:xfrm>
          <a:ln>
            <a:noFill/>
          </a:ln>
        </p:spPr>
        <p:txBody>
          <a:bodyPr>
            <a:noAutofit/>
          </a:bodyPr>
          <a:lstStyle/>
          <a:p>
            <a:pPr marL="342969" indent="-342969">
              <a:buClrTx/>
              <a:buAutoNum type="arabicPeriod"/>
            </a:pPr>
            <a:r>
              <a:rPr lang="en-US" sz="1400" dirty="0">
                <a:solidFill>
                  <a:schemeClr val="accent4">
                    <a:lumMod val="75000"/>
                  </a:schemeClr>
                </a:solidFill>
              </a:rPr>
              <a:t>SAP HANA Storage Replication </a:t>
            </a:r>
            <a:r>
              <a:rPr lang="en-US" sz="1400" dirty="0"/>
              <a:t>of SAP HANA disk areas controlled by storage technology</a:t>
            </a:r>
          </a:p>
          <a:p>
            <a:pPr marL="613023" lvl="3" indent="-342969">
              <a:buFont typeface="Arial" pitchFamily="34" charset="0"/>
              <a:buChar char="•"/>
            </a:pPr>
            <a:r>
              <a:rPr lang="en-US" sz="1200" dirty="0"/>
              <a:t>First </a:t>
            </a:r>
            <a:r>
              <a:rPr lang="en-US" sz="1200" dirty="0">
                <a:solidFill>
                  <a:schemeClr val="bg2">
                    <a:lumMod val="75000"/>
                  </a:schemeClr>
                </a:solidFill>
              </a:rPr>
              <a:t>synchronous </a:t>
            </a:r>
            <a:r>
              <a:rPr lang="en-US" sz="1200" dirty="0"/>
              <a:t>implementation (available, SAP note </a:t>
            </a:r>
            <a:r>
              <a:rPr lang="en-US" sz="1200" dirty="0">
                <a:hlinkClick r:id="rId2"/>
              </a:rPr>
              <a:t>1755396</a:t>
            </a:r>
            <a:r>
              <a:rPr lang="en-US" sz="1200" dirty="0"/>
              <a:t>)</a:t>
            </a:r>
          </a:p>
          <a:p>
            <a:pPr marL="613023" lvl="3" indent="-342969">
              <a:buFont typeface="Arial" pitchFamily="34" charset="0"/>
              <a:buChar char="•"/>
            </a:pPr>
            <a:r>
              <a:rPr lang="en-US" sz="1200" dirty="0"/>
              <a:t>Afterwards </a:t>
            </a:r>
            <a:r>
              <a:rPr lang="en-US" sz="1200" dirty="0">
                <a:solidFill>
                  <a:schemeClr val="bg2">
                    <a:lumMod val="75000"/>
                  </a:schemeClr>
                </a:solidFill>
              </a:rPr>
              <a:t>asynchronous </a:t>
            </a:r>
            <a:r>
              <a:rPr lang="en-US" sz="1200" dirty="0"/>
              <a:t>implementation planned and in preparation with HW partners</a:t>
            </a:r>
          </a:p>
          <a:p>
            <a:pPr marL="342969" indent="-342969">
              <a:lnSpc>
                <a:spcPct val="120000"/>
              </a:lnSpc>
              <a:buClrTx/>
              <a:buAutoNum type="arabicPeriod"/>
              <a:tabLst>
                <a:tab pos="1614811" algn="l"/>
              </a:tabLst>
            </a:pPr>
            <a:r>
              <a:rPr lang="en-US" sz="1400" dirty="0">
                <a:solidFill>
                  <a:schemeClr val="accent5">
                    <a:lumMod val="75000"/>
                  </a:schemeClr>
                </a:solidFill>
              </a:rPr>
              <a:t>SAP HANA System Replication</a:t>
            </a:r>
            <a:r>
              <a:rPr lang="en-US" sz="1400" dirty="0">
                <a:solidFill>
                  <a:schemeClr val="accent1"/>
                </a:solidFill>
              </a:rPr>
              <a:t>:</a:t>
            </a:r>
            <a:r>
              <a:rPr lang="en-US" sz="1400" dirty="0"/>
              <a:t> </a:t>
            </a:r>
            <a:br>
              <a:rPr lang="en-US" sz="1400" dirty="0"/>
            </a:br>
            <a:r>
              <a:rPr lang="en-US" sz="1400" dirty="0"/>
              <a:t>DATA content is only initially transferred to secondary site, afterwards continuous LOG transfer and LOG replay on secondary site</a:t>
            </a:r>
          </a:p>
          <a:p>
            <a:pPr marL="613023" lvl="3" indent="-342969">
              <a:buFont typeface="Arial" pitchFamily="34" charset="0"/>
              <a:buChar char="•"/>
            </a:pPr>
            <a:r>
              <a:rPr lang="en-US" sz="1200" dirty="0"/>
              <a:t>LOG is provided to secondary site on transactional basis (COMMIT) controlled by SAP HANA database (including initial DATA transfer)</a:t>
            </a:r>
          </a:p>
          <a:p>
            <a:pPr marL="613023" lvl="3" indent="-342969">
              <a:buFont typeface="Arial" pitchFamily="34" charset="0"/>
              <a:buChar char="•"/>
            </a:pPr>
            <a:r>
              <a:rPr lang="en-US" sz="1200" dirty="0"/>
              <a:t>Fastest switch-over times, sec. site preloaded and rolled forward on COMMIT basis</a:t>
            </a:r>
          </a:p>
          <a:p>
            <a:pPr marL="613023" lvl="3" indent="-342969">
              <a:buFont typeface="Arial" pitchFamily="34" charset="0"/>
              <a:buChar char="•"/>
            </a:pPr>
            <a:r>
              <a:rPr lang="en-US" sz="1200" dirty="0">
                <a:solidFill>
                  <a:schemeClr val="bg2">
                    <a:lumMod val="75000"/>
                  </a:schemeClr>
                </a:solidFill>
              </a:rPr>
              <a:t>Synchronous </a:t>
            </a:r>
            <a:r>
              <a:rPr lang="en-US" sz="1200" dirty="0"/>
              <a:t>and </a:t>
            </a:r>
            <a:r>
              <a:rPr lang="en-US" sz="1200" dirty="0">
                <a:solidFill>
                  <a:schemeClr val="bg2">
                    <a:lumMod val="75000"/>
                  </a:schemeClr>
                </a:solidFill>
              </a:rPr>
              <a:t>asynchronous </a:t>
            </a:r>
            <a:r>
              <a:rPr lang="en-US" sz="1200" dirty="0"/>
              <a:t>implementation planned for next steps</a:t>
            </a:r>
          </a:p>
          <a:p>
            <a:pPr marL="613023" lvl="3" indent="-342969">
              <a:buFont typeface="Arial" pitchFamily="34" charset="0"/>
              <a:buChar char="•"/>
            </a:pPr>
            <a:r>
              <a:rPr lang="en-US" sz="1200" dirty="0"/>
              <a:t>Redo Log is processed immediately on Secondary (Commit based)</a:t>
            </a:r>
          </a:p>
          <a:p>
            <a:pPr marL="613023" lvl="3" indent="-342969">
              <a:buFont typeface="Arial" pitchFamily="34" charset="0"/>
              <a:buChar char="•"/>
            </a:pPr>
            <a:r>
              <a:rPr lang="en-US" sz="1200" dirty="0"/>
              <a:t>No more delta-data transfer necessary</a:t>
            </a:r>
          </a:p>
          <a:p>
            <a:pPr marL="613023" lvl="3" indent="-342969">
              <a:buFont typeface="Arial" pitchFamily="34" charset="0"/>
              <a:buChar char="•"/>
            </a:pPr>
            <a:r>
              <a:rPr lang="en-US" sz="1200" dirty="0"/>
              <a:t>Reduced take-over times</a:t>
            </a:r>
          </a:p>
          <a:p>
            <a:pPr marL="613023" lvl="3" indent="-342969">
              <a:buFont typeface="Arial" pitchFamily="34" charset="0"/>
              <a:buChar char="•"/>
            </a:pPr>
            <a:r>
              <a:rPr lang="en-US" sz="1200" dirty="0"/>
              <a:t>Network traffic significantly reduced</a:t>
            </a:r>
          </a:p>
          <a:p>
            <a:pPr marL="613023" lvl="3" indent="-342969">
              <a:buFont typeface="Arial" pitchFamily="34" charset="0"/>
              <a:buChar char="•"/>
            </a:pPr>
            <a:r>
              <a:rPr lang="en-US" sz="1200" dirty="0"/>
              <a:t>Automatic initial data transfer still supported</a:t>
            </a:r>
          </a:p>
          <a:p>
            <a:pPr marL="613023" lvl="3" indent="-342969">
              <a:buFont typeface="Arial" pitchFamily="34" charset="0"/>
              <a:buChar char="•"/>
            </a:pPr>
            <a:r>
              <a:rPr lang="en-US" sz="1200" dirty="0"/>
              <a:t>Operations mode delta data shipment still supported </a:t>
            </a:r>
          </a:p>
          <a:p>
            <a:pPr marL="613023" lvl="3" indent="-342969">
              <a:buFont typeface="Arial" pitchFamily="34" charset="0"/>
              <a:buChar char="•"/>
            </a:pPr>
            <a:r>
              <a:rPr lang="en-US" sz="1200" dirty="0"/>
              <a:t>Compatible to the current set of operation commands – optimization under the hood</a:t>
            </a:r>
          </a:p>
          <a:p>
            <a:pPr lvl="4"/>
            <a:r>
              <a:rPr lang="en-US" sz="1050" dirty="0"/>
              <a:t>Parameter name </a:t>
            </a:r>
            <a:r>
              <a:rPr lang="en-US" sz="1050" dirty="0" err="1">
                <a:latin typeface="Courier New" panose="02070309020205020404" pitchFamily="49" charset="0"/>
                <a:cs typeface="Courier New" panose="02070309020205020404" pitchFamily="49" charset="0"/>
              </a:rPr>
              <a:t>operation_mode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delta_datashipping|logreplay</a:t>
            </a:r>
            <a:r>
              <a:rPr lang="en-US" sz="1050" dirty="0">
                <a:latin typeface="Courier New" panose="02070309020205020404" pitchFamily="49" charset="0"/>
                <a:cs typeface="Courier New" panose="02070309020205020404" pitchFamily="49" charset="0"/>
              </a:rPr>
              <a:t>]</a:t>
            </a:r>
          </a:p>
          <a:p>
            <a:pPr lvl="4"/>
            <a:r>
              <a:rPr lang="en-US" sz="1050" dirty="0"/>
              <a:t>Multi-Tier system replication supported</a:t>
            </a:r>
          </a:p>
          <a:p>
            <a:pPr marL="613023" lvl="3" indent="-342969">
              <a:buFont typeface="Arial" pitchFamily="34" charset="0"/>
              <a:buChar char="•"/>
            </a:pPr>
            <a:r>
              <a:rPr lang="en-US" sz="1200" dirty="0"/>
              <a:t>No mixture with delta-data shipment (all members must use same operation mode)</a:t>
            </a:r>
            <a:br>
              <a:rPr lang="en-US" sz="1200" dirty="0"/>
            </a:br>
            <a:endParaRPr lang="en-US" sz="1200" dirty="0"/>
          </a:p>
          <a:p>
            <a:pPr marL="613023" lvl="3" indent="-342969">
              <a:buFont typeface="Arial" pitchFamily="34" charset="0"/>
              <a:buChar char="•"/>
            </a:pPr>
            <a:r>
              <a:rPr lang="en-US" sz="1200" dirty="0"/>
              <a:t>Build the foundation for active/active </a:t>
            </a:r>
            <a:r>
              <a:rPr lang="en-US" sz="1200" dirty="0" err="1"/>
              <a:t>oper`ations</a:t>
            </a:r>
            <a:endParaRPr lang="en-US" sz="1200" dirty="0"/>
          </a:p>
        </p:txBody>
      </p:sp>
      <p:grpSp>
        <p:nvGrpSpPr>
          <p:cNvPr id="5" name="Group 3"/>
          <p:cNvGrpSpPr/>
          <p:nvPr/>
        </p:nvGrpSpPr>
        <p:grpSpPr>
          <a:xfrm>
            <a:off x="8221020" y="1346563"/>
            <a:ext cx="3648180" cy="2680784"/>
            <a:chOff x="7923454" y="2347103"/>
            <a:chExt cx="1824090" cy="1340392"/>
          </a:xfrm>
        </p:grpSpPr>
        <p:sp>
          <p:nvSpPr>
            <p:cNvPr id="6" name="Circular Arrow 4"/>
            <p:cNvSpPr/>
            <p:nvPr/>
          </p:nvSpPr>
          <p:spPr bwMode="gray">
            <a:xfrm>
              <a:off x="8151530" y="2347103"/>
              <a:ext cx="1416630" cy="1055561"/>
            </a:xfrm>
            <a:prstGeom prst="circularArrow">
              <a:avLst>
                <a:gd name="adj1" fmla="val 10559"/>
                <a:gd name="adj2" fmla="val 1142319"/>
                <a:gd name="adj3" fmla="val 20457680"/>
                <a:gd name="adj4" fmla="val 10800000"/>
                <a:gd name="adj5" fmla="val 14948"/>
              </a:avLst>
            </a:prstGeom>
            <a:noFill/>
            <a:ln w="28575" algn="ctr">
              <a:solidFill>
                <a:schemeClr val="accent1"/>
              </a:solidFill>
              <a:miter lim="800000"/>
              <a:headEnd/>
              <a:tailEnd/>
            </a:ln>
          </p:spPr>
          <p:txBody>
            <a:bodyPr wrap="none" lIns="0" tIns="72000" rIns="0" bIns="288000" rtlCol="0" anchor="b"/>
            <a:lstStyle/>
            <a:p>
              <a:pPr marR="0" algn="ctr" defTabSz="914400" eaLnBrk="1" fontAlgn="base" latinLnBrk="0" hangingPunct="1">
                <a:lnSpc>
                  <a:spcPct val="100000"/>
                </a:lnSpc>
                <a:spcAft>
                  <a:spcPct val="0"/>
                </a:spcAft>
                <a:buClr>
                  <a:srgbClr val="F0AB00"/>
                </a:buClr>
                <a:buSzPct val="80000"/>
                <a:tabLst/>
              </a:pPr>
              <a:r>
                <a:rPr kumimoji="0" lang="de-DE" sz="2000" b="1" i="0" u="none" strike="noStrike" kern="0" cap="none" spc="0" normalizeH="0" baseline="0" noProof="0">
                  <a:ln>
                    <a:noFill/>
                  </a:ln>
                  <a:effectLst/>
                  <a:uLnTx/>
                  <a:uFillTx/>
                  <a:latin typeface="Calibri" panose="020F0502020204030204" pitchFamily="34" charset="0"/>
                  <a:ea typeface="Arial Unicode MS" pitchFamily="34" charset="-128"/>
                  <a:cs typeface="Arial Unicode MS" pitchFamily="34" charset="-128"/>
                </a:rPr>
                <a:t>Automatic</a:t>
              </a:r>
              <a:r>
                <a:rPr lang="de-DE" sz="2000" b="1" kern="0" noProof="0">
                  <a:latin typeface="Calibri" panose="020F0502020204030204" pitchFamily="34" charset="0"/>
                  <a:ea typeface="Arial Unicode MS" pitchFamily="34" charset="-128"/>
                  <a:cs typeface="Arial Unicode MS" pitchFamily="34" charset="-128"/>
                </a:rPr>
                <a:t> </a:t>
              </a:r>
              <a:r>
                <a:rPr kumimoji="0" lang="de-DE" sz="2000" b="1" i="0" u="none" strike="noStrike" kern="0" cap="none" spc="0" normalizeH="0" baseline="0" noProof="0">
                  <a:ln>
                    <a:noFill/>
                  </a:ln>
                  <a:effectLst/>
                  <a:uLnTx/>
                  <a:uFillTx/>
                  <a:latin typeface="Calibri" panose="020F0502020204030204" pitchFamily="34" charset="0"/>
                  <a:ea typeface="Arial Unicode MS" pitchFamily="34" charset="-128"/>
                  <a:cs typeface="Arial Unicode MS" pitchFamily="34" charset="-128"/>
                </a:rPr>
                <a:t>Initial </a:t>
              </a:r>
              <a:br>
                <a:rPr kumimoji="0" lang="de-DE" sz="2000" b="1" i="0" u="none" strike="noStrike" kern="0" cap="none" spc="0" normalizeH="0" baseline="0" noProof="0">
                  <a:ln>
                    <a:noFill/>
                  </a:ln>
                  <a:effectLst/>
                  <a:uLnTx/>
                  <a:uFillTx/>
                  <a:latin typeface="Calibri" panose="020F0502020204030204" pitchFamily="34" charset="0"/>
                  <a:ea typeface="Arial Unicode MS" pitchFamily="34" charset="-128"/>
                  <a:cs typeface="Arial Unicode MS" pitchFamily="34" charset="-128"/>
                </a:rPr>
              </a:br>
              <a:r>
                <a:rPr kumimoji="0" lang="de-DE" sz="2000" b="1" i="0" u="none" strike="noStrike" kern="0" cap="none" spc="0" normalizeH="0" baseline="0" noProof="0">
                  <a:ln>
                    <a:noFill/>
                  </a:ln>
                  <a:effectLst/>
                  <a:uLnTx/>
                  <a:uFillTx/>
                  <a:latin typeface="Calibri" panose="020F0502020204030204" pitchFamily="34" charset="0"/>
                  <a:ea typeface="Arial Unicode MS" pitchFamily="34" charset="-128"/>
                  <a:cs typeface="Arial Unicode MS" pitchFamily="34" charset="-128"/>
                </a:rPr>
                <a:t>Data Load</a:t>
              </a:r>
            </a:p>
            <a:p>
              <a:pPr marR="0" algn="ctr" defTabSz="914400" eaLnBrk="1" fontAlgn="base" latinLnBrk="0" hangingPunct="1">
                <a:lnSpc>
                  <a:spcPct val="100000"/>
                </a:lnSpc>
                <a:spcBef>
                  <a:spcPct val="50000"/>
                </a:spcBef>
                <a:spcAft>
                  <a:spcPct val="0"/>
                </a:spcAft>
                <a:buClr>
                  <a:srgbClr val="F0AB00"/>
                </a:buClr>
                <a:buSzPct val="80000"/>
                <a:tabLst/>
              </a:pPr>
              <a:endParaRPr lang="de-DE" sz="2000" kern="0">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kumimoji="0" lang="de-DE" sz="105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7" name="Group 5"/>
            <p:cNvGrpSpPr/>
            <p:nvPr/>
          </p:nvGrpSpPr>
          <p:grpSpPr>
            <a:xfrm>
              <a:off x="7923454" y="2892294"/>
              <a:ext cx="1824090" cy="795201"/>
              <a:chOff x="9923142" y="1949519"/>
              <a:chExt cx="1824090" cy="795201"/>
            </a:xfrm>
          </p:grpSpPr>
          <p:grpSp>
            <p:nvGrpSpPr>
              <p:cNvPr id="8" name="Group 6"/>
              <p:cNvGrpSpPr/>
              <p:nvPr/>
            </p:nvGrpSpPr>
            <p:grpSpPr>
              <a:xfrm>
                <a:off x="9923142" y="1951804"/>
                <a:ext cx="661030" cy="792916"/>
                <a:chOff x="9144000" y="3039035"/>
                <a:chExt cx="1165412" cy="1397930"/>
              </a:xfrm>
            </p:grpSpPr>
            <p:sp>
              <p:nvSpPr>
                <p:cNvPr id="14" name="Rounded Rectangle 18"/>
                <p:cNvSpPr/>
                <p:nvPr/>
              </p:nvSpPr>
              <p:spPr bwMode="gray">
                <a:xfrm>
                  <a:off x="9144000" y="3039035"/>
                  <a:ext cx="1165412" cy="1397930"/>
                </a:xfrm>
                <a:prstGeom prst="roundRect">
                  <a:avLst>
                    <a:gd name="adj" fmla="val 12051"/>
                  </a:avLst>
                </a:prstGeom>
                <a:solidFill>
                  <a:schemeClr val="bg1">
                    <a:lumMod val="85000"/>
                  </a:schemeClr>
                </a:solidFill>
                <a:ln w="6350" algn="ctr">
                  <a:noFill/>
                  <a:miter lim="800000"/>
                  <a:headEnd/>
                  <a:tailEnd/>
                </a:ln>
                <a:effectLst>
                  <a:outerShdw blurRad="50800" dist="38100" dir="2700000" algn="tl" rotWithShape="0">
                    <a:prstClr val="black">
                      <a:alpha val="40000"/>
                    </a:prstClr>
                  </a:outerShdw>
                </a:effectLst>
              </p:spPr>
              <p:txBody>
                <a:bodyPr lIns="36000" tIns="0" rIns="36000" bIns="7200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1">
                      <a:ln>
                        <a:noFill/>
                      </a:ln>
                      <a:solidFill>
                        <a:schemeClr val="accent3"/>
                      </a:solidFill>
                      <a:effectLst/>
                      <a:uLnTx/>
                      <a:uFillTx/>
                      <a:latin typeface="Calibri" panose="020F0502020204030204" pitchFamily="34" charset="0"/>
                      <a:ea typeface="Arial Unicode MS" pitchFamily="34" charset="-128"/>
                      <a:cs typeface="Calibri" panose="020F0502020204030204" pitchFamily="34" charset="0"/>
                    </a:rPr>
                    <a:t>Primary</a:t>
                  </a:r>
                </a:p>
              </p:txBody>
            </p:sp>
            <p:sp>
              <p:nvSpPr>
                <p:cNvPr id="15" name="Rounded Rectangle 19"/>
                <p:cNvSpPr/>
                <p:nvPr/>
              </p:nvSpPr>
              <p:spPr bwMode="gray">
                <a:xfrm>
                  <a:off x="9206753" y="3440199"/>
                  <a:ext cx="1036315" cy="925612"/>
                </a:xfrm>
                <a:prstGeom prst="roundRect">
                  <a:avLst>
                    <a:gd name="adj" fmla="val 9698"/>
                  </a:avLst>
                </a:prstGeom>
                <a:solidFill>
                  <a:schemeClr val="bg1">
                    <a:lumMod val="95000"/>
                  </a:schemeClr>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36000" tIns="72000" rIns="36000" bIns="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1">
                      <a:ln>
                        <a:noFill/>
                      </a:ln>
                      <a:solidFill>
                        <a:schemeClr val="bg2">
                          <a:lumMod val="50000"/>
                        </a:schemeClr>
                      </a:solidFill>
                      <a:effectLst/>
                      <a:uLnTx/>
                      <a:uFillTx/>
                      <a:latin typeface="Calibri" panose="020F0502020204030204" pitchFamily="34" charset="0"/>
                      <a:ea typeface="Arial Unicode MS" pitchFamily="34" charset="-128"/>
                      <a:cs typeface="Calibri" panose="020F0502020204030204" pitchFamily="34" charset="0"/>
                    </a:rPr>
                    <a:t>HANA</a:t>
                  </a:r>
                </a:p>
              </p:txBody>
            </p:sp>
          </p:grpSp>
          <p:grpSp>
            <p:nvGrpSpPr>
              <p:cNvPr id="9" name="Group 7"/>
              <p:cNvGrpSpPr/>
              <p:nvPr/>
            </p:nvGrpSpPr>
            <p:grpSpPr>
              <a:xfrm>
                <a:off x="11086202" y="1949519"/>
                <a:ext cx="661030" cy="792916"/>
                <a:chOff x="9144000" y="3039035"/>
                <a:chExt cx="1165412" cy="1397930"/>
              </a:xfrm>
            </p:grpSpPr>
            <p:sp>
              <p:nvSpPr>
                <p:cNvPr id="12" name="Rounded Rectangle 16"/>
                <p:cNvSpPr/>
                <p:nvPr/>
              </p:nvSpPr>
              <p:spPr bwMode="gray">
                <a:xfrm>
                  <a:off x="9144000" y="3039035"/>
                  <a:ext cx="1165412" cy="1397930"/>
                </a:xfrm>
                <a:prstGeom prst="roundRect">
                  <a:avLst>
                    <a:gd name="adj" fmla="val 12051"/>
                  </a:avLst>
                </a:prstGeom>
                <a:solidFill>
                  <a:schemeClr val="bg1">
                    <a:lumMod val="85000"/>
                  </a:schemeClr>
                </a:solidFill>
                <a:ln w="6350" algn="ctr">
                  <a:noFill/>
                  <a:miter lim="800000"/>
                  <a:headEnd/>
                  <a:tailEnd/>
                </a:ln>
                <a:effectLst>
                  <a:outerShdw blurRad="50800" dist="38100" dir="2700000" algn="tl" rotWithShape="0">
                    <a:prstClr val="black">
                      <a:alpha val="40000"/>
                    </a:prstClr>
                  </a:outerShdw>
                </a:effectLst>
              </p:spPr>
              <p:txBody>
                <a:bodyPr lIns="0" tIns="0" rIns="0" bIns="7200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1">
                      <a:ln>
                        <a:noFill/>
                      </a:ln>
                      <a:solidFill>
                        <a:schemeClr val="accent3"/>
                      </a:solidFill>
                      <a:effectLst/>
                      <a:uLnTx/>
                      <a:uFillTx/>
                      <a:latin typeface="Calibri" panose="020F0502020204030204" pitchFamily="34" charset="0"/>
                      <a:ea typeface="Arial Unicode MS" pitchFamily="34" charset="-128"/>
                      <a:cs typeface="Calibri" panose="020F0502020204030204" pitchFamily="34" charset="0"/>
                    </a:rPr>
                    <a:t>Secondary</a:t>
                  </a:r>
                </a:p>
              </p:txBody>
            </p:sp>
            <p:sp>
              <p:nvSpPr>
                <p:cNvPr id="13" name="Rounded Rectangle 17"/>
                <p:cNvSpPr/>
                <p:nvPr/>
              </p:nvSpPr>
              <p:spPr bwMode="gray">
                <a:xfrm>
                  <a:off x="9206753" y="3444226"/>
                  <a:ext cx="1036315" cy="921586"/>
                </a:xfrm>
                <a:prstGeom prst="roundRect">
                  <a:avLst>
                    <a:gd name="adj" fmla="val 9698"/>
                  </a:avLst>
                </a:prstGeom>
                <a:solidFill>
                  <a:schemeClr val="bg1">
                    <a:lumMod val="95000"/>
                  </a:schemeClr>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36000" tIns="72000" rIns="36000" bIns="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1">
                      <a:ln>
                        <a:noFill/>
                      </a:ln>
                      <a:solidFill>
                        <a:schemeClr val="bg2">
                          <a:lumMod val="50000"/>
                        </a:schemeClr>
                      </a:solidFill>
                      <a:effectLst/>
                      <a:uLnTx/>
                      <a:uFillTx/>
                      <a:latin typeface="Calibri" panose="020F0502020204030204" pitchFamily="34" charset="0"/>
                      <a:ea typeface="Arial Unicode MS" pitchFamily="34" charset="-128"/>
                      <a:cs typeface="Calibri" panose="020F0502020204030204" pitchFamily="34" charset="0"/>
                    </a:rPr>
                    <a:t>HANA</a:t>
                  </a:r>
                </a:p>
              </p:txBody>
            </p:sp>
          </p:grpSp>
          <p:sp>
            <p:nvSpPr>
              <p:cNvPr id="10" name="Right Arrow 8"/>
              <p:cNvSpPr/>
              <p:nvPr/>
            </p:nvSpPr>
            <p:spPr bwMode="gray">
              <a:xfrm>
                <a:off x="10546542" y="2494818"/>
                <a:ext cx="575254" cy="202862"/>
              </a:xfrm>
              <a:prstGeom prst="rightArrow">
                <a:avLst/>
              </a:prstGeom>
              <a:solidFill>
                <a:schemeClr val="accent3">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TextBox 15"/>
              <p:cNvSpPr txBox="1"/>
              <p:nvPr/>
            </p:nvSpPr>
            <p:spPr>
              <a:xfrm>
                <a:off x="10735087" y="2514600"/>
                <a:ext cx="167699" cy="14205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800" b="1" kern="0">
                    <a:solidFill>
                      <a:schemeClr val="bg1"/>
                    </a:solidFill>
                    <a:latin typeface="Calibri" panose="020F0502020204030204" pitchFamily="34" charset="0"/>
                    <a:ea typeface="Arial Unicode MS" pitchFamily="34" charset="-128"/>
                    <a:cs typeface="Calibri" panose="020F0502020204030204" pitchFamily="34" charset="0"/>
                  </a:rPr>
                  <a:t>Log</a:t>
                </a:r>
              </a:p>
            </p:txBody>
          </p:sp>
        </p:grpSp>
      </p:grpSp>
      <p:grpSp>
        <p:nvGrpSpPr>
          <p:cNvPr id="16" name="Group 26"/>
          <p:cNvGrpSpPr/>
          <p:nvPr/>
        </p:nvGrpSpPr>
        <p:grpSpPr>
          <a:xfrm>
            <a:off x="9467816" y="2547897"/>
            <a:ext cx="1154056" cy="1242842"/>
            <a:chOff x="9467816" y="2547897"/>
            <a:chExt cx="1154056" cy="1242842"/>
          </a:xfrm>
        </p:grpSpPr>
        <p:sp>
          <p:nvSpPr>
            <p:cNvPr id="17" name="Pentagon 20"/>
            <p:cNvSpPr/>
            <p:nvPr/>
          </p:nvSpPr>
          <p:spPr bwMode="gray">
            <a:xfrm>
              <a:off x="9467816" y="3204959"/>
              <a:ext cx="377734" cy="393620"/>
            </a:xfrm>
            <a:prstGeom prst="homePlat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8" name="Chevron 21"/>
            <p:cNvSpPr/>
            <p:nvPr/>
          </p:nvSpPr>
          <p:spPr bwMode="gray">
            <a:xfrm>
              <a:off x="9748834" y="3204959"/>
              <a:ext cx="351386" cy="393620"/>
            </a:xfrm>
            <a:prstGeom prst="chevron">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9" name="Chevron 22"/>
            <p:cNvSpPr/>
            <p:nvPr/>
          </p:nvSpPr>
          <p:spPr bwMode="gray">
            <a:xfrm>
              <a:off x="10012604" y="3204959"/>
              <a:ext cx="351386" cy="393620"/>
            </a:xfrm>
            <a:prstGeom prst="chevron">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0" name="Chevron 23"/>
            <p:cNvSpPr/>
            <p:nvPr/>
          </p:nvSpPr>
          <p:spPr bwMode="gray">
            <a:xfrm>
              <a:off x="10270486" y="3204959"/>
              <a:ext cx="351386" cy="393620"/>
            </a:xfrm>
            <a:prstGeom prst="chevron">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1" name="Multiply 24"/>
            <p:cNvSpPr/>
            <p:nvPr/>
          </p:nvSpPr>
          <p:spPr bwMode="gray">
            <a:xfrm>
              <a:off x="9572836" y="3012797"/>
              <a:ext cx="855454" cy="777942"/>
            </a:xfrm>
            <a:prstGeom prst="mathMultiply">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2" name="TextBox 25"/>
            <p:cNvSpPr txBox="1"/>
            <p:nvPr/>
          </p:nvSpPr>
          <p:spPr>
            <a:xfrm>
              <a:off x="9752370" y="2547897"/>
              <a:ext cx="593522" cy="56820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800" b="1" kern="0">
                  <a:latin typeface="Calibri" panose="020F0502020204030204" pitchFamily="34" charset="0"/>
                  <a:ea typeface="Arial Unicode MS" pitchFamily="34" charset="-128"/>
                  <a:cs typeface="Calibri" panose="020F0502020204030204" pitchFamily="34" charset="0"/>
                </a:rPr>
                <a:t>Delta-</a:t>
              </a:r>
              <a:br>
                <a:rPr lang="en-US" sz="1800" b="1" kern="0">
                  <a:latin typeface="Calibri" panose="020F0502020204030204" pitchFamily="34" charset="0"/>
                  <a:ea typeface="Arial Unicode MS" pitchFamily="34" charset="-128"/>
                  <a:cs typeface="Calibri" panose="020F0502020204030204" pitchFamily="34" charset="0"/>
                </a:rPr>
              </a:br>
              <a:r>
                <a:rPr lang="en-US" sz="1800" b="1" kern="0">
                  <a:latin typeface="Calibri" panose="020F0502020204030204" pitchFamily="34" charset="0"/>
                  <a:ea typeface="Arial Unicode MS" pitchFamily="34" charset="-128"/>
                  <a:cs typeface="Calibri" panose="020F0502020204030204" pitchFamily="34" charset="0"/>
                </a:rPr>
                <a:t>Data</a:t>
              </a:r>
            </a:p>
          </p:txBody>
        </p:sp>
      </p:grpSp>
      <p:graphicFrame>
        <p:nvGraphicFramePr>
          <p:cNvPr id="23" name="Table 18"/>
          <p:cNvGraphicFramePr>
            <a:graphicFrameLocks noGrp="1"/>
          </p:cNvGraphicFramePr>
          <p:nvPr>
            <p:extLst>
              <p:ext uri="{D42A27DB-BD31-4B8C-83A1-F6EECF244321}">
                <p14:modId xmlns:p14="http://schemas.microsoft.com/office/powerpoint/2010/main" val="592202670"/>
              </p:ext>
            </p:extLst>
          </p:nvPr>
        </p:nvGraphicFramePr>
        <p:xfrm>
          <a:off x="8381640" y="4182465"/>
          <a:ext cx="3437160" cy="2296692"/>
        </p:xfrm>
        <a:graphic>
          <a:graphicData uri="http://schemas.openxmlformats.org/drawingml/2006/table">
            <a:tbl>
              <a:tblPr firstRow="1" bandRow="1">
                <a:tableStyleId>{0660B408-B3CF-4A94-85FC-2B1E0A45F4A2}</a:tableStyleId>
              </a:tblPr>
              <a:tblGrid>
                <a:gridCol w="1161557">
                  <a:extLst>
                    <a:ext uri="{9D8B030D-6E8A-4147-A177-3AD203B41FA5}">
                      <a16:colId xmlns:a16="http://schemas.microsoft.com/office/drawing/2014/main" val="20000"/>
                    </a:ext>
                  </a:extLst>
                </a:gridCol>
                <a:gridCol w="804858">
                  <a:extLst>
                    <a:ext uri="{9D8B030D-6E8A-4147-A177-3AD203B41FA5}">
                      <a16:colId xmlns:a16="http://schemas.microsoft.com/office/drawing/2014/main" val="20001"/>
                    </a:ext>
                  </a:extLst>
                </a:gridCol>
                <a:gridCol w="1470745">
                  <a:extLst>
                    <a:ext uri="{9D8B030D-6E8A-4147-A177-3AD203B41FA5}">
                      <a16:colId xmlns:a16="http://schemas.microsoft.com/office/drawing/2014/main" val="20002"/>
                    </a:ext>
                  </a:extLst>
                </a:gridCol>
              </a:tblGrid>
              <a:tr h="640228">
                <a:tc>
                  <a:txBody>
                    <a:bodyPr/>
                    <a:lstStyle/>
                    <a:p>
                      <a:r>
                        <a:rPr lang="en-US" sz="1200" dirty="0"/>
                        <a:t>Log replication modes</a:t>
                      </a:r>
                    </a:p>
                  </a:txBody>
                  <a:tcPr marL="91461" marR="36008" marT="45731" marB="45731"/>
                </a:tc>
                <a:tc>
                  <a:txBody>
                    <a:bodyPr/>
                    <a:lstStyle/>
                    <a:p>
                      <a:r>
                        <a:rPr lang="en-US" sz="1200" dirty="0"/>
                        <a:t>Since</a:t>
                      </a:r>
                    </a:p>
                  </a:txBody>
                  <a:tcPr marL="91461" marR="36008" marT="45731" marB="45731"/>
                </a:tc>
                <a:tc>
                  <a:txBody>
                    <a:bodyPr/>
                    <a:lstStyle/>
                    <a:p>
                      <a:r>
                        <a:rPr lang="en-US" sz="1200" dirty="0"/>
                        <a:t>Short name in system table SR_REGISTER</a:t>
                      </a:r>
                    </a:p>
                  </a:txBody>
                  <a:tcPr marL="91461" marR="36008" marT="45731" marB="45731"/>
                </a:tc>
                <a:extLst>
                  <a:ext uri="{0D108BD9-81ED-4DB2-BD59-A6C34878D82A}">
                    <a16:rowId xmlns:a16="http://schemas.microsoft.com/office/drawing/2014/main" val="10000"/>
                  </a:ext>
                </a:extLst>
              </a:tr>
              <a:tr h="370926">
                <a:tc>
                  <a:txBody>
                    <a:bodyPr/>
                    <a:lstStyle/>
                    <a:p>
                      <a:r>
                        <a:rPr lang="en-US" sz="1200" dirty="0"/>
                        <a:t>Synchronous</a:t>
                      </a:r>
                    </a:p>
                  </a:txBody>
                  <a:tcPr marL="91461" marR="36008" marT="45731" marB="45731"/>
                </a:tc>
                <a:tc>
                  <a:txBody>
                    <a:bodyPr/>
                    <a:lstStyle/>
                    <a:p>
                      <a:r>
                        <a:rPr lang="en-US" sz="1200" dirty="0"/>
                        <a:t>SPS 05</a:t>
                      </a:r>
                    </a:p>
                  </a:txBody>
                  <a:tcPr marL="91461" marR="36008" marT="45731" marB="45731"/>
                </a:tc>
                <a:tc>
                  <a:txBody>
                    <a:bodyPr/>
                    <a:lstStyle/>
                    <a:p>
                      <a:r>
                        <a:rPr lang="en-US" sz="1200" dirty="0"/>
                        <a:t>SYNC</a:t>
                      </a:r>
                    </a:p>
                  </a:txBody>
                  <a:tcPr marL="91461" marR="36008" marT="45731" marB="45731"/>
                </a:tc>
                <a:extLst>
                  <a:ext uri="{0D108BD9-81ED-4DB2-BD59-A6C34878D82A}">
                    <a16:rowId xmlns:a16="http://schemas.microsoft.com/office/drawing/2014/main" val="10001"/>
                  </a:ext>
                </a:extLst>
              </a:tr>
              <a:tr h="457306">
                <a:tc>
                  <a:txBody>
                    <a:bodyPr/>
                    <a:lstStyle/>
                    <a:p>
                      <a:r>
                        <a:rPr lang="en-US" sz="1200" dirty="0"/>
                        <a:t>Synchronous</a:t>
                      </a:r>
                      <a:r>
                        <a:rPr lang="en-US" sz="1200" baseline="0" dirty="0"/>
                        <a:t> in Memory</a:t>
                      </a:r>
                      <a:endParaRPr lang="en-US" sz="1200" dirty="0"/>
                    </a:p>
                  </a:txBody>
                  <a:tcPr marL="91461" marR="36008" marT="45731" marB="45731"/>
                </a:tc>
                <a:tc>
                  <a:txBody>
                    <a:bodyPr/>
                    <a:lstStyle/>
                    <a:p>
                      <a:r>
                        <a:rPr lang="en-US" sz="1200" dirty="0"/>
                        <a:t>SPS 05</a:t>
                      </a:r>
                    </a:p>
                  </a:txBody>
                  <a:tcPr marL="91461" marR="36008" marT="45731" marB="45731"/>
                </a:tc>
                <a:tc>
                  <a:txBody>
                    <a:bodyPr/>
                    <a:lstStyle/>
                    <a:p>
                      <a:r>
                        <a:rPr lang="en-US" sz="1200" dirty="0"/>
                        <a:t>SYNCMEM</a:t>
                      </a:r>
                    </a:p>
                  </a:txBody>
                  <a:tcPr marL="91461" marR="36008" marT="45731" marB="45731"/>
                </a:tc>
                <a:extLst>
                  <a:ext uri="{0D108BD9-81ED-4DB2-BD59-A6C34878D82A}">
                    <a16:rowId xmlns:a16="http://schemas.microsoft.com/office/drawing/2014/main" val="10002"/>
                  </a:ext>
                </a:extLst>
              </a:tr>
              <a:tr h="370926">
                <a:tc>
                  <a:txBody>
                    <a:bodyPr/>
                    <a:lstStyle/>
                    <a:p>
                      <a:r>
                        <a:rPr lang="en-US" sz="1200" dirty="0"/>
                        <a:t>Asynchronous</a:t>
                      </a:r>
                    </a:p>
                  </a:txBody>
                  <a:tcPr marL="91461" marR="36008" marT="45731" marB="45731"/>
                </a:tc>
                <a:tc>
                  <a:txBody>
                    <a:bodyPr/>
                    <a:lstStyle/>
                    <a:p>
                      <a:r>
                        <a:rPr lang="en-US" sz="1200" dirty="0"/>
                        <a:t>SPS 06</a:t>
                      </a:r>
                    </a:p>
                  </a:txBody>
                  <a:tcPr marL="91461" marR="36008" marT="45731" marB="45731"/>
                </a:tc>
                <a:tc>
                  <a:txBody>
                    <a:bodyPr/>
                    <a:lstStyle/>
                    <a:p>
                      <a:r>
                        <a:rPr lang="en-US" sz="1200" dirty="0"/>
                        <a:t>ASYNC</a:t>
                      </a:r>
                    </a:p>
                  </a:txBody>
                  <a:tcPr marL="91461" marR="36008" marT="45731" marB="45731"/>
                </a:tc>
                <a:extLst>
                  <a:ext uri="{0D108BD9-81ED-4DB2-BD59-A6C34878D82A}">
                    <a16:rowId xmlns:a16="http://schemas.microsoft.com/office/drawing/2014/main" val="10003"/>
                  </a:ext>
                </a:extLst>
              </a:tr>
              <a:tr h="457306">
                <a:tc>
                  <a:txBody>
                    <a:bodyPr/>
                    <a:lstStyle/>
                    <a:p>
                      <a:r>
                        <a:rPr lang="en-US" sz="1200" dirty="0"/>
                        <a:t>“Full SYNC option”</a:t>
                      </a:r>
                    </a:p>
                  </a:txBody>
                  <a:tcPr marL="91461" marR="36008" marT="45731" marB="45731"/>
                </a:tc>
                <a:tc>
                  <a:txBody>
                    <a:bodyPr/>
                    <a:lstStyle/>
                    <a:p>
                      <a:r>
                        <a:rPr lang="en-US" sz="1200" dirty="0"/>
                        <a:t>SPS 08</a:t>
                      </a:r>
                    </a:p>
                  </a:txBody>
                  <a:tcPr marL="91461" marR="36008" marT="45731" marB="45731"/>
                </a:tc>
                <a:tc>
                  <a:txBody>
                    <a:bodyPr/>
                    <a:lstStyle/>
                    <a:p>
                      <a:r>
                        <a:rPr lang="en-US" sz="1200" dirty="0"/>
                        <a:t>SYNC</a:t>
                      </a:r>
                    </a:p>
                  </a:txBody>
                  <a:tcPr marL="91461" marR="36008" marT="45731" marB="45731"/>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50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8. HANA</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内存数据库的横向扩展能力</a:t>
            </a:r>
            <a:endParaRPr lang="en-US" dirty="0"/>
          </a:p>
        </p:txBody>
      </p:sp>
      <p:sp>
        <p:nvSpPr>
          <p:cNvPr id="4" name="Rectangle 3"/>
          <p:cNvSpPr txBox="1">
            <a:spLocks noChangeArrowheads="1"/>
          </p:cNvSpPr>
          <p:nvPr/>
        </p:nvSpPr>
        <p:spPr bwMode="gray">
          <a:xfrm>
            <a:off x="781876" y="1955694"/>
            <a:ext cx="4707245" cy="4055735"/>
          </a:xfrm>
          <a:prstGeom prst="rect">
            <a:avLst/>
          </a:prstGeom>
          <a:noFill/>
          <a:ln w="12700" algn="ctr">
            <a:noFill/>
            <a:miter lim="800000"/>
            <a:headEnd/>
            <a:tailEnd/>
          </a:ln>
        </p:spPr>
        <p:txBody>
          <a:bodyP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algn="ctr" eaLnBrk="0" fontAlgn="base" hangingPunct="0">
              <a:spcBef>
                <a:spcPct val="0"/>
              </a:spcBef>
              <a:spcAft>
                <a:spcPct val="0"/>
              </a:spcAft>
              <a:defRPr sz="1000">
                <a:solidFill>
                  <a:schemeClr val="tx1"/>
                </a:solidFill>
                <a:latin typeface="Arial" charset="0"/>
                <a:ea typeface="宋体" pitchFamily="2" charset="-122"/>
              </a:defRPr>
            </a:lvl6pPr>
            <a:lvl7pPr marL="2971800" indent="-228600" algn="ctr" eaLnBrk="0" fontAlgn="base" hangingPunct="0">
              <a:spcBef>
                <a:spcPct val="0"/>
              </a:spcBef>
              <a:spcAft>
                <a:spcPct val="0"/>
              </a:spcAft>
              <a:defRPr sz="1000">
                <a:solidFill>
                  <a:schemeClr val="tx1"/>
                </a:solidFill>
                <a:latin typeface="Arial" charset="0"/>
                <a:ea typeface="宋体" pitchFamily="2" charset="-122"/>
              </a:defRPr>
            </a:lvl7pPr>
            <a:lvl8pPr marL="3429000" indent="-228600" algn="ctr" eaLnBrk="0" fontAlgn="base" hangingPunct="0">
              <a:spcBef>
                <a:spcPct val="0"/>
              </a:spcBef>
              <a:spcAft>
                <a:spcPct val="0"/>
              </a:spcAft>
              <a:defRPr sz="1000">
                <a:solidFill>
                  <a:schemeClr val="tx1"/>
                </a:solidFill>
                <a:latin typeface="Arial" charset="0"/>
                <a:ea typeface="宋体" pitchFamily="2" charset="-122"/>
              </a:defRPr>
            </a:lvl8pPr>
            <a:lvl9pPr marL="3886200" indent="-228600" algn="ctr" eaLnBrk="0" fontAlgn="base" hangingPunct="0">
              <a:spcBef>
                <a:spcPct val="0"/>
              </a:spcBef>
              <a:spcAft>
                <a:spcPct val="0"/>
              </a:spcAft>
              <a:defRPr sz="1000">
                <a:solidFill>
                  <a:schemeClr val="tx1"/>
                </a:solidFill>
                <a:latin typeface="Arial" charset="0"/>
                <a:ea typeface="宋体" pitchFamily="2" charset="-122"/>
              </a:defRPr>
            </a:lvl9pPr>
          </a:lstStyle>
          <a:p>
            <a:pPr eaLnBrk="1" hangingPunct="1">
              <a:lnSpc>
                <a:spcPct val="90000"/>
              </a:lnSpc>
              <a:spcBef>
                <a:spcPct val="75000"/>
              </a:spcBef>
              <a:buClr>
                <a:srgbClr val="000000"/>
              </a:buClr>
              <a:buSzPct val="80000"/>
              <a:buFont typeface="Wingdings" pitchFamily="2" charset="2"/>
              <a:buNone/>
            </a:pPr>
            <a:r>
              <a:rPr lang="zh-CN" altLang="en-US" sz="1600" b="1" dirty="0">
                <a:solidFill>
                  <a:srgbClr val="000000"/>
                </a:solidFill>
                <a:latin typeface="微软雅黑" pitchFamily="34" charset="-122"/>
                <a:ea typeface="微软雅黑" pitchFamily="34" charset="-122"/>
              </a:rPr>
              <a:t>大规模并行处理</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数据均匀分布在各个节点（数据分区），并行处理</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提供更高的处理性能与并发性</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良好的线性扩展性</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支持大规模的集群部署，（可支持上百个节点）</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可基于数据分布优化器（</a:t>
            </a:r>
            <a:r>
              <a:rPr lang="en-US" altLang="zh-CN" sz="1400" dirty="0">
                <a:solidFill>
                  <a:srgbClr val="000000"/>
                </a:solidFill>
                <a:latin typeface="微软雅黑" pitchFamily="34" charset="-122"/>
                <a:ea typeface="微软雅黑" pitchFamily="34" charset="-122"/>
              </a:rPr>
              <a:t>DDO</a:t>
            </a:r>
            <a:r>
              <a:rPr lang="zh-CN" altLang="en-US" sz="1400" dirty="0">
                <a:solidFill>
                  <a:srgbClr val="000000"/>
                </a:solidFill>
                <a:latin typeface="微软雅黑" pitchFamily="34" charset="-122"/>
                <a:ea typeface="微软雅黑" pitchFamily="34" charset="-122"/>
              </a:rPr>
              <a:t>）优化数据分布</a:t>
            </a:r>
          </a:p>
          <a:p>
            <a:pPr lvl="1" eaLnBrk="1" hangingPunct="1">
              <a:lnSpc>
                <a:spcPct val="90000"/>
              </a:lnSpc>
              <a:spcBef>
                <a:spcPct val="25000"/>
              </a:spcBef>
              <a:buClr>
                <a:srgbClr val="F0AB00"/>
              </a:buClr>
              <a:buSzPct val="80000"/>
              <a:buFont typeface="Wingdings" pitchFamily="2" charset="2"/>
              <a:buChar char="n"/>
            </a:pPr>
            <a:endParaRPr lang="en-US" altLang="zh-CN" sz="1600" dirty="0">
              <a:solidFill>
                <a:srgbClr val="000000"/>
              </a:solidFill>
              <a:latin typeface="微软雅黑" pitchFamily="34" charset="-122"/>
              <a:ea typeface="微软雅黑" pitchFamily="34" charset="-122"/>
            </a:endParaRPr>
          </a:p>
          <a:p>
            <a:pPr eaLnBrk="1" hangingPunct="1">
              <a:lnSpc>
                <a:spcPct val="90000"/>
              </a:lnSpc>
              <a:spcBef>
                <a:spcPct val="75000"/>
              </a:spcBef>
              <a:buClr>
                <a:srgbClr val="000000"/>
              </a:buClr>
              <a:buSzPct val="80000"/>
              <a:buFont typeface="Wingdings" pitchFamily="2" charset="2"/>
              <a:buNone/>
            </a:pPr>
            <a:r>
              <a:rPr lang="zh-CN" altLang="en-US" sz="1600" b="1" dirty="0">
                <a:solidFill>
                  <a:srgbClr val="000000"/>
                </a:solidFill>
                <a:latin typeface="微软雅黑" pitchFamily="34" charset="-122"/>
                <a:ea typeface="微软雅黑" pitchFamily="34" charset="-122"/>
              </a:rPr>
              <a:t>高可用集群架构</a:t>
            </a:r>
            <a:r>
              <a:rPr lang="en-US" altLang="zh-CN" sz="1600" b="1" dirty="0">
                <a:solidFill>
                  <a:srgbClr val="000000"/>
                </a:solidFill>
                <a:latin typeface="微软雅黑" pitchFamily="34" charset="-122"/>
                <a:ea typeface="微软雅黑" pitchFamily="34" charset="-122"/>
              </a:rPr>
              <a:t>	</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集群中可配置备用节点，可接管故障的工作节点</a:t>
            </a: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热备节点数量</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容错节点数</a:t>
            </a:r>
            <a:endParaRPr lang="en-US" altLang="zh-CN" sz="1400" dirty="0">
              <a:solidFill>
                <a:srgbClr val="000000"/>
              </a:solidFill>
              <a:latin typeface="微软雅黑" pitchFamily="34" charset="-122"/>
              <a:ea typeface="微软雅黑" pitchFamily="34" charset="-122"/>
            </a:endParaRPr>
          </a:p>
          <a:p>
            <a:pPr marL="571500" lvl="1" indent="-228600" eaLnBrk="1" hangingPunct="1">
              <a:spcBef>
                <a:spcPct val="25000"/>
              </a:spcBef>
              <a:buClr>
                <a:srgbClr val="F0AB00"/>
              </a:buClr>
              <a:buSzPct val="80000"/>
              <a:buFont typeface="Wingdings" pitchFamily="2" charset="2"/>
              <a:buChar char="n"/>
            </a:pPr>
            <a:r>
              <a:rPr lang="zh-CN" altLang="en-US" sz="1400" dirty="0">
                <a:solidFill>
                  <a:srgbClr val="000000"/>
                </a:solidFill>
                <a:latin typeface="微软雅黑" pitchFamily="34" charset="-122"/>
                <a:ea typeface="微软雅黑" pitchFamily="34" charset="-122"/>
              </a:rPr>
              <a:t>自动的故障切换与数据装载</a:t>
            </a:r>
            <a:endParaRPr lang="en-US" altLang="zh-CN" sz="1400" dirty="0">
              <a:solidFill>
                <a:srgbClr val="000000"/>
              </a:solidFill>
              <a:latin typeface="微软雅黑" pitchFamily="34" charset="-122"/>
              <a:ea typeface="微软雅黑" pitchFamily="34" charset="-122"/>
            </a:endParaRPr>
          </a:p>
          <a:p>
            <a:pPr marL="571500" lvl="1" indent="-228600" eaLnBrk="1" hangingPunct="1">
              <a:lnSpc>
                <a:spcPct val="90000"/>
              </a:lnSpc>
              <a:spcBef>
                <a:spcPct val="25000"/>
              </a:spcBef>
              <a:buClr>
                <a:srgbClr val="F0AB00"/>
              </a:buClr>
              <a:buSzPct val="80000"/>
              <a:buFont typeface="Wingdings" pitchFamily="2" charset="2"/>
              <a:buChar char="n"/>
            </a:pPr>
            <a:endParaRPr lang="en-US" altLang="zh-CN" sz="1400" dirty="0">
              <a:solidFill>
                <a:srgbClr val="000000"/>
              </a:solidFill>
              <a:latin typeface="微软雅黑" pitchFamily="34" charset="-122"/>
              <a:ea typeface="微软雅黑" pitchFamily="34" charset="-122"/>
            </a:endParaRPr>
          </a:p>
          <a:p>
            <a:pPr lvl="1" eaLnBrk="1" hangingPunct="1">
              <a:lnSpc>
                <a:spcPct val="90000"/>
              </a:lnSpc>
              <a:spcBef>
                <a:spcPct val="25000"/>
              </a:spcBef>
              <a:buClr>
                <a:srgbClr val="F0AB00"/>
              </a:buClr>
              <a:buSzPct val="80000"/>
              <a:buFont typeface="Wingdings" pitchFamily="2" charset="2"/>
              <a:buChar char="n"/>
            </a:pPr>
            <a:endParaRPr lang="zh-CN" altLang="en-US" sz="1600" dirty="0">
              <a:solidFill>
                <a:srgbClr val="000000"/>
              </a:solidFill>
              <a:latin typeface="微软雅黑" pitchFamily="34" charset="-122"/>
              <a:ea typeface="微软雅黑" pitchFamily="34" charset="-122"/>
            </a:endParaRPr>
          </a:p>
        </p:txBody>
      </p:sp>
      <p:grpSp>
        <p:nvGrpSpPr>
          <p:cNvPr id="5" name="组合 4"/>
          <p:cNvGrpSpPr/>
          <p:nvPr/>
        </p:nvGrpSpPr>
        <p:grpSpPr>
          <a:xfrm>
            <a:off x="5787218" y="565151"/>
            <a:ext cx="5967460" cy="5891420"/>
            <a:chOff x="5787218" y="1265607"/>
            <a:chExt cx="4810555" cy="5570189"/>
          </a:xfrm>
        </p:grpSpPr>
        <p:cxnSp>
          <p:nvCxnSpPr>
            <p:cNvPr id="6" name="Straight Arrow Connector 233"/>
            <p:cNvCxnSpPr/>
            <p:nvPr/>
          </p:nvCxnSpPr>
          <p:spPr>
            <a:xfrm flipH="1">
              <a:off x="6470872" y="5105863"/>
              <a:ext cx="634" cy="459536"/>
            </a:xfrm>
            <a:prstGeom prst="straightConnector1">
              <a:avLst/>
            </a:prstGeom>
            <a:noFill/>
            <a:ln w="6350" cap="flat" cmpd="sng" algn="ctr">
              <a:solidFill>
                <a:srgbClr val="000000"/>
              </a:solidFill>
              <a:prstDash val="solid"/>
              <a:headEnd type="arrow"/>
              <a:tailEnd type="none"/>
            </a:ln>
            <a:effectLst/>
          </p:spPr>
        </p:cxnSp>
        <p:cxnSp>
          <p:nvCxnSpPr>
            <p:cNvPr id="7" name="Straight Arrow Connector 232"/>
            <p:cNvCxnSpPr/>
            <p:nvPr/>
          </p:nvCxnSpPr>
          <p:spPr>
            <a:xfrm flipH="1">
              <a:off x="7508133" y="5074325"/>
              <a:ext cx="634" cy="459536"/>
            </a:xfrm>
            <a:prstGeom prst="straightConnector1">
              <a:avLst/>
            </a:prstGeom>
            <a:noFill/>
            <a:ln w="6350" cap="flat" cmpd="sng" algn="ctr">
              <a:solidFill>
                <a:srgbClr val="000000"/>
              </a:solidFill>
              <a:prstDash val="solid"/>
              <a:headEnd type="arrow"/>
              <a:tailEnd type="none"/>
            </a:ln>
            <a:effectLst/>
          </p:spPr>
        </p:cxnSp>
        <p:cxnSp>
          <p:nvCxnSpPr>
            <p:cNvPr id="8" name="Straight Arrow Connector 231"/>
            <p:cNvCxnSpPr/>
            <p:nvPr/>
          </p:nvCxnSpPr>
          <p:spPr>
            <a:xfrm flipH="1">
              <a:off x="8941142" y="5081860"/>
              <a:ext cx="634" cy="459536"/>
            </a:xfrm>
            <a:prstGeom prst="straightConnector1">
              <a:avLst/>
            </a:prstGeom>
            <a:noFill/>
            <a:ln w="6350" cap="flat" cmpd="sng" algn="ctr">
              <a:solidFill>
                <a:srgbClr val="000000"/>
              </a:solidFill>
              <a:prstDash val="solid"/>
              <a:headEnd type="arrow"/>
              <a:tailEnd type="none"/>
            </a:ln>
            <a:effectLst/>
          </p:spPr>
        </p:cxnSp>
        <p:sp>
          <p:nvSpPr>
            <p:cNvPr id="9" name="Flowchart: Alternate Process 331"/>
            <p:cNvSpPr/>
            <p:nvPr/>
          </p:nvSpPr>
          <p:spPr bwMode="gray">
            <a:xfrm>
              <a:off x="6064544" y="5722979"/>
              <a:ext cx="4063411" cy="1079892"/>
            </a:xfrm>
            <a:prstGeom prst="flowChartAlternateProcess">
              <a:avLst/>
            </a:prstGeom>
            <a:solidFill>
              <a:srgbClr val="FFFFFF">
                <a:lumMod val="75000"/>
              </a:srgbClr>
            </a:solidFill>
            <a:ln w="6350" algn="ctr">
              <a:noFill/>
              <a:miter lim="800000"/>
              <a:headEnd/>
              <a:tailEnd/>
            </a:ln>
          </p:spPr>
          <p:txBody>
            <a:bodyPr lIns="75578" tIns="60462" rIns="75578" bIns="60462"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8"/>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8"/>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8"/>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8"/>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Unicode MS" pitchFamily="34" charset="-128"/>
              </a:endParaRPr>
            </a:p>
          </p:txBody>
        </p:sp>
        <p:sp>
          <p:nvSpPr>
            <p:cNvPr id="10" name="Rectangle 11"/>
            <p:cNvSpPr/>
            <p:nvPr/>
          </p:nvSpPr>
          <p:spPr bwMode="gray">
            <a:xfrm>
              <a:off x="5950246" y="2542530"/>
              <a:ext cx="971522" cy="2554496"/>
            </a:xfrm>
            <a:prstGeom prst="rect">
              <a:avLst/>
            </a:prstGeom>
            <a:solidFill>
              <a:srgbClr val="FFFFFF"/>
            </a:solidFill>
            <a:ln w="6350" algn="ctr">
              <a:solidFill>
                <a:srgbClr val="FFFFFF">
                  <a:lumMod val="50000"/>
                </a:srgbClr>
              </a:solidFill>
              <a:miter lim="800000"/>
              <a:headEnd/>
              <a:tailEnd/>
            </a:ln>
            <a:effectLst>
              <a:outerShdw blurRad="50800" dist="38100" dir="2700000" algn="tl" rotWithShape="0">
                <a:prstClr val="black">
                  <a:alpha val="40000"/>
                </a:prstClr>
              </a:outerShdw>
            </a:effectLst>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 name="TextBox 60"/>
            <p:cNvSpPr txBox="1"/>
            <p:nvPr/>
          </p:nvSpPr>
          <p:spPr>
            <a:xfrm>
              <a:off x="6064544" y="2580862"/>
              <a:ext cx="742928"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rPr>
                <a:t>生产节点</a:t>
              </a:r>
              <a:endParaRPr lang="en-US" sz="13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12" name="Group 77"/>
            <p:cNvGrpSpPr/>
            <p:nvPr/>
          </p:nvGrpSpPr>
          <p:grpSpPr>
            <a:xfrm>
              <a:off x="5947390" y="3953282"/>
              <a:ext cx="960092" cy="1102996"/>
              <a:chOff x="388620" y="3241357"/>
              <a:chExt cx="1280160" cy="1102996"/>
            </a:xfrm>
          </p:grpSpPr>
          <p:sp>
            <p:nvSpPr>
              <p:cNvPr id="121" name="Rectangle 78"/>
              <p:cNvSpPr/>
              <p:nvPr/>
            </p:nvSpPr>
            <p:spPr bwMode="gray">
              <a:xfrm>
                <a:off x="388620" y="3241357"/>
                <a:ext cx="1280160" cy="492443"/>
              </a:xfrm>
              <a:prstGeom prst="rect">
                <a:avLst/>
              </a:prstGeom>
              <a:solidFill>
                <a:srgbClr val="FFFFFF">
                  <a:lumMod val="95000"/>
                  <a:alpha val="50000"/>
                </a:srgbClr>
              </a:solidFill>
              <a:ln w="6350" algn="ctr">
                <a:solidFill>
                  <a:srgbClr val="CCCCCC">
                    <a:lumMod val="50000"/>
                  </a:srgbClr>
                </a:solid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HANA DB</a:t>
                </a:r>
              </a:p>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Worker</a:t>
                </a:r>
                <a:r>
                  <a:rPr kumimoji="0" lang="zh-CN" alt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节点</a:t>
                </a:r>
                <a:endPar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22" name="Rectangle 79"/>
              <p:cNvSpPr/>
              <p:nvPr/>
            </p:nvSpPr>
            <p:spPr bwMode="gray">
              <a:xfrm>
                <a:off x="388620" y="3851910"/>
                <a:ext cx="1280160" cy="492443"/>
              </a:xfrm>
              <a:prstGeom prst="rect">
                <a:avLst/>
              </a:prstGeom>
              <a:solidFill>
                <a:srgbClr val="6B2982">
                  <a:lumMod val="20000"/>
                  <a:lumOff val="80000"/>
                  <a:alpha val="20000"/>
                </a:srgbClr>
              </a:solidFill>
              <a:ln w="6350" algn="ctr">
                <a:solidFill>
                  <a:srgbClr val="CCCCCC">
                    <a:lumMod val="50000"/>
                  </a:srgbClr>
                </a:solidFill>
                <a:miter lim="800000"/>
                <a:headEnd/>
                <a:tailEnd/>
              </a:ln>
            </p:spPr>
            <p:txBody>
              <a:bodyPr lIns="90021" tIns="72017" rIns="90021" bIns="72017"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索引服务器</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统计信息服务器</a:t>
                </a: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sp>
          <p:nvSpPr>
            <p:cNvPr id="13" name="Rectangle 86"/>
            <p:cNvSpPr/>
            <p:nvPr/>
          </p:nvSpPr>
          <p:spPr bwMode="gray">
            <a:xfrm>
              <a:off x="5955961" y="3571120"/>
              <a:ext cx="960092" cy="333375"/>
            </a:xfrm>
            <a:prstGeom prst="rect">
              <a:avLst/>
            </a:prstGeom>
            <a:solidFill>
              <a:srgbClr val="D4652D">
                <a:lumMod val="20000"/>
                <a:lumOff val="8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DB</a:t>
              </a:r>
              <a:r>
                <a:rPr kumimoji="0" lang="zh-CN" alt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分区</a:t>
              </a: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1</a:t>
              </a:r>
              <a:endPar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pic>
          <p:nvPicPr>
            <p:cNvPr id="14" name="Picture 3"/>
            <p:cNvPicPr>
              <a:picLocks noChangeAspect="1" noChangeArrowheads="1"/>
            </p:cNvPicPr>
            <p:nvPr/>
          </p:nvPicPr>
          <p:blipFill>
            <a:blip r:embed="rId2" cstate="print"/>
            <a:srcRect/>
            <a:stretch>
              <a:fillRect/>
            </a:stretch>
          </p:blipFill>
          <p:spPr bwMode="auto">
            <a:xfrm>
              <a:off x="6064543" y="2788381"/>
              <a:ext cx="743787" cy="563880"/>
            </a:xfrm>
            <a:prstGeom prst="rect">
              <a:avLst/>
            </a:prstGeom>
            <a:noFill/>
            <a:ln w="9525">
              <a:noFill/>
              <a:miter lim="800000"/>
              <a:headEnd/>
              <a:tailEnd/>
            </a:ln>
          </p:spPr>
        </p:pic>
        <p:sp>
          <p:nvSpPr>
            <p:cNvPr id="15" name="Rectangle 176"/>
            <p:cNvSpPr/>
            <p:nvPr/>
          </p:nvSpPr>
          <p:spPr bwMode="gray">
            <a:xfrm>
              <a:off x="9528141" y="2542530"/>
              <a:ext cx="971522" cy="2534024"/>
            </a:xfrm>
            <a:prstGeom prst="rect">
              <a:avLst/>
            </a:prstGeom>
            <a:solidFill>
              <a:srgbClr val="FFFFFF"/>
            </a:solidFill>
            <a:ln w="6350" algn="ctr">
              <a:solidFill>
                <a:srgbClr val="FFFFFF">
                  <a:lumMod val="50000"/>
                </a:srgbClr>
              </a:solidFill>
              <a:miter lim="800000"/>
              <a:headEnd/>
              <a:tailEnd/>
            </a:ln>
            <a:effectLst>
              <a:outerShdw blurRad="50800" dist="38100" dir="2700000" algn="tl" rotWithShape="0">
                <a:prstClr val="black">
                  <a:alpha val="40000"/>
                </a:prstClr>
              </a:outerShdw>
            </a:effectLst>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6" name="TextBox 177"/>
            <p:cNvSpPr txBox="1"/>
            <p:nvPr/>
          </p:nvSpPr>
          <p:spPr>
            <a:xfrm>
              <a:off x="9642438" y="2560389"/>
              <a:ext cx="742928"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rPr>
                <a:t>热备节点</a:t>
              </a:r>
              <a:endParaRPr lang="en-US" sz="13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17" name="Group 178"/>
            <p:cNvGrpSpPr/>
            <p:nvPr/>
          </p:nvGrpSpPr>
          <p:grpSpPr>
            <a:xfrm>
              <a:off x="9525284" y="3932809"/>
              <a:ext cx="960092" cy="1102996"/>
              <a:chOff x="388620" y="3241357"/>
              <a:chExt cx="1280160" cy="1102996"/>
            </a:xfrm>
          </p:grpSpPr>
          <p:sp>
            <p:nvSpPr>
              <p:cNvPr id="119" name="Rectangle 179"/>
              <p:cNvSpPr/>
              <p:nvPr/>
            </p:nvSpPr>
            <p:spPr bwMode="gray">
              <a:xfrm>
                <a:off x="388620" y="3241357"/>
                <a:ext cx="1280160" cy="492443"/>
              </a:xfrm>
              <a:prstGeom prst="rect">
                <a:avLst/>
              </a:prstGeom>
              <a:solidFill>
                <a:srgbClr val="FFFFFF">
                  <a:lumMod val="95000"/>
                  <a:alpha val="50000"/>
                </a:srgbClr>
              </a:solidFill>
              <a:ln w="6350" algn="ctr">
                <a:solidFill>
                  <a:srgbClr val="CCCCCC">
                    <a:lumMod val="50000"/>
                  </a:srgbClr>
                </a:solidFill>
                <a:miter lim="800000"/>
                <a:headEnd/>
                <a:tailEnd/>
              </a:ln>
            </p:spPr>
            <p:txBody>
              <a:bodyPr lIns="90021" tIns="72017" rIns="90021" bIns="72017"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HANA DB</a:t>
                </a: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Standby</a:t>
                </a: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节点</a:t>
                </a: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20" name="Rectangle 180"/>
              <p:cNvSpPr/>
              <p:nvPr/>
            </p:nvSpPr>
            <p:spPr bwMode="gray">
              <a:xfrm>
                <a:off x="388620" y="3851910"/>
                <a:ext cx="1280160" cy="492443"/>
              </a:xfrm>
              <a:prstGeom prst="rect">
                <a:avLst/>
              </a:prstGeom>
              <a:solidFill>
                <a:srgbClr val="6B2982">
                  <a:lumMod val="20000"/>
                  <a:lumOff val="80000"/>
                  <a:alpha val="20000"/>
                </a:srgbClr>
              </a:solidFill>
              <a:ln w="6350" algn="ctr">
                <a:solidFill>
                  <a:srgbClr val="CCCCCC">
                    <a:lumMod val="50000"/>
                  </a:srgbClr>
                </a:solidFill>
                <a:miter lim="800000"/>
                <a:headEnd/>
                <a:tailEnd/>
              </a:ln>
            </p:spPr>
            <p:txBody>
              <a:bodyPr lIns="90021" tIns="72017" rIns="90021" bIns="72017"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索引服务器</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统计信息服务器</a:t>
                </a: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sp>
          <p:nvSpPr>
            <p:cNvPr id="18" name="Rectangle 181"/>
            <p:cNvSpPr/>
            <p:nvPr/>
          </p:nvSpPr>
          <p:spPr bwMode="gray">
            <a:xfrm>
              <a:off x="9533856" y="3550647"/>
              <a:ext cx="960092" cy="333375"/>
            </a:xfrm>
            <a:prstGeom prst="rect">
              <a:avLst/>
            </a:prstGeom>
            <a:solidFill>
              <a:srgbClr val="D4652D">
                <a:lumMod val="20000"/>
                <a:lumOff val="8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DB</a:t>
              </a:r>
              <a:r>
                <a:rPr kumimoji="0" lang="zh-CN" alt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分区</a:t>
              </a: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N</a:t>
              </a:r>
              <a:endPar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pic>
          <p:nvPicPr>
            <p:cNvPr id="19" name="Picture 3"/>
            <p:cNvPicPr>
              <a:picLocks noChangeAspect="1" noChangeArrowheads="1"/>
            </p:cNvPicPr>
            <p:nvPr/>
          </p:nvPicPr>
          <p:blipFill>
            <a:blip r:embed="rId2" cstate="print"/>
            <a:srcRect/>
            <a:stretch>
              <a:fillRect/>
            </a:stretch>
          </p:blipFill>
          <p:spPr bwMode="auto">
            <a:xfrm>
              <a:off x="9642438" y="2767908"/>
              <a:ext cx="743787" cy="563880"/>
            </a:xfrm>
            <a:prstGeom prst="rect">
              <a:avLst/>
            </a:prstGeom>
            <a:noFill/>
            <a:ln w="9525">
              <a:noFill/>
              <a:miter lim="800000"/>
              <a:headEnd/>
              <a:tailEnd/>
            </a:ln>
          </p:spPr>
        </p:pic>
        <p:sp>
          <p:nvSpPr>
            <p:cNvPr id="20" name="Rectangle 183"/>
            <p:cNvSpPr/>
            <p:nvPr/>
          </p:nvSpPr>
          <p:spPr bwMode="gray">
            <a:xfrm>
              <a:off x="7023006" y="2542530"/>
              <a:ext cx="971522" cy="2553074"/>
            </a:xfrm>
            <a:prstGeom prst="rect">
              <a:avLst/>
            </a:prstGeom>
            <a:solidFill>
              <a:srgbClr val="FFFFFF"/>
            </a:solidFill>
            <a:ln w="6350" algn="ctr">
              <a:solidFill>
                <a:srgbClr val="FFFFFF">
                  <a:lumMod val="50000"/>
                </a:srgbClr>
              </a:solidFill>
              <a:miter lim="800000"/>
              <a:headEnd/>
              <a:tailEnd/>
            </a:ln>
            <a:effectLst>
              <a:outerShdw blurRad="50800" dist="38100" dir="2700000" algn="tl" rotWithShape="0">
                <a:prstClr val="black">
                  <a:alpha val="40000"/>
                </a:prstClr>
              </a:outerShdw>
            </a:effectLst>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1" name="Rectangle 184"/>
            <p:cNvSpPr/>
            <p:nvPr/>
          </p:nvSpPr>
          <p:spPr bwMode="gray">
            <a:xfrm>
              <a:off x="8474597" y="2542530"/>
              <a:ext cx="971522" cy="2553074"/>
            </a:xfrm>
            <a:prstGeom prst="rect">
              <a:avLst/>
            </a:prstGeom>
            <a:solidFill>
              <a:srgbClr val="FFFFFF"/>
            </a:solidFill>
            <a:ln w="6350" algn="ctr">
              <a:solidFill>
                <a:srgbClr val="FFFFFF">
                  <a:lumMod val="50000"/>
                </a:srgbClr>
              </a:solidFill>
              <a:miter lim="800000"/>
              <a:headEnd/>
              <a:tailEnd/>
            </a:ln>
            <a:effectLst>
              <a:outerShdw blurRad="50800" dist="38100" dir="2700000" algn="tl" rotWithShape="0">
                <a:prstClr val="black">
                  <a:alpha val="40000"/>
                </a:prstClr>
              </a:outerShdw>
            </a:effectLst>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2" name="Rectangle 185"/>
            <p:cNvSpPr/>
            <p:nvPr/>
          </p:nvSpPr>
          <p:spPr bwMode="gray">
            <a:xfrm>
              <a:off x="7032151" y="3544188"/>
              <a:ext cx="960092" cy="333375"/>
            </a:xfrm>
            <a:prstGeom prst="rect">
              <a:avLst/>
            </a:prstGeom>
            <a:solidFill>
              <a:srgbClr val="008FCC">
                <a:lumMod val="20000"/>
                <a:lumOff val="8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DB</a:t>
              </a:r>
              <a:r>
                <a:rPr kumimoji="0" lang="zh-CN" alt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分区</a:t>
              </a: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2</a:t>
              </a:r>
              <a:endPar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3" name="Rectangle 186"/>
            <p:cNvSpPr/>
            <p:nvPr/>
          </p:nvSpPr>
          <p:spPr bwMode="gray">
            <a:xfrm>
              <a:off x="8483169" y="3547047"/>
              <a:ext cx="960092" cy="333375"/>
            </a:xfrm>
            <a:prstGeom prst="rect">
              <a:avLst/>
            </a:prstGeom>
            <a:solidFill>
              <a:srgbClr val="8AB54E">
                <a:lumMod val="20000"/>
                <a:lumOff val="8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DB</a:t>
              </a:r>
              <a:r>
                <a:rPr kumimoji="0" lang="zh-CN" alt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分区</a:t>
              </a: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N</a:t>
              </a:r>
              <a:endPar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4" name="TextBox 187"/>
            <p:cNvSpPr txBox="1"/>
            <p:nvPr/>
          </p:nvSpPr>
          <p:spPr>
            <a:xfrm>
              <a:off x="7148202" y="2560390"/>
              <a:ext cx="742928"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rPr>
                <a:t>生产节点</a:t>
              </a:r>
              <a:endParaRPr lang="en-US" sz="13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5" name="TextBox 188"/>
            <p:cNvSpPr txBox="1"/>
            <p:nvPr/>
          </p:nvSpPr>
          <p:spPr>
            <a:xfrm>
              <a:off x="8588894" y="2542530"/>
              <a:ext cx="742928"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rPr>
                <a:t>生产节点</a:t>
              </a:r>
              <a:endParaRPr lang="en-US" sz="13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26" name="Rectangle 189"/>
            <p:cNvSpPr/>
            <p:nvPr/>
          </p:nvSpPr>
          <p:spPr bwMode="gray">
            <a:xfrm>
              <a:off x="7031578" y="3945935"/>
              <a:ext cx="960092" cy="492443"/>
            </a:xfrm>
            <a:prstGeom prst="rect">
              <a:avLst/>
            </a:prstGeom>
            <a:solidFill>
              <a:srgbClr val="FFFFFF">
                <a:lumMod val="95000"/>
                <a:alpha val="5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HANA DB</a:t>
              </a: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Worker</a:t>
              </a:r>
              <a:r>
                <a:rPr kumimoji="0" lang="zh-CN" alt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节点</a:t>
              </a:r>
              <a:endPar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7" name="Rectangle 190"/>
            <p:cNvSpPr/>
            <p:nvPr/>
          </p:nvSpPr>
          <p:spPr bwMode="gray">
            <a:xfrm>
              <a:off x="7031578" y="4556489"/>
              <a:ext cx="960092" cy="492443"/>
            </a:xfrm>
            <a:prstGeom prst="rect">
              <a:avLst/>
            </a:prstGeom>
            <a:solidFill>
              <a:srgbClr val="6B2982">
                <a:lumMod val="20000"/>
                <a:lumOff val="80000"/>
                <a:alpha val="2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索引服务器</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统计信息服务器</a:t>
              </a: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8" name="Rectangle 191"/>
            <p:cNvSpPr/>
            <p:nvPr/>
          </p:nvSpPr>
          <p:spPr bwMode="gray">
            <a:xfrm>
              <a:off x="8486026" y="3932809"/>
              <a:ext cx="960092" cy="492443"/>
            </a:xfrm>
            <a:prstGeom prst="rect">
              <a:avLst/>
            </a:prstGeom>
            <a:solidFill>
              <a:srgbClr val="FFFFFF">
                <a:lumMod val="95000"/>
                <a:alpha val="5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HANA DB</a:t>
              </a: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Worker</a:t>
              </a:r>
              <a:r>
                <a:rPr kumimoji="0" lang="zh-CN" alt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rPr>
                <a:t>节点</a:t>
              </a:r>
              <a:endParaRPr kumimoji="0" lang="en-US" sz="1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29" name="Rectangle 192"/>
            <p:cNvSpPr/>
            <p:nvPr/>
          </p:nvSpPr>
          <p:spPr bwMode="gray">
            <a:xfrm>
              <a:off x="8486026" y="4543363"/>
              <a:ext cx="960092" cy="492443"/>
            </a:xfrm>
            <a:prstGeom prst="rect">
              <a:avLst/>
            </a:prstGeom>
            <a:solidFill>
              <a:srgbClr val="6B2982">
                <a:lumMod val="20000"/>
                <a:lumOff val="80000"/>
                <a:alpha val="20000"/>
              </a:srgbClr>
            </a:solidFill>
            <a:ln w="6350" algn="ctr">
              <a:solidFill>
                <a:srgbClr val="CCCCCC">
                  <a:lumMod val="50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索引服务器</a:t>
              </a:r>
              <a:endPar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a:p>
              <a:pPr marL="0" marR="0" lvl="0" indent="0" algn="ctr" defTabSz="767975" eaLnBrk="1" fontAlgn="base" latinLnBrk="0" hangingPunct="1">
                <a:lnSpc>
                  <a:spcPct val="100000"/>
                </a:lnSpc>
                <a:spcBef>
                  <a:spcPts val="0"/>
                </a:spcBef>
                <a:spcAft>
                  <a:spcPct val="0"/>
                </a:spcAft>
                <a:buClr>
                  <a:srgbClr val="F0AB00"/>
                </a:buClr>
                <a:buSzPct val="80000"/>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统计信息服务器</a:t>
              </a:r>
              <a:endParaRPr kumimoji="0" 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pic>
          <p:nvPicPr>
            <p:cNvPr id="30" name="Picture 3"/>
            <p:cNvPicPr>
              <a:picLocks noChangeAspect="1" noChangeArrowheads="1"/>
            </p:cNvPicPr>
            <p:nvPr/>
          </p:nvPicPr>
          <p:blipFill>
            <a:blip r:embed="rId2" cstate="print"/>
            <a:srcRect/>
            <a:stretch>
              <a:fillRect/>
            </a:stretch>
          </p:blipFill>
          <p:spPr bwMode="auto">
            <a:xfrm>
              <a:off x="7136874" y="2762334"/>
              <a:ext cx="743787" cy="563880"/>
            </a:xfrm>
            <a:prstGeom prst="rect">
              <a:avLst/>
            </a:prstGeom>
            <a:noFill/>
            <a:ln w="9525">
              <a:noFill/>
              <a:miter lim="800000"/>
              <a:headEnd/>
              <a:tailEnd/>
            </a:ln>
          </p:spPr>
        </p:pic>
        <p:pic>
          <p:nvPicPr>
            <p:cNvPr id="31" name="Picture 3"/>
            <p:cNvPicPr>
              <a:picLocks noChangeAspect="1" noChangeArrowheads="1"/>
            </p:cNvPicPr>
            <p:nvPr/>
          </p:nvPicPr>
          <p:blipFill>
            <a:blip r:embed="rId2" cstate="print"/>
            <a:srcRect/>
            <a:stretch>
              <a:fillRect/>
            </a:stretch>
          </p:blipFill>
          <p:spPr bwMode="auto">
            <a:xfrm>
              <a:off x="8587608" y="2772910"/>
              <a:ext cx="743787" cy="563880"/>
            </a:xfrm>
            <a:prstGeom prst="rect">
              <a:avLst/>
            </a:prstGeom>
            <a:noFill/>
            <a:ln w="9525">
              <a:noFill/>
              <a:miter lim="800000"/>
              <a:headEnd/>
              <a:tailEnd/>
            </a:ln>
          </p:spPr>
        </p:pic>
        <p:sp>
          <p:nvSpPr>
            <p:cNvPr id="32" name="Rectangle 90"/>
            <p:cNvSpPr/>
            <p:nvPr/>
          </p:nvSpPr>
          <p:spPr bwMode="gray">
            <a:xfrm>
              <a:off x="5947389" y="3154207"/>
              <a:ext cx="4537987" cy="381000"/>
            </a:xfrm>
            <a:prstGeom prst="rect">
              <a:avLst/>
            </a:prstGeom>
            <a:solidFill>
              <a:srgbClr val="F0EA00"/>
            </a:solidFill>
            <a:ln w="6350" algn="ctr">
              <a:solidFill>
                <a:srgbClr val="000000">
                  <a:lumMod val="65000"/>
                  <a:lumOff val="35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SAP HANA DB</a:t>
              </a:r>
              <a:endParaRPr kumimoji="0" lang="en-US" sz="1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nvGrpSpPr>
            <p:cNvPr id="33" name="Group 313"/>
            <p:cNvGrpSpPr/>
            <p:nvPr/>
          </p:nvGrpSpPr>
          <p:grpSpPr bwMode="gray">
            <a:xfrm>
              <a:off x="7481341" y="6055071"/>
              <a:ext cx="642588" cy="780725"/>
              <a:chOff x="2275031" y="3723018"/>
              <a:chExt cx="856809" cy="965146"/>
            </a:xfrm>
          </p:grpSpPr>
          <p:sp>
            <p:nvSpPr>
              <p:cNvPr id="113" name="Flowchart: Magnetic Disk 314"/>
              <p:cNvSpPr/>
              <p:nvPr/>
            </p:nvSpPr>
            <p:spPr bwMode="gray">
              <a:xfrm>
                <a:off x="2597029" y="3723018"/>
                <a:ext cx="440632" cy="360519"/>
              </a:xfrm>
              <a:prstGeom prst="flowChartMagneticDisk">
                <a:avLst/>
              </a:prstGeom>
              <a:solidFill>
                <a:srgbClr val="008FCC">
                  <a:lumMod val="60000"/>
                  <a:lumOff val="40000"/>
                </a:srgbClr>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4" name="Oval 315"/>
              <p:cNvSpPr/>
              <p:nvPr/>
            </p:nvSpPr>
            <p:spPr bwMode="gray">
              <a:xfrm>
                <a:off x="2698742" y="3743927"/>
                <a:ext cx="245737" cy="72000"/>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5" name="TextBox 316"/>
              <p:cNvSpPr txBox="1"/>
              <p:nvPr/>
            </p:nvSpPr>
            <p:spPr bwMode="gray">
              <a:xfrm>
                <a:off x="2548502" y="3814063"/>
                <a:ext cx="583338" cy="228287"/>
              </a:xfrm>
              <a:prstGeom prst="rect">
                <a:avLst/>
              </a:prstGeom>
              <a:noFill/>
              <a:effectLst>
                <a:outerShdw blurRad="76200" dist="12700" dir="2700000" sy="-23000" kx="-800400" algn="bl" rotWithShape="0">
                  <a:srgbClr val="000000">
                    <a:lumMod val="50000"/>
                    <a:lumOff val="50000"/>
                    <a:alpha val="20000"/>
                  </a:srgbClr>
                </a:outerShdw>
              </a:effectLst>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日志卷</a:t>
                </a:r>
                <a:endParaRPr kumimoji="0" lang="de-DE"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sp>
            <p:nvSpPr>
              <p:cNvPr id="116" name="Flowchart: Magnetic Disk 317"/>
              <p:cNvSpPr/>
              <p:nvPr/>
            </p:nvSpPr>
            <p:spPr bwMode="gray">
              <a:xfrm>
                <a:off x="2287438" y="4156812"/>
                <a:ext cx="473789" cy="479221"/>
              </a:xfrm>
              <a:prstGeom prst="flowChartMagneticDisk">
                <a:avLst/>
              </a:prstGeom>
              <a:solidFill>
                <a:srgbClr val="F0AB00"/>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7" name="Oval 318"/>
              <p:cNvSpPr/>
              <p:nvPr/>
            </p:nvSpPr>
            <p:spPr bwMode="gray">
              <a:xfrm>
                <a:off x="2390618" y="4198525"/>
                <a:ext cx="264228" cy="81811"/>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8" name="TextBox 319"/>
              <p:cNvSpPr txBox="1"/>
              <p:nvPr/>
            </p:nvSpPr>
            <p:spPr bwMode="gray">
              <a:xfrm>
                <a:off x="2275031" y="4307685"/>
                <a:ext cx="500839" cy="380479"/>
              </a:xfrm>
              <a:prstGeom prst="rect">
                <a:avLst/>
              </a:prstGeom>
              <a:noFill/>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数据卷</a:t>
                </a:r>
                <a:endParaRPr kumimoji="0" lang="de-DE"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grpSp>
        <p:sp>
          <p:nvSpPr>
            <p:cNvPr id="34" name="Flowchart: Process 321"/>
            <p:cNvSpPr/>
            <p:nvPr/>
          </p:nvSpPr>
          <p:spPr bwMode="gray">
            <a:xfrm>
              <a:off x="7453639" y="5878288"/>
              <a:ext cx="701903" cy="907554"/>
            </a:xfrm>
            <a:prstGeom prst="flowChartProcess">
              <a:avLst/>
            </a:prstGeom>
            <a:gradFill>
              <a:gsLst>
                <a:gs pos="0">
                  <a:srgbClr val="8AB54E">
                    <a:lumMod val="40000"/>
                    <a:lumOff val="60000"/>
                  </a:srgbClr>
                </a:gs>
                <a:gs pos="0">
                  <a:srgbClr val="FFFFFF">
                    <a:lumMod val="93000"/>
                    <a:alpha val="0"/>
                  </a:srgbClr>
                </a:gs>
                <a:gs pos="100000">
                  <a:srgbClr val="F0AB00">
                    <a:tint val="23500"/>
                    <a:satMod val="160000"/>
                  </a:srgbClr>
                </a:gs>
              </a:gsLst>
              <a:lin ang="5400000" scaled="0"/>
            </a:gradFill>
            <a:ln w="6350" algn="ctr">
              <a:solidFill>
                <a:srgbClr val="000000"/>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SAS</a:t>
              </a: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存储</a:t>
              </a: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2</a:t>
              </a:r>
              <a:endPar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nvGrpSpPr>
            <p:cNvPr id="35" name="Group 322"/>
            <p:cNvGrpSpPr/>
            <p:nvPr/>
          </p:nvGrpSpPr>
          <p:grpSpPr bwMode="gray">
            <a:xfrm>
              <a:off x="9047668" y="6048208"/>
              <a:ext cx="642588" cy="780725"/>
              <a:chOff x="2275031" y="3723018"/>
              <a:chExt cx="856809" cy="965146"/>
            </a:xfrm>
          </p:grpSpPr>
          <p:sp>
            <p:nvSpPr>
              <p:cNvPr id="107" name="Flowchart: Magnetic Disk 323"/>
              <p:cNvSpPr/>
              <p:nvPr/>
            </p:nvSpPr>
            <p:spPr bwMode="gray">
              <a:xfrm>
                <a:off x="2597029" y="3723018"/>
                <a:ext cx="440632" cy="360519"/>
              </a:xfrm>
              <a:prstGeom prst="flowChartMagneticDisk">
                <a:avLst/>
              </a:prstGeom>
              <a:solidFill>
                <a:srgbClr val="008FCC">
                  <a:lumMod val="60000"/>
                  <a:lumOff val="40000"/>
                </a:srgbClr>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08" name="Oval 324"/>
              <p:cNvSpPr/>
              <p:nvPr/>
            </p:nvSpPr>
            <p:spPr bwMode="gray">
              <a:xfrm>
                <a:off x="2698742" y="3743927"/>
                <a:ext cx="245737" cy="72000"/>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09" name="TextBox 325"/>
              <p:cNvSpPr txBox="1"/>
              <p:nvPr/>
            </p:nvSpPr>
            <p:spPr bwMode="gray">
              <a:xfrm>
                <a:off x="2548502" y="3814063"/>
                <a:ext cx="583338" cy="228287"/>
              </a:xfrm>
              <a:prstGeom prst="rect">
                <a:avLst/>
              </a:prstGeom>
              <a:noFill/>
              <a:effectLst>
                <a:outerShdw blurRad="76200" dist="12700" dir="2700000" sy="-23000" kx="-800400" algn="bl" rotWithShape="0">
                  <a:srgbClr val="000000">
                    <a:lumMod val="50000"/>
                    <a:lumOff val="50000"/>
                    <a:alpha val="20000"/>
                  </a:srgbClr>
                </a:outerShdw>
              </a:effectLst>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日志卷</a:t>
                </a:r>
                <a:endParaRPr kumimoji="0" lang="de-DE"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sp>
            <p:nvSpPr>
              <p:cNvPr id="110" name="Flowchart: Magnetic Disk 326"/>
              <p:cNvSpPr/>
              <p:nvPr/>
            </p:nvSpPr>
            <p:spPr bwMode="gray">
              <a:xfrm>
                <a:off x="2287438" y="4156812"/>
                <a:ext cx="473789" cy="479221"/>
              </a:xfrm>
              <a:prstGeom prst="flowChartMagneticDisk">
                <a:avLst/>
              </a:prstGeom>
              <a:solidFill>
                <a:srgbClr val="F0AB00"/>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1" name="Oval 327"/>
              <p:cNvSpPr/>
              <p:nvPr/>
            </p:nvSpPr>
            <p:spPr bwMode="gray">
              <a:xfrm>
                <a:off x="2390618" y="4198525"/>
                <a:ext cx="264228" cy="81811"/>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12" name="TextBox 328"/>
              <p:cNvSpPr txBox="1"/>
              <p:nvPr/>
            </p:nvSpPr>
            <p:spPr bwMode="gray">
              <a:xfrm>
                <a:off x="2275031" y="4307685"/>
                <a:ext cx="500839" cy="380479"/>
              </a:xfrm>
              <a:prstGeom prst="rect">
                <a:avLst/>
              </a:prstGeom>
              <a:noFill/>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数据卷</a:t>
                </a:r>
                <a:endParaRPr kumimoji="0" lang="de-DE"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grpSp>
        <p:sp>
          <p:nvSpPr>
            <p:cNvPr id="36" name="Flowchart: Process 329"/>
            <p:cNvSpPr/>
            <p:nvPr/>
          </p:nvSpPr>
          <p:spPr bwMode="gray">
            <a:xfrm>
              <a:off x="8974434" y="5856914"/>
              <a:ext cx="701903" cy="907554"/>
            </a:xfrm>
            <a:prstGeom prst="flowChartProcess">
              <a:avLst/>
            </a:prstGeom>
            <a:gradFill>
              <a:gsLst>
                <a:gs pos="0">
                  <a:srgbClr val="8AB54E">
                    <a:lumMod val="40000"/>
                    <a:lumOff val="60000"/>
                  </a:srgbClr>
                </a:gs>
                <a:gs pos="0">
                  <a:srgbClr val="FFFFFF">
                    <a:lumMod val="93000"/>
                    <a:alpha val="0"/>
                  </a:srgbClr>
                </a:gs>
                <a:gs pos="100000">
                  <a:srgbClr val="F0AB00">
                    <a:tint val="23500"/>
                    <a:satMod val="160000"/>
                  </a:srgbClr>
                </a:gs>
              </a:gsLst>
              <a:lin ang="5400000" scaled="0"/>
            </a:gradFill>
            <a:ln w="6350" algn="ctr">
              <a:solidFill>
                <a:srgbClr val="000000"/>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SAS</a:t>
              </a: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存储</a:t>
              </a: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N</a:t>
              </a:r>
              <a:endPar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grpSp>
          <p:nvGrpSpPr>
            <p:cNvPr id="37" name="Group 23"/>
            <p:cNvGrpSpPr/>
            <p:nvPr/>
          </p:nvGrpSpPr>
          <p:grpSpPr>
            <a:xfrm>
              <a:off x="6993168" y="3189376"/>
              <a:ext cx="287412" cy="289241"/>
              <a:chOff x="2524732" y="2275425"/>
              <a:chExt cx="315681" cy="289241"/>
            </a:xfrm>
          </p:grpSpPr>
          <p:grpSp>
            <p:nvGrpSpPr>
              <p:cNvPr id="82" name="Group 29"/>
              <p:cNvGrpSpPr/>
              <p:nvPr/>
            </p:nvGrpSpPr>
            <p:grpSpPr>
              <a:xfrm rot="2700000">
                <a:off x="2537953" y="2314480"/>
                <a:ext cx="289241" cy="211131"/>
                <a:chOff x="4462585" y="1570892"/>
                <a:chExt cx="1195753" cy="799734"/>
              </a:xfrm>
            </p:grpSpPr>
            <p:cxnSp>
              <p:nvCxnSpPr>
                <p:cNvPr id="96" name="Straight Connector 137"/>
                <p:cNvCxnSpPr/>
                <p:nvPr/>
              </p:nvCxnSpPr>
              <p:spPr>
                <a:xfrm>
                  <a:off x="4462585" y="1570892"/>
                  <a:ext cx="1195753" cy="0"/>
                </a:xfrm>
                <a:prstGeom prst="line">
                  <a:avLst/>
                </a:prstGeom>
                <a:noFill/>
                <a:ln w="28575" cap="flat" cmpd="sng" algn="ctr">
                  <a:solidFill>
                    <a:srgbClr val="FFFFFF">
                      <a:lumMod val="85000"/>
                    </a:srgbClr>
                  </a:solidFill>
                  <a:prstDash val="solid"/>
                </a:ln>
                <a:effectLst/>
              </p:spPr>
            </p:cxnSp>
            <p:cxnSp>
              <p:nvCxnSpPr>
                <p:cNvPr id="97" name="Straight Connector 138"/>
                <p:cNvCxnSpPr/>
                <p:nvPr/>
              </p:nvCxnSpPr>
              <p:spPr>
                <a:xfrm>
                  <a:off x="4462585" y="1650865"/>
                  <a:ext cx="1195753" cy="0"/>
                </a:xfrm>
                <a:prstGeom prst="line">
                  <a:avLst/>
                </a:prstGeom>
                <a:noFill/>
                <a:ln w="28575" cap="flat" cmpd="sng" algn="ctr">
                  <a:solidFill>
                    <a:srgbClr val="FFFFFF">
                      <a:lumMod val="85000"/>
                    </a:srgbClr>
                  </a:solidFill>
                  <a:prstDash val="solid"/>
                </a:ln>
                <a:effectLst/>
              </p:spPr>
            </p:cxnSp>
            <p:cxnSp>
              <p:nvCxnSpPr>
                <p:cNvPr id="98" name="Straight Connector 139"/>
                <p:cNvCxnSpPr/>
                <p:nvPr/>
              </p:nvCxnSpPr>
              <p:spPr>
                <a:xfrm>
                  <a:off x="4462585" y="1730838"/>
                  <a:ext cx="1195753" cy="0"/>
                </a:xfrm>
                <a:prstGeom prst="line">
                  <a:avLst/>
                </a:prstGeom>
                <a:noFill/>
                <a:ln w="28575" cap="flat" cmpd="sng" algn="ctr">
                  <a:solidFill>
                    <a:srgbClr val="FFFFFF">
                      <a:lumMod val="85000"/>
                    </a:srgbClr>
                  </a:solidFill>
                  <a:prstDash val="solid"/>
                </a:ln>
                <a:effectLst/>
              </p:spPr>
            </p:cxnSp>
            <p:cxnSp>
              <p:nvCxnSpPr>
                <p:cNvPr id="99" name="Straight Connector 140"/>
                <p:cNvCxnSpPr/>
                <p:nvPr/>
              </p:nvCxnSpPr>
              <p:spPr>
                <a:xfrm>
                  <a:off x="4462585" y="1810811"/>
                  <a:ext cx="1195753" cy="0"/>
                </a:xfrm>
                <a:prstGeom prst="line">
                  <a:avLst/>
                </a:prstGeom>
                <a:noFill/>
                <a:ln w="28575" cap="flat" cmpd="sng" algn="ctr">
                  <a:solidFill>
                    <a:srgbClr val="FFFFFF">
                      <a:lumMod val="85000"/>
                    </a:srgbClr>
                  </a:solidFill>
                  <a:prstDash val="solid"/>
                </a:ln>
                <a:effectLst/>
              </p:spPr>
            </p:cxnSp>
            <p:cxnSp>
              <p:nvCxnSpPr>
                <p:cNvPr id="100" name="Straight Connector 141"/>
                <p:cNvCxnSpPr/>
                <p:nvPr/>
              </p:nvCxnSpPr>
              <p:spPr>
                <a:xfrm>
                  <a:off x="4462585" y="1890784"/>
                  <a:ext cx="1195753" cy="0"/>
                </a:xfrm>
                <a:prstGeom prst="line">
                  <a:avLst/>
                </a:prstGeom>
                <a:noFill/>
                <a:ln w="28575" cap="flat" cmpd="sng" algn="ctr">
                  <a:solidFill>
                    <a:srgbClr val="FFFFFF">
                      <a:lumMod val="85000"/>
                    </a:srgbClr>
                  </a:solidFill>
                  <a:prstDash val="solid"/>
                </a:ln>
                <a:effectLst/>
              </p:spPr>
            </p:cxnSp>
            <p:cxnSp>
              <p:nvCxnSpPr>
                <p:cNvPr id="101" name="Straight Connector 142"/>
                <p:cNvCxnSpPr/>
                <p:nvPr/>
              </p:nvCxnSpPr>
              <p:spPr>
                <a:xfrm>
                  <a:off x="4462585" y="1970757"/>
                  <a:ext cx="1195753" cy="0"/>
                </a:xfrm>
                <a:prstGeom prst="line">
                  <a:avLst/>
                </a:prstGeom>
                <a:noFill/>
                <a:ln w="28575" cap="flat" cmpd="sng" algn="ctr">
                  <a:solidFill>
                    <a:srgbClr val="FFFFFF">
                      <a:lumMod val="85000"/>
                    </a:srgbClr>
                  </a:solidFill>
                  <a:prstDash val="solid"/>
                </a:ln>
                <a:effectLst/>
              </p:spPr>
            </p:cxnSp>
            <p:cxnSp>
              <p:nvCxnSpPr>
                <p:cNvPr id="102" name="Straight Connector 143"/>
                <p:cNvCxnSpPr/>
                <p:nvPr/>
              </p:nvCxnSpPr>
              <p:spPr>
                <a:xfrm>
                  <a:off x="4462585" y="2050730"/>
                  <a:ext cx="1195753" cy="0"/>
                </a:xfrm>
                <a:prstGeom prst="line">
                  <a:avLst/>
                </a:prstGeom>
                <a:noFill/>
                <a:ln w="28575" cap="flat" cmpd="sng" algn="ctr">
                  <a:solidFill>
                    <a:srgbClr val="FFFFFF">
                      <a:lumMod val="85000"/>
                    </a:srgbClr>
                  </a:solidFill>
                  <a:prstDash val="solid"/>
                </a:ln>
                <a:effectLst/>
              </p:spPr>
            </p:cxnSp>
            <p:cxnSp>
              <p:nvCxnSpPr>
                <p:cNvPr id="103" name="Straight Connector 144"/>
                <p:cNvCxnSpPr/>
                <p:nvPr/>
              </p:nvCxnSpPr>
              <p:spPr>
                <a:xfrm>
                  <a:off x="4462585" y="2130703"/>
                  <a:ext cx="1195753" cy="0"/>
                </a:xfrm>
                <a:prstGeom prst="line">
                  <a:avLst/>
                </a:prstGeom>
                <a:noFill/>
                <a:ln w="28575" cap="flat" cmpd="sng" algn="ctr">
                  <a:solidFill>
                    <a:srgbClr val="FFFFFF">
                      <a:lumMod val="85000"/>
                    </a:srgbClr>
                  </a:solidFill>
                  <a:prstDash val="solid"/>
                </a:ln>
                <a:effectLst/>
              </p:spPr>
            </p:cxnSp>
            <p:cxnSp>
              <p:nvCxnSpPr>
                <p:cNvPr id="104" name="Straight Connector 145"/>
                <p:cNvCxnSpPr/>
                <p:nvPr/>
              </p:nvCxnSpPr>
              <p:spPr>
                <a:xfrm>
                  <a:off x="4462585" y="2210676"/>
                  <a:ext cx="1195753" cy="0"/>
                </a:xfrm>
                <a:prstGeom prst="line">
                  <a:avLst/>
                </a:prstGeom>
                <a:noFill/>
                <a:ln w="28575" cap="flat" cmpd="sng" algn="ctr">
                  <a:solidFill>
                    <a:srgbClr val="FFFFFF">
                      <a:lumMod val="85000"/>
                    </a:srgbClr>
                  </a:solidFill>
                  <a:prstDash val="solid"/>
                </a:ln>
                <a:effectLst/>
              </p:spPr>
            </p:cxnSp>
            <p:cxnSp>
              <p:nvCxnSpPr>
                <p:cNvPr id="105" name="Straight Connector 146"/>
                <p:cNvCxnSpPr/>
                <p:nvPr/>
              </p:nvCxnSpPr>
              <p:spPr>
                <a:xfrm>
                  <a:off x="4462585" y="2290649"/>
                  <a:ext cx="1195753" cy="0"/>
                </a:xfrm>
                <a:prstGeom prst="line">
                  <a:avLst/>
                </a:prstGeom>
                <a:noFill/>
                <a:ln w="28575" cap="flat" cmpd="sng" algn="ctr">
                  <a:solidFill>
                    <a:srgbClr val="FFFFFF">
                      <a:lumMod val="85000"/>
                    </a:srgbClr>
                  </a:solidFill>
                  <a:prstDash val="solid"/>
                </a:ln>
                <a:effectLst/>
              </p:spPr>
            </p:cxnSp>
            <p:cxnSp>
              <p:nvCxnSpPr>
                <p:cNvPr id="106" name="Straight Connector 147"/>
                <p:cNvCxnSpPr/>
                <p:nvPr/>
              </p:nvCxnSpPr>
              <p:spPr>
                <a:xfrm>
                  <a:off x="4462585" y="2370626"/>
                  <a:ext cx="1195753" cy="0"/>
                </a:xfrm>
                <a:prstGeom prst="line">
                  <a:avLst/>
                </a:prstGeom>
                <a:noFill/>
                <a:ln w="28575" cap="flat" cmpd="sng" algn="ctr">
                  <a:solidFill>
                    <a:srgbClr val="FFFFFF">
                      <a:lumMod val="85000"/>
                    </a:srgbClr>
                  </a:solidFill>
                  <a:prstDash val="solid"/>
                </a:ln>
                <a:effectLst/>
              </p:spPr>
            </p:cxnSp>
          </p:grpSp>
          <p:grpSp>
            <p:nvGrpSpPr>
              <p:cNvPr id="83" name="Group 30"/>
              <p:cNvGrpSpPr/>
              <p:nvPr/>
            </p:nvGrpSpPr>
            <p:grpSpPr>
              <a:xfrm rot="18900000">
                <a:off x="2524732" y="2323333"/>
                <a:ext cx="315681" cy="193448"/>
                <a:chOff x="4462585" y="1570892"/>
                <a:chExt cx="1195753" cy="799734"/>
              </a:xfrm>
            </p:grpSpPr>
            <p:cxnSp>
              <p:nvCxnSpPr>
                <p:cNvPr id="85" name="Straight Connector 126"/>
                <p:cNvCxnSpPr/>
                <p:nvPr/>
              </p:nvCxnSpPr>
              <p:spPr>
                <a:xfrm>
                  <a:off x="4462585" y="1570892"/>
                  <a:ext cx="1195753" cy="0"/>
                </a:xfrm>
                <a:prstGeom prst="line">
                  <a:avLst/>
                </a:prstGeom>
                <a:noFill/>
                <a:ln w="28575" cap="flat" cmpd="sng" algn="ctr">
                  <a:solidFill>
                    <a:srgbClr val="FFFFFF">
                      <a:lumMod val="85000"/>
                    </a:srgbClr>
                  </a:solidFill>
                  <a:prstDash val="solid"/>
                </a:ln>
                <a:effectLst/>
              </p:spPr>
            </p:cxnSp>
            <p:cxnSp>
              <p:nvCxnSpPr>
                <p:cNvPr id="86" name="Straight Connector 127"/>
                <p:cNvCxnSpPr/>
                <p:nvPr/>
              </p:nvCxnSpPr>
              <p:spPr>
                <a:xfrm>
                  <a:off x="4462585" y="1650865"/>
                  <a:ext cx="1195753" cy="0"/>
                </a:xfrm>
                <a:prstGeom prst="line">
                  <a:avLst/>
                </a:prstGeom>
                <a:noFill/>
                <a:ln w="28575" cap="flat" cmpd="sng" algn="ctr">
                  <a:solidFill>
                    <a:srgbClr val="FFFFFF">
                      <a:lumMod val="85000"/>
                    </a:srgbClr>
                  </a:solidFill>
                  <a:prstDash val="solid"/>
                </a:ln>
                <a:effectLst/>
              </p:spPr>
            </p:cxnSp>
            <p:cxnSp>
              <p:nvCxnSpPr>
                <p:cNvPr id="87" name="Straight Connector 128"/>
                <p:cNvCxnSpPr/>
                <p:nvPr/>
              </p:nvCxnSpPr>
              <p:spPr>
                <a:xfrm>
                  <a:off x="4462585" y="1730838"/>
                  <a:ext cx="1195753" cy="0"/>
                </a:xfrm>
                <a:prstGeom prst="line">
                  <a:avLst/>
                </a:prstGeom>
                <a:noFill/>
                <a:ln w="28575" cap="flat" cmpd="sng" algn="ctr">
                  <a:solidFill>
                    <a:srgbClr val="FFFFFF">
                      <a:lumMod val="85000"/>
                    </a:srgbClr>
                  </a:solidFill>
                  <a:prstDash val="solid"/>
                </a:ln>
                <a:effectLst/>
              </p:spPr>
            </p:cxnSp>
            <p:cxnSp>
              <p:nvCxnSpPr>
                <p:cNvPr id="88" name="Straight Connector 129"/>
                <p:cNvCxnSpPr/>
                <p:nvPr/>
              </p:nvCxnSpPr>
              <p:spPr>
                <a:xfrm>
                  <a:off x="4462585" y="1810811"/>
                  <a:ext cx="1195753" cy="0"/>
                </a:xfrm>
                <a:prstGeom prst="line">
                  <a:avLst/>
                </a:prstGeom>
                <a:noFill/>
                <a:ln w="28575" cap="flat" cmpd="sng" algn="ctr">
                  <a:solidFill>
                    <a:srgbClr val="FFFFFF">
                      <a:lumMod val="85000"/>
                    </a:srgbClr>
                  </a:solidFill>
                  <a:prstDash val="solid"/>
                </a:ln>
                <a:effectLst/>
              </p:spPr>
            </p:cxnSp>
            <p:cxnSp>
              <p:nvCxnSpPr>
                <p:cNvPr id="89" name="Straight Connector 130"/>
                <p:cNvCxnSpPr/>
                <p:nvPr/>
              </p:nvCxnSpPr>
              <p:spPr>
                <a:xfrm>
                  <a:off x="4462585" y="1890784"/>
                  <a:ext cx="1195753" cy="0"/>
                </a:xfrm>
                <a:prstGeom prst="line">
                  <a:avLst/>
                </a:prstGeom>
                <a:noFill/>
                <a:ln w="28575" cap="flat" cmpd="sng" algn="ctr">
                  <a:solidFill>
                    <a:srgbClr val="FFFFFF">
                      <a:lumMod val="85000"/>
                    </a:srgbClr>
                  </a:solidFill>
                  <a:prstDash val="solid"/>
                </a:ln>
                <a:effectLst/>
              </p:spPr>
            </p:cxnSp>
            <p:cxnSp>
              <p:nvCxnSpPr>
                <p:cNvPr id="90" name="Straight Connector 131"/>
                <p:cNvCxnSpPr/>
                <p:nvPr/>
              </p:nvCxnSpPr>
              <p:spPr>
                <a:xfrm>
                  <a:off x="4462585" y="1970757"/>
                  <a:ext cx="1195753" cy="0"/>
                </a:xfrm>
                <a:prstGeom prst="line">
                  <a:avLst/>
                </a:prstGeom>
                <a:noFill/>
                <a:ln w="28575" cap="flat" cmpd="sng" algn="ctr">
                  <a:solidFill>
                    <a:srgbClr val="FFFFFF">
                      <a:lumMod val="85000"/>
                    </a:srgbClr>
                  </a:solidFill>
                  <a:prstDash val="solid"/>
                </a:ln>
                <a:effectLst/>
              </p:spPr>
            </p:cxnSp>
            <p:cxnSp>
              <p:nvCxnSpPr>
                <p:cNvPr id="91" name="Straight Connector 132"/>
                <p:cNvCxnSpPr/>
                <p:nvPr/>
              </p:nvCxnSpPr>
              <p:spPr>
                <a:xfrm>
                  <a:off x="4462585" y="2050730"/>
                  <a:ext cx="1195753" cy="0"/>
                </a:xfrm>
                <a:prstGeom prst="line">
                  <a:avLst/>
                </a:prstGeom>
                <a:noFill/>
                <a:ln w="28575" cap="flat" cmpd="sng" algn="ctr">
                  <a:solidFill>
                    <a:srgbClr val="FFFFFF">
                      <a:lumMod val="85000"/>
                    </a:srgbClr>
                  </a:solidFill>
                  <a:prstDash val="solid"/>
                </a:ln>
                <a:effectLst/>
              </p:spPr>
            </p:cxnSp>
            <p:cxnSp>
              <p:nvCxnSpPr>
                <p:cNvPr id="92" name="Straight Connector 133"/>
                <p:cNvCxnSpPr/>
                <p:nvPr/>
              </p:nvCxnSpPr>
              <p:spPr>
                <a:xfrm>
                  <a:off x="4462585" y="2130703"/>
                  <a:ext cx="1195753" cy="0"/>
                </a:xfrm>
                <a:prstGeom prst="line">
                  <a:avLst/>
                </a:prstGeom>
                <a:noFill/>
                <a:ln w="28575" cap="flat" cmpd="sng" algn="ctr">
                  <a:solidFill>
                    <a:srgbClr val="FFFFFF">
                      <a:lumMod val="85000"/>
                    </a:srgbClr>
                  </a:solidFill>
                  <a:prstDash val="solid"/>
                </a:ln>
                <a:effectLst/>
              </p:spPr>
            </p:cxnSp>
            <p:cxnSp>
              <p:nvCxnSpPr>
                <p:cNvPr id="93" name="Straight Connector 134"/>
                <p:cNvCxnSpPr/>
                <p:nvPr/>
              </p:nvCxnSpPr>
              <p:spPr>
                <a:xfrm>
                  <a:off x="4462585" y="2210676"/>
                  <a:ext cx="1195753" cy="0"/>
                </a:xfrm>
                <a:prstGeom prst="line">
                  <a:avLst/>
                </a:prstGeom>
                <a:noFill/>
                <a:ln w="28575" cap="flat" cmpd="sng" algn="ctr">
                  <a:solidFill>
                    <a:srgbClr val="FFFFFF">
                      <a:lumMod val="85000"/>
                    </a:srgbClr>
                  </a:solidFill>
                  <a:prstDash val="solid"/>
                </a:ln>
                <a:effectLst/>
              </p:spPr>
            </p:cxnSp>
            <p:cxnSp>
              <p:nvCxnSpPr>
                <p:cNvPr id="94" name="Straight Connector 135"/>
                <p:cNvCxnSpPr/>
                <p:nvPr/>
              </p:nvCxnSpPr>
              <p:spPr>
                <a:xfrm>
                  <a:off x="4462585" y="2290649"/>
                  <a:ext cx="1195753" cy="0"/>
                </a:xfrm>
                <a:prstGeom prst="line">
                  <a:avLst/>
                </a:prstGeom>
                <a:noFill/>
                <a:ln w="28575" cap="flat" cmpd="sng" algn="ctr">
                  <a:solidFill>
                    <a:srgbClr val="FFFFFF">
                      <a:lumMod val="85000"/>
                    </a:srgbClr>
                  </a:solidFill>
                  <a:prstDash val="solid"/>
                </a:ln>
                <a:effectLst/>
              </p:spPr>
            </p:cxnSp>
            <p:cxnSp>
              <p:nvCxnSpPr>
                <p:cNvPr id="95" name="Straight Connector 136"/>
                <p:cNvCxnSpPr/>
                <p:nvPr/>
              </p:nvCxnSpPr>
              <p:spPr>
                <a:xfrm>
                  <a:off x="4462585" y="2370626"/>
                  <a:ext cx="1195753" cy="0"/>
                </a:xfrm>
                <a:prstGeom prst="line">
                  <a:avLst/>
                </a:prstGeom>
                <a:noFill/>
                <a:ln w="28575" cap="flat" cmpd="sng" algn="ctr">
                  <a:solidFill>
                    <a:srgbClr val="FFFFFF">
                      <a:lumMod val="85000"/>
                    </a:srgbClr>
                  </a:solidFill>
                  <a:prstDash val="solid"/>
                </a:ln>
                <a:effectLst/>
              </p:spPr>
            </p:cxnSp>
          </p:grpSp>
          <p:sp>
            <p:nvSpPr>
              <p:cNvPr id="84" name="Rectangle 125"/>
              <p:cNvSpPr/>
              <p:nvPr/>
            </p:nvSpPr>
            <p:spPr bwMode="gray">
              <a:xfrm rot="2700000">
                <a:off x="2575031" y="2300558"/>
                <a:ext cx="250311" cy="257652"/>
              </a:xfrm>
              <a:prstGeom prst="rect">
                <a:avLst/>
              </a:prstGeom>
              <a:solidFill>
                <a:srgbClr val="000000">
                  <a:lumMod val="65000"/>
                  <a:lumOff val="35000"/>
                </a:srgbClr>
              </a:solidFill>
              <a:ln w="9525" algn="ctr">
                <a:noFill/>
                <a:miter lim="800000"/>
                <a:headEnd/>
                <a:tailEnd/>
              </a:ln>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00" b="1" i="0" u="none" strike="noStrike" kern="0" cap="none" spc="0" normalizeH="0" baseline="0" noProof="0" dirty="0">
                    <a:ln>
                      <a:noFill/>
                    </a:ln>
                    <a:solidFill>
                      <a:srgbClr val="FFFFFF">
                        <a:lumMod val="95000"/>
                      </a:srgbClr>
                    </a:solidFill>
                    <a:effectLst/>
                    <a:uLnTx/>
                    <a:uFillTx/>
                    <a:latin typeface="微软雅黑" panose="020B0503020204020204" pitchFamily="34" charset="-122"/>
                    <a:ea typeface="微软雅黑" panose="020B0503020204020204" pitchFamily="34" charset="-122"/>
                    <a:cs typeface="Arial Unicode MS" pitchFamily="34" charset="-128"/>
                  </a:rPr>
                  <a:t>In-memory computing</a:t>
                </a:r>
              </a:p>
            </p:txBody>
          </p:sp>
        </p:grpSp>
        <p:cxnSp>
          <p:nvCxnSpPr>
            <p:cNvPr id="38" name="Straight Arrow Connector 336"/>
            <p:cNvCxnSpPr/>
            <p:nvPr/>
          </p:nvCxnSpPr>
          <p:spPr>
            <a:xfrm flipH="1">
              <a:off x="9685378" y="5105862"/>
              <a:ext cx="634" cy="459536"/>
            </a:xfrm>
            <a:prstGeom prst="straightConnector1">
              <a:avLst/>
            </a:prstGeom>
            <a:noFill/>
            <a:ln w="6350" cap="flat" cmpd="sng" algn="ctr">
              <a:solidFill>
                <a:srgbClr val="000000"/>
              </a:solidFill>
              <a:prstDash val="solid"/>
              <a:headEnd type="arrow"/>
              <a:tailEnd type="none"/>
            </a:ln>
            <a:effectLst/>
          </p:spPr>
        </p:cxnSp>
        <p:sp>
          <p:nvSpPr>
            <p:cNvPr id="39" name="Rounded Rectangle 54"/>
            <p:cNvSpPr/>
            <p:nvPr/>
          </p:nvSpPr>
          <p:spPr bwMode="gray">
            <a:xfrm>
              <a:off x="6300608" y="5282898"/>
              <a:ext cx="3563111" cy="194388"/>
            </a:xfrm>
            <a:prstGeom prst="roundRect">
              <a:avLst/>
            </a:prstGeom>
            <a:solidFill>
              <a:srgbClr val="F0AB00">
                <a:lumMod val="40000"/>
                <a:lumOff val="60000"/>
              </a:srgbClr>
            </a:solidFill>
            <a:ln w="6350" algn="ctr">
              <a:solidFill>
                <a:srgbClr val="F0AB00">
                  <a:lumMod val="75000"/>
                </a:srgbClr>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cxnSp>
          <p:nvCxnSpPr>
            <p:cNvPr id="40" name="Straight Arrow Connector 338"/>
            <p:cNvCxnSpPr/>
            <p:nvPr/>
          </p:nvCxnSpPr>
          <p:spPr>
            <a:xfrm>
              <a:off x="6312432" y="5097038"/>
              <a:ext cx="0" cy="271566"/>
            </a:xfrm>
            <a:prstGeom prst="straightConnector1">
              <a:avLst/>
            </a:prstGeom>
            <a:noFill/>
            <a:ln w="6350" cap="flat" cmpd="sng" algn="ctr">
              <a:solidFill>
                <a:srgbClr val="000000"/>
              </a:solidFill>
              <a:prstDash val="solid"/>
              <a:headEnd type="arrow"/>
              <a:tailEnd type="arrow"/>
            </a:ln>
            <a:effectLst/>
          </p:spPr>
        </p:cxnSp>
        <p:cxnSp>
          <p:nvCxnSpPr>
            <p:cNvPr id="41" name="Straight Arrow Connector 339"/>
            <p:cNvCxnSpPr/>
            <p:nvPr/>
          </p:nvCxnSpPr>
          <p:spPr>
            <a:xfrm>
              <a:off x="7635761" y="5113262"/>
              <a:ext cx="0" cy="271566"/>
            </a:xfrm>
            <a:prstGeom prst="straightConnector1">
              <a:avLst/>
            </a:prstGeom>
            <a:noFill/>
            <a:ln w="6350" cap="flat" cmpd="sng" algn="ctr">
              <a:solidFill>
                <a:srgbClr val="000000"/>
              </a:solidFill>
              <a:prstDash val="solid"/>
              <a:headEnd type="arrow"/>
              <a:tailEnd type="arrow"/>
            </a:ln>
            <a:effectLst/>
          </p:spPr>
        </p:cxnSp>
        <p:cxnSp>
          <p:nvCxnSpPr>
            <p:cNvPr id="42" name="Straight Arrow Connector 340"/>
            <p:cNvCxnSpPr/>
            <p:nvPr/>
          </p:nvCxnSpPr>
          <p:spPr>
            <a:xfrm>
              <a:off x="8760508" y="5114557"/>
              <a:ext cx="0" cy="271566"/>
            </a:xfrm>
            <a:prstGeom prst="straightConnector1">
              <a:avLst/>
            </a:prstGeom>
            <a:noFill/>
            <a:ln w="6350" cap="flat" cmpd="sng" algn="ctr">
              <a:solidFill>
                <a:srgbClr val="000000"/>
              </a:solidFill>
              <a:prstDash val="solid"/>
              <a:headEnd type="arrow"/>
              <a:tailEnd type="arrow"/>
            </a:ln>
            <a:effectLst/>
          </p:spPr>
        </p:cxnSp>
        <p:cxnSp>
          <p:nvCxnSpPr>
            <p:cNvPr id="43" name="Straight Arrow Connector 341"/>
            <p:cNvCxnSpPr/>
            <p:nvPr/>
          </p:nvCxnSpPr>
          <p:spPr>
            <a:xfrm>
              <a:off x="9848884" y="5105863"/>
              <a:ext cx="0" cy="271566"/>
            </a:xfrm>
            <a:prstGeom prst="straightConnector1">
              <a:avLst/>
            </a:prstGeom>
            <a:noFill/>
            <a:ln w="6350" cap="flat" cmpd="sng" algn="ctr">
              <a:solidFill>
                <a:srgbClr val="000000"/>
              </a:solidFill>
              <a:prstDash val="solid"/>
              <a:headEnd type="arrow"/>
              <a:tailEnd type="arrow"/>
            </a:ln>
            <a:effectLst/>
          </p:spPr>
        </p:cxnSp>
        <p:sp>
          <p:nvSpPr>
            <p:cNvPr id="44" name="TextBox 61"/>
            <p:cNvSpPr txBox="1"/>
            <p:nvPr/>
          </p:nvSpPr>
          <p:spPr>
            <a:xfrm>
              <a:off x="6260172" y="5247712"/>
              <a:ext cx="3592558" cy="277587"/>
            </a:xfrm>
            <a:prstGeom prst="rect">
              <a:avLst/>
            </a:prstGeom>
            <a:noFill/>
          </p:spPr>
          <p:txBody>
            <a:bodyPr wrap="square" lIns="76782" tIns="38391" rIns="76782" bIns="38391" rtlCol="0">
              <a:spAutoFit/>
            </a:bodyPr>
            <a:lstStyle/>
            <a:p>
              <a:pPr algn="ctr" fontAlgn="base">
                <a:spcBef>
                  <a:spcPct val="50000"/>
                </a:spcBef>
                <a:spcAft>
                  <a:spcPct val="0"/>
                </a:spcAft>
                <a:buClr>
                  <a:srgbClr val="F0AB00"/>
                </a:buClr>
                <a:buSzPct val="80000"/>
              </a:pPr>
              <a:r>
                <a:rPr lang="zh-CN" alt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rPr>
                <a:t>共享卷</a:t>
              </a:r>
              <a:endParaRPr lang="en-US" sz="1300" kern="0" dirty="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45" name="TextBox 343"/>
            <p:cNvSpPr txBox="1"/>
            <p:nvPr/>
          </p:nvSpPr>
          <p:spPr>
            <a:xfrm rot="20020005">
              <a:off x="8681788" y="3077920"/>
              <a:ext cx="535217"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Master2</a:t>
              </a:r>
            </a:p>
          </p:txBody>
        </p:sp>
        <p:sp>
          <p:nvSpPr>
            <p:cNvPr id="46" name="TextBox 344"/>
            <p:cNvSpPr txBox="1"/>
            <p:nvPr/>
          </p:nvSpPr>
          <p:spPr>
            <a:xfrm rot="20020005">
              <a:off x="6131432" y="3097932"/>
              <a:ext cx="449021"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dirty="0">
                  <a:solidFill>
                    <a:srgbClr val="000000">
                      <a:lumMod val="50000"/>
                      <a:lumOff val="50000"/>
                    </a:srgbClr>
                  </a:solidFill>
                  <a:latin typeface="微软雅黑" panose="020B0503020204020204" pitchFamily="34" charset="-122"/>
                  <a:ea typeface="微软雅黑" panose="020B0503020204020204" pitchFamily="34" charset="-122"/>
                  <a:cs typeface="Arial Unicode MS" pitchFamily="34" charset="-128"/>
                </a:rPr>
                <a:t>Master</a:t>
              </a:r>
            </a:p>
          </p:txBody>
        </p:sp>
        <p:cxnSp>
          <p:nvCxnSpPr>
            <p:cNvPr id="47" name="Straight Connector 63"/>
            <p:cNvCxnSpPr/>
            <p:nvPr/>
          </p:nvCxnSpPr>
          <p:spPr>
            <a:xfrm>
              <a:off x="6473706" y="5565398"/>
              <a:ext cx="3215716" cy="0"/>
            </a:xfrm>
            <a:prstGeom prst="line">
              <a:avLst/>
            </a:prstGeom>
            <a:noFill/>
            <a:ln w="28575" cap="flat" cmpd="sng" algn="ctr">
              <a:solidFill>
                <a:srgbClr val="000000"/>
              </a:solidFill>
              <a:prstDash val="solid"/>
            </a:ln>
            <a:effectLst/>
          </p:spPr>
        </p:cxnSp>
        <p:grpSp>
          <p:nvGrpSpPr>
            <p:cNvPr id="48" name="Group 113"/>
            <p:cNvGrpSpPr/>
            <p:nvPr/>
          </p:nvGrpSpPr>
          <p:grpSpPr bwMode="gray">
            <a:xfrm>
              <a:off x="6693839" y="6055071"/>
              <a:ext cx="642588" cy="780725"/>
              <a:chOff x="2275031" y="3723018"/>
              <a:chExt cx="856809" cy="965146"/>
            </a:xfrm>
          </p:grpSpPr>
          <p:sp>
            <p:nvSpPr>
              <p:cNvPr id="76" name="Flowchart: Magnetic Disk 114"/>
              <p:cNvSpPr/>
              <p:nvPr/>
            </p:nvSpPr>
            <p:spPr bwMode="gray">
              <a:xfrm>
                <a:off x="2597029" y="3723018"/>
                <a:ext cx="440632" cy="360519"/>
              </a:xfrm>
              <a:prstGeom prst="flowChartMagneticDisk">
                <a:avLst/>
              </a:prstGeom>
              <a:solidFill>
                <a:srgbClr val="008FCC">
                  <a:lumMod val="60000"/>
                  <a:lumOff val="40000"/>
                </a:srgbClr>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77" name="Oval 115"/>
              <p:cNvSpPr/>
              <p:nvPr/>
            </p:nvSpPr>
            <p:spPr bwMode="gray">
              <a:xfrm>
                <a:off x="2698742" y="3743927"/>
                <a:ext cx="245737" cy="72000"/>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78" name="TextBox 116"/>
              <p:cNvSpPr txBox="1"/>
              <p:nvPr/>
            </p:nvSpPr>
            <p:spPr bwMode="gray">
              <a:xfrm>
                <a:off x="2548502" y="3814063"/>
                <a:ext cx="583338" cy="228287"/>
              </a:xfrm>
              <a:prstGeom prst="rect">
                <a:avLst/>
              </a:prstGeom>
              <a:noFill/>
              <a:effectLst>
                <a:outerShdw blurRad="76200" dist="12700" dir="2700000" sy="-23000" kx="-800400" algn="bl" rotWithShape="0">
                  <a:srgbClr val="000000">
                    <a:lumMod val="50000"/>
                    <a:lumOff val="50000"/>
                    <a:alpha val="20000"/>
                  </a:srgbClr>
                </a:outerShdw>
              </a:effectLst>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日志卷</a:t>
                </a:r>
                <a:endParaRPr kumimoji="0" lang="de-DE" sz="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sp>
            <p:nvSpPr>
              <p:cNvPr id="79" name="Flowchart: Magnetic Disk 117"/>
              <p:cNvSpPr/>
              <p:nvPr/>
            </p:nvSpPr>
            <p:spPr bwMode="gray">
              <a:xfrm>
                <a:off x="2287438" y="4156812"/>
                <a:ext cx="473789" cy="479221"/>
              </a:xfrm>
              <a:prstGeom prst="flowChartMagneticDisk">
                <a:avLst/>
              </a:prstGeom>
              <a:solidFill>
                <a:srgbClr val="F0AB00"/>
              </a:solidFill>
              <a:ln w="6350" algn="ctr">
                <a:solidFill>
                  <a:srgbClr val="FFFFFF"/>
                </a:solidFill>
                <a:miter lim="800000"/>
                <a:headEnd/>
                <a:tailEnd/>
              </a:ln>
              <a:effectLst>
                <a:outerShdw blurRad="76200" dist="12700" dir="2700000" sy="-23000" kx="-800400" algn="bl" rotWithShape="0">
                  <a:prstClr val="black">
                    <a:alpha val="20000"/>
                  </a:prstClr>
                </a:outerShdw>
              </a:effectLst>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80" name="Oval 118"/>
              <p:cNvSpPr/>
              <p:nvPr/>
            </p:nvSpPr>
            <p:spPr bwMode="gray">
              <a:xfrm>
                <a:off x="2390618" y="4198525"/>
                <a:ext cx="264228" cy="81811"/>
              </a:xfrm>
              <a:prstGeom prst="ellipse">
                <a:avLst/>
              </a:prstGeom>
              <a:solidFill>
                <a:srgbClr val="FFFFFF"/>
              </a:solidFill>
              <a:ln w="6350" algn="ctr">
                <a:noFill/>
                <a:miter lim="800000"/>
                <a:headEnd/>
                <a:tailEnd/>
              </a:ln>
            </p:spPr>
            <p:txBody>
              <a:bodyPr lIns="90021" tIns="72017" rIns="90021" bIns="72017"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81" name="TextBox 119"/>
              <p:cNvSpPr txBox="1"/>
              <p:nvPr/>
            </p:nvSpPr>
            <p:spPr bwMode="gray">
              <a:xfrm>
                <a:off x="2275031" y="4307685"/>
                <a:ext cx="500839" cy="380479"/>
              </a:xfrm>
              <a:prstGeom prst="rect">
                <a:avLst/>
              </a:prstGeom>
              <a:noFill/>
            </p:spPr>
            <p:txBody>
              <a:bodyPr wrap="square"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zh-CN" altLang="en-US"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rPr>
                  <a:t>数据卷</a:t>
                </a:r>
                <a:endParaRPr kumimoji="0" lang="de-DE" sz="7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Unicode MS" pitchFamily="34" charset="-128"/>
                </a:endParaRPr>
              </a:p>
            </p:txBody>
          </p:sp>
        </p:grpSp>
        <p:sp>
          <p:nvSpPr>
            <p:cNvPr id="49" name="Flowchart: Process 120"/>
            <p:cNvSpPr/>
            <p:nvPr/>
          </p:nvSpPr>
          <p:spPr bwMode="gray">
            <a:xfrm>
              <a:off x="6666137" y="5878288"/>
              <a:ext cx="701903" cy="907554"/>
            </a:xfrm>
            <a:prstGeom prst="flowChartProcess">
              <a:avLst/>
            </a:prstGeom>
            <a:gradFill>
              <a:gsLst>
                <a:gs pos="0">
                  <a:srgbClr val="8AB54E">
                    <a:lumMod val="40000"/>
                    <a:lumOff val="60000"/>
                  </a:srgbClr>
                </a:gs>
                <a:gs pos="0">
                  <a:srgbClr val="FFFFFF">
                    <a:lumMod val="93000"/>
                    <a:alpha val="0"/>
                  </a:srgbClr>
                </a:gs>
                <a:gs pos="100000">
                  <a:srgbClr val="F0AB00">
                    <a:tint val="23500"/>
                    <a:satMod val="160000"/>
                  </a:srgbClr>
                </a:gs>
              </a:gsLst>
              <a:lin ang="5400000" scaled="0"/>
            </a:gradFill>
            <a:ln w="6350" algn="ctr">
              <a:solidFill>
                <a:srgbClr val="000000"/>
              </a:solidFill>
              <a:miter lim="800000"/>
              <a:headEnd/>
              <a:tailEnd/>
            </a:ln>
          </p:spPr>
          <p:txBody>
            <a:bodyPr lIns="75591" tIns="60473" rIns="75591" bIns="60473" rtlCol="0" anchor="ctr"/>
            <a:lstStyle/>
            <a:p>
              <a:pPr marL="0" marR="0" lvl="0" indent="0" algn="ctr" defTabSz="767975" eaLnBrk="1" fontAlgn="base" latinLnBrk="0" hangingPunct="1">
                <a:lnSpc>
                  <a:spcPct val="100000"/>
                </a:lnSpc>
                <a:spcBef>
                  <a:spcPct val="50000"/>
                </a:spcBef>
                <a:spcAft>
                  <a:spcPct val="0"/>
                </a:spcAft>
                <a:buClr>
                  <a:srgbClr val="F0AB00"/>
                </a:buClr>
                <a:buSzPct val="80000"/>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SAS</a:t>
              </a: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存储</a:t>
              </a: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rPr>
                <a:t>1</a:t>
              </a:r>
              <a:endPar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50" name="Rectangle 12"/>
            <p:cNvSpPr/>
            <p:nvPr/>
          </p:nvSpPr>
          <p:spPr bwMode="gray">
            <a:xfrm>
              <a:off x="5787218" y="2441485"/>
              <a:ext cx="4810555" cy="2745682"/>
            </a:xfrm>
            <a:prstGeom prst="rect">
              <a:avLst/>
            </a:prstGeom>
            <a:noFill/>
            <a:ln w="12700" algn="ctr">
              <a:solidFill>
                <a:srgbClr val="FF0000"/>
              </a:solidFill>
              <a:prstDash val="lgDash"/>
              <a:miter lim="800000"/>
              <a:headEnd/>
              <a:tailEnd/>
            </a:ln>
          </p:spPr>
          <p:txBody>
            <a:bodyPr lIns="75573" tIns="60458" rIns="75573" bIns="60458" rtlCol="0" anchor="ctr"/>
            <a:lstStyle/>
            <a:p>
              <a:pPr algn="ctr" defTabSz="767822" fontAlgn="base">
                <a:spcBef>
                  <a:spcPct val="50000"/>
                </a:spcBef>
                <a:spcAft>
                  <a:spcPct val="0"/>
                </a:spcAft>
                <a:buClr>
                  <a:srgbClr val="F0AB00"/>
                </a:buClr>
                <a:buSzPct val="80000"/>
              </a:pPr>
              <a:endParaRPr lang="en-US" sz="17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pic>
          <p:nvPicPr>
            <p:cNvPr id="51" name="Picture 37" descr="collab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4374" y="1265607"/>
              <a:ext cx="537265" cy="53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Connector 199"/>
            <p:cNvCxnSpPr/>
            <p:nvPr/>
          </p:nvCxnSpPr>
          <p:spPr>
            <a:xfrm>
              <a:off x="8060429" y="3968661"/>
              <a:ext cx="370576" cy="0"/>
            </a:xfrm>
            <a:prstGeom prst="line">
              <a:avLst/>
            </a:prstGeom>
            <a:noFill/>
            <a:ln w="28575" cap="flat" cmpd="sng" algn="ctr">
              <a:solidFill>
                <a:srgbClr val="000000">
                  <a:lumMod val="50000"/>
                  <a:lumOff val="50000"/>
                </a:srgbClr>
              </a:solidFill>
              <a:prstDash val="sysDash"/>
            </a:ln>
            <a:effectLst/>
          </p:spPr>
        </p:cxnSp>
        <p:cxnSp>
          <p:nvCxnSpPr>
            <p:cNvPr id="53" name="Straight Connector 200"/>
            <p:cNvCxnSpPr/>
            <p:nvPr/>
          </p:nvCxnSpPr>
          <p:spPr>
            <a:xfrm>
              <a:off x="8060429" y="4696105"/>
              <a:ext cx="370576" cy="0"/>
            </a:xfrm>
            <a:prstGeom prst="line">
              <a:avLst/>
            </a:prstGeom>
            <a:noFill/>
            <a:ln w="28575" cap="flat" cmpd="sng" algn="ctr">
              <a:solidFill>
                <a:srgbClr val="000000">
                  <a:lumMod val="50000"/>
                  <a:lumOff val="50000"/>
                </a:srgbClr>
              </a:solidFill>
              <a:prstDash val="sysDash"/>
            </a:ln>
            <a:effectLst/>
          </p:spPr>
        </p:cxnSp>
        <p:cxnSp>
          <p:nvCxnSpPr>
            <p:cNvPr id="54" name="Straight Connector 201"/>
            <p:cNvCxnSpPr/>
            <p:nvPr/>
          </p:nvCxnSpPr>
          <p:spPr>
            <a:xfrm>
              <a:off x="8064518" y="2936472"/>
              <a:ext cx="370576" cy="0"/>
            </a:xfrm>
            <a:prstGeom prst="line">
              <a:avLst/>
            </a:prstGeom>
            <a:noFill/>
            <a:ln w="28575" cap="flat" cmpd="sng" algn="ctr">
              <a:solidFill>
                <a:srgbClr val="000000">
                  <a:lumMod val="50000"/>
                  <a:lumOff val="50000"/>
                </a:srgbClr>
              </a:solidFill>
              <a:prstDash val="sysDash"/>
            </a:ln>
            <a:effectLst/>
          </p:spPr>
        </p:cxnSp>
        <p:cxnSp>
          <p:nvCxnSpPr>
            <p:cNvPr id="55" name="Straight Arrow Connector 211"/>
            <p:cNvCxnSpPr/>
            <p:nvPr/>
          </p:nvCxnSpPr>
          <p:spPr>
            <a:xfrm flipV="1">
              <a:off x="6376022" y="1648257"/>
              <a:ext cx="1096836" cy="843811"/>
            </a:xfrm>
            <a:prstGeom prst="straightConnector1">
              <a:avLst/>
            </a:prstGeom>
            <a:noFill/>
            <a:ln w="6350" cap="flat" cmpd="sng" algn="ctr">
              <a:solidFill>
                <a:srgbClr val="E35500"/>
              </a:solidFill>
              <a:prstDash val="solid"/>
              <a:headEnd type="triangle" w="med" len="med"/>
              <a:tailEnd type="none" w="med" len="med"/>
            </a:ln>
            <a:effectLst/>
          </p:spPr>
        </p:cxnSp>
        <p:cxnSp>
          <p:nvCxnSpPr>
            <p:cNvPr id="56" name="Straight Arrow Connector 212"/>
            <p:cNvCxnSpPr/>
            <p:nvPr/>
          </p:nvCxnSpPr>
          <p:spPr>
            <a:xfrm flipH="1">
              <a:off x="6500704" y="1669773"/>
              <a:ext cx="1068482" cy="814102"/>
            </a:xfrm>
            <a:prstGeom prst="straightConnector1">
              <a:avLst/>
            </a:prstGeom>
            <a:noFill/>
            <a:ln w="6350" cap="flat" cmpd="sng" algn="ctr">
              <a:solidFill>
                <a:srgbClr val="FFC000"/>
              </a:solidFill>
              <a:prstDash val="lgDash"/>
              <a:headEnd type="triangle" w="med" len="med"/>
              <a:tailEnd type="none" w="med" len="med"/>
            </a:ln>
            <a:effectLst/>
          </p:spPr>
        </p:cxnSp>
        <p:cxnSp>
          <p:nvCxnSpPr>
            <p:cNvPr id="57" name="Straight Arrow Connector 219"/>
            <p:cNvCxnSpPr>
              <a:stCxn id="20" idx="0"/>
            </p:cNvCxnSpPr>
            <p:nvPr/>
          </p:nvCxnSpPr>
          <p:spPr>
            <a:xfrm flipV="1">
              <a:off x="7508767" y="1800658"/>
              <a:ext cx="116491" cy="741872"/>
            </a:xfrm>
            <a:prstGeom prst="straightConnector1">
              <a:avLst/>
            </a:prstGeom>
            <a:noFill/>
            <a:ln w="6350" cap="flat" cmpd="sng" algn="ctr">
              <a:solidFill>
                <a:srgbClr val="E35500"/>
              </a:solidFill>
              <a:prstDash val="solid"/>
              <a:headEnd type="triangle" w="med" len="med"/>
              <a:tailEnd type="none" w="med" len="med"/>
            </a:ln>
            <a:effectLst/>
          </p:spPr>
        </p:cxnSp>
        <p:cxnSp>
          <p:nvCxnSpPr>
            <p:cNvPr id="58" name="Straight Arrow Connector 220"/>
            <p:cNvCxnSpPr/>
            <p:nvPr/>
          </p:nvCxnSpPr>
          <p:spPr>
            <a:xfrm flipH="1">
              <a:off x="7586029" y="1766760"/>
              <a:ext cx="123187" cy="793630"/>
            </a:xfrm>
            <a:prstGeom prst="straightConnector1">
              <a:avLst/>
            </a:prstGeom>
            <a:noFill/>
            <a:ln w="6350" cap="flat" cmpd="sng" algn="ctr">
              <a:solidFill>
                <a:srgbClr val="FFC000"/>
              </a:solidFill>
              <a:prstDash val="lgDash"/>
              <a:headEnd type="triangle" w="med" len="med"/>
              <a:tailEnd type="none" w="med" len="med"/>
            </a:ln>
            <a:effectLst/>
          </p:spPr>
        </p:cxnSp>
        <p:grpSp>
          <p:nvGrpSpPr>
            <p:cNvPr id="59" name="Group 49"/>
            <p:cNvGrpSpPr/>
            <p:nvPr/>
          </p:nvGrpSpPr>
          <p:grpSpPr>
            <a:xfrm>
              <a:off x="7895750" y="1727869"/>
              <a:ext cx="913251" cy="832521"/>
              <a:chOff x="6172967" y="1582096"/>
              <a:chExt cx="913251" cy="832521"/>
            </a:xfrm>
          </p:grpSpPr>
          <p:cxnSp>
            <p:nvCxnSpPr>
              <p:cNvPr id="74" name="Straight Arrow Connector 221"/>
              <p:cNvCxnSpPr/>
              <p:nvPr/>
            </p:nvCxnSpPr>
            <p:spPr>
              <a:xfrm flipH="1" flipV="1">
                <a:off x="6172967" y="1620987"/>
                <a:ext cx="853578" cy="793630"/>
              </a:xfrm>
              <a:prstGeom prst="straightConnector1">
                <a:avLst/>
              </a:prstGeom>
              <a:noFill/>
              <a:ln w="6350" cap="flat" cmpd="sng" algn="ctr">
                <a:solidFill>
                  <a:srgbClr val="E35500"/>
                </a:solidFill>
                <a:prstDash val="solid"/>
                <a:headEnd type="triangle" w="med" len="med"/>
                <a:tailEnd type="none" w="med" len="med"/>
              </a:ln>
              <a:effectLst/>
            </p:spPr>
          </p:cxnSp>
          <p:cxnSp>
            <p:nvCxnSpPr>
              <p:cNvPr id="75" name="Straight Arrow Connector 222"/>
              <p:cNvCxnSpPr/>
              <p:nvPr/>
            </p:nvCxnSpPr>
            <p:spPr>
              <a:xfrm>
                <a:off x="6236614" y="1582096"/>
                <a:ext cx="849604" cy="793630"/>
              </a:xfrm>
              <a:prstGeom prst="straightConnector1">
                <a:avLst/>
              </a:prstGeom>
              <a:noFill/>
              <a:ln w="6350" cap="flat" cmpd="sng" algn="ctr">
                <a:solidFill>
                  <a:srgbClr val="FFC000"/>
                </a:solidFill>
                <a:prstDash val="lgDash"/>
                <a:headEnd type="triangle" w="med" len="med"/>
                <a:tailEnd type="none" w="med" len="med"/>
              </a:ln>
              <a:effectLst/>
            </p:spPr>
          </p:cxnSp>
        </p:grpSp>
        <p:sp>
          <p:nvSpPr>
            <p:cNvPr id="60" name="Text Placeholder 2"/>
            <p:cNvSpPr txBox="1">
              <a:spLocks/>
            </p:cNvSpPr>
            <p:nvPr/>
          </p:nvSpPr>
          <p:spPr>
            <a:xfrm>
              <a:off x="7998988" y="1347765"/>
              <a:ext cx="1352876" cy="387782"/>
            </a:xfrm>
            <a:prstGeom prst="rect">
              <a:avLst/>
            </a:prstGeom>
          </p:spPr>
          <p:txBody>
            <a:bodyPr wrap="square" lIns="91425" tIns="45712" rIns="91425" bIns="45712">
              <a:spAutoFit/>
            </a:bodyPr>
            <a:lst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21" indent="-171421"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255" indent="-169834"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676" indent="-171421" algn="l" defTabSz="914245"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lnSpc>
                  <a:spcPct val="80000"/>
                </a:lnSpc>
                <a:spcBef>
                  <a:spcPts val="0"/>
                </a:spcBef>
                <a:buClr>
                  <a:srgbClr val="F0AB00"/>
                </a:buClr>
                <a:buFont typeface="Wingdings" pitchFamily="2" charset="2"/>
                <a:buNone/>
              </a:pPr>
              <a:r>
                <a:rPr lang="zh-CN" altLang="en-US" sz="1200" dirty="0">
                  <a:solidFill>
                    <a:srgbClr val="000000"/>
                  </a:solidFill>
                  <a:latin typeface="微软雅黑" panose="020B0503020204020204" pitchFamily="34" charset="-122"/>
                  <a:ea typeface="微软雅黑" panose="020B0503020204020204" pitchFamily="34" charset="-122"/>
                </a:rPr>
                <a:t>数据仓库平台</a:t>
              </a:r>
              <a:br>
                <a:rPr lang="en-US" altLang="zh-CN" sz="1200" dirty="0">
                  <a:solidFill>
                    <a:srgbClr val="000000"/>
                  </a:solidFill>
                  <a:latin typeface="微软雅黑" panose="020B0503020204020204" pitchFamily="34" charset="-122"/>
                  <a:ea typeface="微软雅黑" panose="020B0503020204020204" pitchFamily="34" charset="-122"/>
                </a:rPr>
              </a:br>
              <a:r>
                <a:rPr lang="zh-CN" altLang="en-US" sz="1200" dirty="0">
                  <a:solidFill>
                    <a:srgbClr val="000000"/>
                  </a:solidFill>
                  <a:latin typeface="微软雅黑" panose="020B0503020204020204" pitchFamily="34" charset="-122"/>
                  <a:ea typeface="微软雅黑" panose="020B0503020204020204" pitchFamily="34" charset="-122"/>
                </a:rPr>
                <a:t>分析型数据应用</a:t>
              </a:r>
              <a:endParaRPr lang="en-US" sz="1200" dirty="0">
                <a:solidFill>
                  <a:srgbClr val="000000"/>
                </a:solidFill>
                <a:latin typeface="微软雅黑" panose="020B0503020204020204" pitchFamily="34" charset="-122"/>
                <a:ea typeface="微软雅黑" panose="020B0503020204020204" pitchFamily="34" charset="-122"/>
              </a:endParaRPr>
            </a:p>
          </p:txBody>
        </p:sp>
        <p:grpSp>
          <p:nvGrpSpPr>
            <p:cNvPr id="61" name="Group 50"/>
            <p:cNvGrpSpPr/>
            <p:nvPr/>
          </p:nvGrpSpPr>
          <p:grpSpPr>
            <a:xfrm>
              <a:off x="7897538" y="1578568"/>
              <a:ext cx="2488688" cy="1647105"/>
              <a:chOff x="6174755" y="1432795"/>
              <a:chExt cx="2488688" cy="1647105"/>
            </a:xfrm>
          </p:grpSpPr>
          <p:sp>
            <p:nvSpPr>
              <p:cNvPr id="66" name="Curved Down Arrow 19"/>
              <p:cNvSpPr/>
              <p:nvPr/>
            </p:nvSpPr>
            <p:spPr bwMode="gray">
              <a:xfrm>
                <a:off x="7478849" y="2254002"/>
                <a:ext cx="609600" cy="146685"/>
              </a:xfrm>
              <a:prstGeom prst="curvedDownArrow">
                <a:avLst/>
              </a:prstGeom>
              <a:solidFill>
                <a:srgbClr val="FF0000"/>
              </a:solidFill>
              <a:ln w="635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Unicode MS" pitchFamily="34" charset="-128"/>
                </a:endParaRPr>
              </a:p>
            </p:txBody>
          </p:sp>
          <p:pic>
            <p:nvPicPr>
              <p:cNvPr id="67" name="Picture 9" descr="symbo0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2999" y="2707507"/>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 descr="symbo0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07" y="2756487"/>
                <a:ext cx="326736" cy="32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 name="Straight Arrow Connector 223"/>
              <p:cNvCxnSpPr/>
              <p:nvPr/>
            </p:nvCxnSpPr>
            <p:spPr>
              <a:xfrm flipH="1" flipV="1">
                <a:off x="6302718" y="1506071"/>
                <a:ext cx="1838218" cy="840224"/>
              </a:xfrm>
              <a:prstGeom prst="straightConnector1">
                <a:avLst/>
              </a:prstGeom>
              <a:noFill/>
              <a:ln w="6350" cap="flat" cmpd="sng" algn="ctr">
                <a:solidFill>
                  <a:srgbClr val="E35500"/>
                </a:solidFill>
                <a:prstDash val="solid"/>
                <a:headEnd type="triangle" w="med" len="med"/>
                <a:tailEnd type="none" w="med" len="med"/>
              </a:ln>
              <a:effectLst/>
            </p:spPr>
          </p:cxnSp>
          <p:cxnSp>
            <p:nvCxnSpPr>
              <p:cNvPr id="70" name="Straight Arrow Connector 224"/>
              <p:cNvCxnSpPr/>
              <p:nvPr/>
            </p:nvCxnSpPr>
            <p:spPr>
              <a:xfrm>
                <a:off x="6313170" y="1432795"/>
                <a:ext cx="1969377" cy="905949"/>
              </a:xfrm>
              <a:prstGeom prst="straightConnector1">
                <a:avLst/>
              </a:prstGeom>
              <a:noFill/>
              <a:ln w="6350" cap="flat" cmpd="sng" algn="ctr">
                <a:solidFill>
                  <a:srgbClr val="FFC000"/>
                </a:solidFill>
                <a:prstDash val="lgDash"/>
                <a:headEnd type="triangle" w="med" len="med"/>
                <a:tailEnd type="none" w="med" len="med"/>
              </a:ln>
              <a:effectLst/>
            </p:spPr>
          </p:cxnSp>
          <p:grpSp>
            <p:nvGrpSpPr>
              <p:cNvPr id="71" name="Group 228"/>
              <p:cNvGrpSpPr/>
              <p:nvPr/>
            </p:nvGrpSpPr>
            <p:grpSpPr>
              <a:xfrm>
                <a:off x="6174755" y="1583884"/>
                <a:ext cx="913251" cy="832521"/>
                <a:chOff x="6172967" y="1582096"/>
                <a:chExt cx="913251" cy="832521"/>
              </a:xfrm>
            </p:grpSpPr>
            <p:cxnSp>
              <p:nvCxnSpPr>
                <p:cNvPr id="72" name="Straight Arrow Connector 229"/>
                <p:cNvCxnSpPr/>
                <p:nvPr/>
              </p:nvCxnSpPr>
              <p:spPr>
                <a:xfrm flipH="1" flipV="1">
                  <a:off x="6172967" y="1620987"/>
                  <a:ext cx="853578" cy="793630"/>
                </a:xfrm>
                <a:prstGeom prst="straightConnector1">
                  <a:avLst/>
                </a:prstGeom>
                <a:noFill/>
                <a:ln w="6350" cap="flat" cmpd="sng" algn="ctr">
                  <a:solidFill>
                    <a:srgbClr val="FFFFFF"/>
                  </a:solidFill>
                  <a:prstDash val="solid"/>
                  <a:headEnd type="triangle" w="med" len="med"/>
                  <a:tailEnd type="none" w="med" len="med"/>
                </a:ln>
                <a:effectLst/>
              </p:spPr>
            </p:cxnSp>
            <p:cxnSp>
              <p:nvCxnSpPr>
                <p:cNvPr id="73" name="Straight Arrow Connector 230"/>
                <p:cNvCxnSpPr/>
                <p:nvPr/>
              </p:nvCxnSpPr>
              <p:spPr>
                <a:xfrm>
                  <a:off x="6236614" y="1582096"/>
                  <a:ext cx="849604" cy="793630"/>
                </a:xfrm>
                <a:prstGeom prst="straightConnector1">
                  <a:avLst/>
                </a:prstGeom>
                <a:noFill/>
                <a:ln w="6350" cap="flat" cmpd="sng" algn="ctr">
                  <a:solidFill>
                    <a:srgbClr val="FFFFFF"/>
                  </a:solidFill>
                  <a:prstDash val="lgDash"/>
                  <a:headEnd type="triangle" w="med" len="med"/>
                  <a:tailEnd type="none" w="med" len="med"/>
                </a:ln>
                <a:effectLst/>
              </p:spPr>
            </p:cxnSp>
          </p:grpSp>
        </p:grpSp>
        <p:cxnSp>
          <p:nvCxnSpPr>
            <p:cNvPr id="62" name="Straight Arrow Connector 234"/>
            <p:cNvCxnSpPr/>
            <p:nvPr/>
          </p:nvCxnSpPr>
          <p:spPr>
            <a:xfrm flipV="1">
              <a:off x="9317313" y="5556644"/>
              <a:ext cx="0" cy="292608"/>
            </a:xfrm>
            <a:prstGeom prst="straightConnector1">
              <a:avLst/>
            </a:prstGeom>
            <a:noFill/>
            <a:ln w="6350" cap="flat" cmpd="sng" algn="ctr">
              <a:solidFill>
                <a:srgbClr val="000000"/>
              </a:solidFill>
              <a:prstDash val="solid"/>
              <a:headEnd type="arrow"/>
              <a:tailEnd type="none"/>
            </a:ln>
            <a:effectLst/>
          </p:spPr>
        </p:cxnSp>
        <p:cxnSp>
          <p:nvCxnSpPr>
            <p:cNvPr id="63" name="Straight Arrow Connector 235"/>
            <p:cNvCxnSpPr/>
            <p:nvPr/>
          </p:nvCxnSpPr>
          <p:spPr>
            <a:xfrm flipV="1">
              <a:off x="7800539" y="5585680"/>
              <a:ext cx="0" cy="292608"/>
            </a:xfrm>
            <a:prstGeom prst="straightConnector1">
              <a:avLst/>
            </a:prstGeom>
            <a:noFill/>
            <a:ln w="6350" cap="flat" cmpd="sng" algn="ctr">
              <a:solidFill>
                <a:srgbClr val="000000"/>
              </a:solidFill>
              <a:prstDash val="solid"/>
              <a:headEnd type="arrow"/>
              <a:tailEnd type="none"/>
            </a:ln>
            <a:effectLst/>
          </p:spPr>
        </p:cxnSp>
        <p:cxnSp>
          <p:nvCxnSpPr>
            <p:cNvPr id="64" name="Straight Arrow Connector 236"/>
            <p:cNvCxnSpPr/>
            <p:nvPr/>
          </p:nvCxnSpPr>
          <p:spPr>
            <a:xfrm flipV="1">
              <a:off x="6994221" y="5585680"/>
              <a:ext cx="0" cy="292608"/>
            </a:xfrm>
            <a:prstGeom prst="straightConnector1">
              <a:avLst/>
            </a:prstGeom>
            <a:noFill/>
            <a:ln w="6350" cap="flat" cmpd="sng" algn="ctr">
              <a:solidFill>
                <a:srgbClr val="000000"/>
              </a:solidFill>
              <a:prstDash val="solid"/>
              <a:headEnd type="arrow"/>
              <a:tailEnd type="none"/>
            </a:ln>
            <a:effectLst/>
          </p:spPr>
        </p:cxnSp>
        <p:cxnSp>
          <p:nvCxnSpPr>
            <p:cNvPr id="65" name="Straight Connector 241"/>
            <p:cNvCxnSpPr/>
            <p:nvPr/>
          </p:nvCxnSpPr>
          <p:spPr>
            <a:xfrm>
              <a:off x="8219935" y="6298448"/>
              <a:ext cx="721207" cy="12243"/>
            </a:xfrm>
            <a:prstGeom prst="line">
              <a:avLst/>
            </a:prstGeom>
            <a:noFill/>
            <a:ln w="28575" cap="flat" cmpd="sng" algn="ctr">
              <a:solidFill>
                <a:srgbClr val="000000">
                  <a:lumMod val="50000"/>
                  <a:lumOff val="50000"/>
                </a:srgbClr>
              </a:solidFill>
              <a:prstDash val="sysDash"/>
            </a:ln>
            <a:effectLst/>
          </p:spPr>
        </p:cxnSp>
      </p:grpSp>
    </p:spTree>
    <p:extLst>
      <p:ext uri="{BB962C8B-B14F-4D97-AF65-F5344CB8AC3E}">
        <p14:creationId xmlns:p14="http://schemas.microsoft.com/office/powerpoint/2010/main" val="457378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9. HANA</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内存数据库的仲裁机制、仲裁原理；</a:t>
            </a:r>
            <a:endParaRPr lang="en-US" dirty="0"/>
          </a:p>
        </p:txBody>
      </p:sp>
      <p:sp>
        <p:nvSpPr>
          <p:cNvPr id="3" name="文本占位符 2"/>
          <p:cNvSpPr>
            <a:spLocks noGrp="1"/>
          </p:cNvSpPr>
          <p:nvPr>
            <p:ph type="body" sz="quarter" idx="10"/>
          </p:nvPr>
        </p:nvSpPr>
        <p:spPr/>
        <p:txBody>
          <a:bodyPr/>
          <a:lstStyle/>
          <a:p>
            <a:r>
              <a:rPr lang="en-US" altLang="zh-CN" dirty="0"/>
              <a:t>HANA</a:t>
            </a:r>
            <a:r>
              <a:rPr lang="zh-CN" altLang="en-US" dirty="0"/>
              <a:t>是</a:t>
            </a:r>
            <a:r>
              <a:rPr lang="en-US" altLang="zh-CN" dirty="0"/>
              <a:t>MPP</a:t>
            </a:r>
            <a:r>
              <a:rPr lang="zh-CN" altLang="en-US" dirty="0"/>
              <a:t>架构的</a:t>
            </a:r>
            <a:r>
              <a:rPr lang="en-US" altLang="zh-CN" dirty="0"/>
              <a:t>share-nothing</a:t>
            </a:r>
            <a:r>
              <a:rPr lang="zh-CN" altLang="en-US" dirty="0"/>
              <a:t>数据库，无需仲裁节点</a:t>
            </a:r>
            <a:endParaRPr lang="en-US" altLang="zh-CN" dirty="0"/>
          </a:p>
          <a:p>
            <a:r>
              <a:rPr lang="en-US" altLang="zh-CN" dirty="0"/>
              <a:t>HANA</a:t>
            </a:r>
            <a:r>
              <a:rPr lang="zh-CN" altLang="en-US" dirty="0"/>
              <a:t>集群是整体执行的数据库系统，不会拆分成几个独立运行的单体数据库或子集群（即所谓的脑裂现象）</a:t>
            </a:r>
            <a:endParaRPr lang="en-US" dirty="0"/>
          </a:p>
        </p:txBody>
      </p:sp>
    </p:spTree>
    <p:extLst>
      <p:ext uri="{BB962C8B-B14F-4D97-AF65-F5344CB8AC3E}">
        <p14:creationId xmlns:p14="http://schemas.microsoft.com/office/powerpoint/2010/main" val="3055496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10. 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内存数据库在服务器宕机重启后重新加载数据的耗时，在最短时间内加载完大量数据的最佳实践方案</a:t>
            </a:r>
            <a:endParaRPr lang="en-US" sz="2400" dirty="0"/>
          </a:p>
        </p:txBody>
      </p:sp>
      <p:sp>
        <p:nvSpPr>
          <p:cNvPr id="54" name="Rectangle 9"/>
          <p:cNvSpPr/>
          <p:nvPr/>
        </p:nvSpPr>
        <p:spPr bwMode="gray">
          <a:xfrm>
            <a:off x="106615" y="5023857"/>
            <a:ext cx="8609279" cy="1198898"/>
          </a:xfrm>
          <a:prstGeom prst="rect">
            <a:avLst/>
          </a:prstGeom>
          <a:solidFill>
            <a:schemeClr val="accent4">
              <a:lumMod val="40000"/>
              <a:lumOff val="60000"/>
              <a:alpha val="82000"/>
            </a:schemeClr>
          </a:solidFill>
          <a:ln>
            <a:noFill/>
            <a:headEnd/>
            <a:tailEnd/>
          </a:ln>
          <a:effectLst/>
        </p:spPr>
        <p:style>
          <a:lnRef idx="1">
            <a:schemeClr val="accent4"/>
          </a:lnRef>
          <a:fillRef idx="2">
            <a:schemeClr val="accent4"/>
          </a:fillRef>
          <a:effectRef idx="1">
            <a:schemeClr val="accent4"/>
          </a:effectRef>
          <a:fontRef idx="minor">
            <a:schemeClr val="dk1"/>
          </a:fontRef>
        </p:style>
        <p:txBody>
          <a:bodyPr lIns="90021" tIns="72017" rIns="90021" bIns="72017" rtlCol="0" anchor="ctr"/>
          <a:lstStyle/>
          <a:p>
            <a:pPr algn="ctr" defTabSz="914583" fontAlgn="base">
              <a:spcBef>
                <a:spcPct val="50000"/>
              </a:spcBef>
              <a:spcAft>
                <a:spcPct val="0"/>
              </a:spcAft>
              <a:buClr>
                <a:srgbClr val="F0AB00"/>
              </a:buClr>
              <a:buSzPct val="80000"/>
            </a:pPr>
            <a:endParaRPr lang="de-DE" kern="0" dirty="0">
              <a:ea typeface="Arial Unicode MS" pitchFamily="34" charset="-128"/>
              <a:cs typeface="Arial Unicode MS" pitchFamily="34" charset="-128"/>
            </a:endParaRPr>
          </a:p>
        </p:txBody>
      </p:sp>
      <p:sp>
        <p:nvSpPr>
          <p:cNvPr id="55" name="Rectangle 8"/>
          <p:cNvSpPr/>
          <p:nvPr/>
        </p:nvSpPr>
        <p:spPr bwMode="gray">
          <a:xfrm>
            <a:off x="106616" y="1362023"/>
            <a:ext cx="8609279" cy="3661833"/>
          </a:xfrm>
          <a:prstGeom prst="rect">
            <a:avLst/>
          </a:prstGeom>
          <a:gradFill flip="none" rotWithShape="1">
            <a:gsLst>
              <a:gs pos="0">
                <a:schemeClr val="bg1"/>
              </a:gs>
              <a:gs pos="100000">
                <a:schemeClr val="accent4">
                  <a:lumMod val="20000"/>
                  <a:lumOff val="80000"/>
                </a:schemeClr>
              </a:gs>
            </a:gsLst>
            <a:lin ang="54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lIns="90021" tIns="72017" rIns="90021" bIns="72017" rtlCol="0" anchor="ctr"/>
          <a:lstStyle/>
          <a:p>
            <a:pPr algn="ctr" defTabSz="914583" fontAlgn="base">
              <a:spcBef>
                <a:spcPct val="50000"/>
              </a:spcBef>
              <a:spcAft>
                <a:spcPct val="0"/>
              </a:spcAft>
              <a:buClr>
                <a:srgbClr val="F0AB00"/>
              </a:buClr>
              <a:buSzPct val="80000"/>
            </a:pPr>
            <a:endParaRPr lang="de-DE" kern="0" dirty="0">
              <a:ea typeface="Arial Unicode MS" pitchFamily="34" charset="-128"/>
              <a:cs typeface="Arial Unicode MS" pitchFamily="34" charset="-128"/>
            </a:endParaRPr>
          </a:p>
        </p:txBody>
      </p:sp>
      <p:sp>
        <p:nvSpPr>
          <p:cNvPr id="56" name="Rounded Rectangular Callout 4"/>
          <p:cNvSpPr/>
          <p:nvPr/>
        </p:nvSpPr>
        <p:spPr bwMode="gray">
          <a:xfrm>
            <a:off x="4587669" y="1581664"/>
            <a:ext cx="2223761" cy="610918"/>
          </a:xfrm>
          <a:prstGeom prst="wedgeRoundRectCallout">
            <a:avLst>
              <a:gd name="adj1" fmla="val -87969"/>
              <a:gd name="adj2" fmla="val 43540"/>
              <a:gd name="adj3" fmla="val 16667"/>
            </a:avLst>
          </a:prstGeom>
          <a:solidFill>
            <a:schemeClr val="accent1">
              <a:lumMod val="20000"/>
              <a:lumOff val="80000"/>
            </a:schemeClr>
          </a:solidFill>
          <a:ln w="6350" algn="ctr">
            <a:noFill/>
            <a:miter lim="800000"/>
            <a:headEnd/>
            <a:tailEnd/>
          </a:ln>
        </p:spPr>
        <p:txBody>
          <a:bodyPr lIns="90021" tIns="0" rIns="90021" bIns="0" rtlCol="0" anchor="ctr">
            <a:normAutofit fontScale="55000" lnSpcReduction="20000"/>
          </a:bodyPr>
          <a:lstStyle/>
          <a:p>
            <a:pPr algn="ctr" defTabSz="914583"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Possible optimization 1:</a:t>
            </a:r>
          </a:p>
          <a:p>
            <a:pPr algn="ctr" defTabSz="914583" fontAlgn="base">
              <a:spcBef>
                <a:spcPct val="50000"/>
              </a:spcBef>
              <a:spcAft>
                <a:spcPct val="0"/>
              </a:spcAft>
              <a:buClr>
                <a:srgbClr val="F0AB00"/>
              </a:buClr>
              <a:buSzPct val="80000"/>
            </a:pPr>
            <a:r>
              <a:rPr lang="en-US" kern="0" dirty="0" err="1">
                <a:ea typeface="Arial Unicode MS" pitchFamily="34" charset="-128"/>
                <a:cs typeface="Arial Unicode MS" pitchFamily="34" charset="-128"/>
              </a:rPr>
              <a:t>RowStore</a:t>
            </a:r>
            <a:r>
              <a:rPr lang="en-US" kern="0" dirty="0">
                <a:ea typeface="Arial Unicode MS" pitchFamily="34" charset="-128"/>
                <a:cs typeface="Arial Unicode MS" pitchFamily="34" charset="-128"/>
              </a:rPr>
              <a:t> size reduction – </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check following slide </a:t>
            </a:r>
          </a:p>
        </p:txBody>
      </p:sp>
      <p:sp>
        <p:nvSpPr>
          <p:cNvPr id="57" name="Rounded Rectangular Callout 7"/>
          <p:cNvSpPr/>
          <p:nvPr/>
        </p:nvSpPr>
        <p:spPr bwMode="gray">
          <a:xfrm>
            <a:off x="6183753" y="4771737"/>
            <a:ext cx="2416607" cy="977379"/>
          </a:xfrm>
          <a:prstGeom prst="wedgeRoundRectCallout">
            <a:avLst>
              <a:gd name="adj1" fmla="val -106091"/>
              <a:gd name="adj2" fmla="val 40164"/>
              <a:gd name="adj3" fmla="val 16667"/>
            </a:avLst>
          </a:prstGeom>
          <a:solidFill>
            <a:schemeClr val="accent1">
              <a:lumMod val="20000"/>
              <a:lumOff val="80000"/>
            </a:schemeClr>
          </a:solidFill>
          <a:ln w="6350" algn="ctr">
            <a:noFill/>
            <a:miter lim="800000"/>
            <a:headEnd/>
            <a:tailEnd/>
          </a:ln>
        </p:spPr>
        <p:txBody>
          <a:bodyPr lIns="90021" tIns="36008" rIns="90021" bIns="36008" rtlCol="0" anchor="ctr">
            <a:normAutofit/>
          </a:bodyP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Text Placeholder 2"/>
          <p:cNvSpPr>
            <a:spLocks noGrp="1"/>
          </p:cNvSpPr>
          <p:nvPr>
            <p:ph type="body" sz="quarter" idx="10"/>
          </p:nvPr>
        </p:nvSpPr>
        <p:spPr>
          <a:xfrm>
            <a:off x="132448" y="1492296"/>
            <a:ext cx="8496679" cy="4730458"/>
          </a:xfrm>
        </p:spPr>
        <p:txBody>
          <a:bodyPr>
            <a:normAutofit fontScale="55000" lnSpcReduction="20000"/>
          </a:bodyPr>
          <a:lstStyle/>
          <a:p>
            <a:pPr marL="342969" indent="-254051">
              <a:lnSpc>
                <a:spcPct val="110000"/>
              </a:lnSpc>
              <a:buAutoNum type="arabicPeriod"/>
            </a:pPr>
            <a:r>
              <a:rPr lang="en-US" dirty="0"/>
              <a:t>Open Persistence files (Data Volume, Log Volume)</a:t>
            </a:r>
          </a:p>
          <a:p>
            <a:pPr marL="612898" lvl="2" indent="-254051">
              <a:lnSpc>
                <a:spcPct val="110000"/>
              </a:lnSpc>
            </a:pPr>
            <a:r>
              <a:rPr lang="en-US" dirty="0"/>
              <a:t>This and following steps are executed per HANA service individually</a:t>
            </a:r>
          </a:p>
          <a:p>
            <a:pPr marL="612898" lvl="2" indent="-254051">
              <a:lnSpc>
                <a:spcPct val="110000"/>
              </a:lnSpc>
            </a:pPr>
            <a:r>
              <a:rPr lang="en-US" dirty="0"/>
              <a:t>Converter is loaded from the last successful Savepoint</a:t>
            </a:r>
          </a:p>
          <a:p>
            <a:pPr marL="342969" indent="-254051">
              <a:lnSpc>
                <a:spcPct val="110000"/>
              </a:lnSpc>
              <a:spcBef>
                <a:spcPts val="600"/>
              </a:spcBef>
              <a:buAutoNum type="arabicPeriod"/>
            </a:pPr>
            <a:r>
              <a:rPr lang="en-US" dirty="0"/>
              <a:t>Load </a:t>
            </a:r>
            <a:r>
              <a:rPr lang="en-US" dirty="0" err="1"/>
              <a:t>RowStore</a:t>
            </a:r>
            <a:endParaRPr lang="en-US" dirty="0"/>
          </a:p>
          <a:p>
            <a:pPr marL="612898" lvl="2" indent="-254051">
              <a:lnSpc>
                <a:spcPct val="110000"/>
              </a:lnSpc>
              <a:buFont typeface="Arial" panose="020B0604020202020204" pitchFamily="34" charset="0"/>
              <a:buChar char="•"/>
            </a:pPr>
            <a:r>
              <a:rPr lang="en-US" dirty="0"/>
              <a:t>Execution time depends a lot on size.  Creation of secondary indexes happens decoupled after Restart (after 5.)</a:t>
            </a:r>
          </a:p>
          <a:p>
            <a:pPr marL="612898" lvl="2" indent="-254051">
              <a:lnSpc>
                <a:spcPct val="110000"/>
              </a:lnSpc>
              <a:buFont typeface="Arial" panose="020B0604020202020204" pitchFamily="34" charset="0"/>
              <a:buChar char="•"/>
            </a:pPr>
            <a:r>
              <a:rPr lang="en-US" dirty="0"/>
              <a:t>For HANA persistence RowStore is similar to a BLOB and finally opened logically on engine level</a:t>
            </a:r>
          </a:p>
          <a:p>
            <a:pPr marL="342969" indent="-254051">
              <a:lnSpc>
                <a:spcPct val="110000"/>
              </a:lnSpc>
              <a:spcBef>
                <a:spcPts val="600"/>
              </a:spcBef>
              <a:buAutoNum type="arabicPeriod"/>
            </a:pPr>
            <a:r>
              <a:rPr lang="en-US" dirty="0"/>
              <a:t>Initialize Hybrid LOBs (can be millions especially with SoH)</a:t>
            </a:r>
          </a:p>
          <a:p>
            <a:pPr marL="644654" lvl="2" indent="-285807">
              <a:lnSpc>
                <a:spcPct val="110000"/>
              </a:lnSpc>
            </a:pPr>
            <a:r>
              <a:rPr lang="en-US" dirty="0"/>
              <a:t>LOBs bigger than 1 Kbyte are usually extracted to HANA data volumes and organized via pointers as soon as this database was created since SPS07. Every ABAP text data type “string” is translated into a LOB on the database level. This produces effort to initialize this huge number of small LOBs during startup. With native applications you could try of utilize more data types next to LOB-like structures (</a:t>
            </a:r>
            <a:r>
              <a:rPr lang="en-US" dirty="0" err="1"/>
              <a:t>varchar</a:t>
            </a:r>
            <a:r>
              <a:rPr lang="en-US" dirty="0"/>
              <a:t>).</a:t>
            </a:r>
          </a:p>
          <a:p>
            <a:pPr marL="342969" indent="-254051">
              <a:lnSpc>
                <a:spcPct val="110000"/>
              </a:lnSpc>
              <a:spcBef>
                <a:spcPts val="600"/>
              </a:spcBef>
              <a:buAutoNum type="arabicPeriod"/>
            </a:pPr>
            <a:r>
              <a:rPr lang="en-US" dirty="0"/>
              <a:t>Get open transactions to follow up on (Data Volumes)</a:t>
            </a:r>
          </a:p>
          <a:p>
            <a:pPr marL="612898" lvl="2" indent="-254051">
              <a:lnSpc>
                <a:spcPct val="110000"/>
              </a:lnSpc>
              <a:buFont typeface="Arial" panose="020B0604020202020204" pitchFamily="34" charset="0"/>
              <a:buChar char="•"/>
            </a:pPr>
            <a:r>
              <a:rPr lang="en-US" dirty="0"/>
              <a:t>Rollback information is located on Data Volumes, not Log Volumes (allows a consistent database recovery only with the help of a HANA data backup)</a:t>
            </a:r>
          </a:p>
          <a:p>
            <a:pPr marL="612898" lvl="2" indent="-254051">
              <a:lnSpc>
                <a:spcPct val="110000"/>
              </a:lnSpc>
              <a:buFont typeface="Arial" panose="020B0604020202020204" pitchFamily="34" charset="0"/>
              <a:buChar char="•"/>
            </a:pPr>
            <a:r>
              <a:rPr lang="en-US" dirty="0"/>
              <a:t>Roll forward information (redo-log) is located on the online Log Volume</a:t>
            </a:r>
          </a:p>
          <a:p>
            <a:pPr marL="342969" indent="-254051">
              <a:lnSpc>
                <a:spcPct val="110000"/>
              </a:lnSpc>
              <a:spcBef>
                <a:spcPts val="600"/>
              </a:spcBef>
              <a:buAutoNum type="arabicPeriod"/>
            </a:pPr>
            <a:r>
              <a:rPr lang="en-US" dirty="0"/>
              <a:t>Roll forward Log for Row and Columnar store</a:t>
            </a:r>
          </a:p>
          <a:p>
            <a:pPr marL="612898" lvl="2" indent="-254051">
              <a:lnSpc>
                <a:spcPct val="110000"/>
              </a:lnSpc>
              <a:buFont typeface="Arial" panose="020B0604020202020204" pitchFamily="34" charset="0"/>
              <a:buChar char="•"/>
            </a:pPr>
            <a:r>
              <a:rPr lang="en-US" dirty="0"/>
              <a:t>First loads of columnar structures are executed as they are accessed to actually roll forward the log on them </a:t>
            </a:r>
          </a:p>
          <a:p>
            <a:pPr marL="612898" lvl="2" indent="-254051">
              <a:lnSpc>
                <a:spcPct val="110000"/>
              </a:lnSpc>
              <a:buFont typeface="Arial" panose="020B0604020202020204" pitchFamily="34" charset="0"/>
              <a:buChar char="•"/>
            </a:pPr>
            <a:r>
              <a:rPr lang="en-US" dirty="0"/>
              <a:t>Next to roll forward also roll back operations can happen in this step if open transactions could not be finished before the database stopped. This is usually very fast, but in rare occasions we saw long running executions depending on the nature of these unfinished transactions.</a:t>
            </a:r>
          </a:p>
          <a:p>
            <a:pPr marL="612898" lvl="2" indent="-254051">
              <a:lnSpc>
                <a:spcPct val="110000"/>
              </a:lnSpc>
              <a:buFont typeface="Arial" panose="020B0604020202020204" pitchFamily="34" charset="0"/>
              <a:buChar char="•"/>
            </a:pPr>
            <a:r>
              <a:rPr lang="en-US" dirty="0"/>
              <a:t>At the end of this redo-log operation the database is technically available – </a:t>
            </a:r>
            <a:r>
              <a:rPr lang="en-US" b="1" dirty="0"/>
              <a:t>log-on possible</a:t>
            </a:r>
          </a:p>
          <a:p>
            <a:pPr marL="342969" indent="-254051">
              <a:lnSpc>
                <a:spcPct val="110000"/>
              </a:lnSpc>
              <a:spcBef>
                <a:spcPts val="600"/>
              </a:spcBef>
              <a:buAutoNum type="arabicPeriod"/>
            </a:pPr>
            <a:r>
              <a:rPr lang="en-US" dirty="0"/>
              <a:t>Start loading columns marked with the preload flag </a:t>
            </a:r>
          </a:p>
          <a:p>
            <a:pPr marL="612898" lvl="2" indent="-254051">
              <a:lnSpc>
                <a:spcPct val="110000"/>
              </a:lnSpc>
            </a:pPr>
            <a:r>
              <a:rPr lang="en-US" dirty="0"/>
              <a:t>Allows to load columns used by important business processes before the next step, </a:t>
            </a:r>
            <a:br>
              <a:rPr lang="en-US" dirty="0"/>
            </a:br>
            <a:r>
              <a:rPr lang="en-US" dirty="0"/>
              <a:t>if they are not already loaded by the roll-forward in the step before</a:t>
            </a:r>
          </a:p>
          <a:p>
            <a:pPr marL="342969" indent="-254051">
              <a:lnSpc>
                <a:spcPct val="110000"/>
              </a:lnSpc>
              <a:spcBef>
                <a:spcPts val="600"/>
              </a:spcBef>
              <a:buAutoNum type="arabicPeriod"/>
            </a:pPr>
            <a:r>
              <a:rPr lang="en-US" dirty="0"/>
              <a:t>Start loading tables from the list of lately used tables</a:t>
            </a:r>
          </a:p>
          <a:p>
            <a:pPr marL="627188" lvl="2" indent="-268342">
              <a:lnSpc>
                <a:spcPct val="110000"/>
              </a:lnSpc>
            </a:pPr>
            <a:r>
              <a:rPr lang="en-US" dirty="0"/>
              <a:t>During the normal operation before the restart HANA tracks a list of tables which are currently loaded (once per day)</a:t>
            </a:r>
          </a:p>
          <a:p>
            <a:pPr marL="627188" lvl="2" indent="-268342">
              <a:lnSpc>
                <a:spcPct val="110000"/>
              </a:lnSpc>
            </a:pPr>
            <a:r>
              <a:rPr lang="en-US" dirty="0"/>
              <a:t>This list is now the basis of loading the necessary tables into main memory</a:t>
            </a:r>
          </a:p>
        </p:txBody>
      </p:sp>
      <p:sp>
        <p:nvSpPr>
          <p:cNvPr id="59" name="Rounded Rectangular Callout 5"/>
          <p:cNvSpPr/>
          <p:nvPr/>
        </p:nvSpPr>
        <p:spPr bwMode="gray">
          <a:xfrm>
            <a:off x="6919031" y="1800434"/>
            <a:ext cx="1881174" cy="1074938"/>
          </a:xfrm>
          <a:prstGeom prst="wedgeRoundRectCallout">
            <a:avLst>
              <a:gd name="adj1" fmla="val -105504"/>
              <a:gd name="adj2" fmla="val 45816"/>
              <a:gd name="adj3" fmla="val 16667"/>
            </a:avLst>
          </a:prstGeom>
          <a:solidFill>
            <a:schemeClr val="accent1">
              <a:lumMod val="20000"/>
              <a:lumOff val="80000"/>
            </a:schemeClr>
          </a:solidFill>
          <a:ln w="6350" algn="ctr">
            <a:noFill/>
            <a:miter lim="800000"/>
            <a:headEnd/>
            <a:tailEnd/>
          </a:ln>
        </p:spPr>
        <p:txBody>
          <a:bodyPr lIns="90021" tIns="36008" rIns="90021" bIns="36008" rtlCol="0" anchor="ctr">
            <a:normAutofit fontScale="47500" lnSpcReduction="20000"/>
          </a:bodyPr>
          <a:lstStyle/>
          <a:p>
            <a:pPr algn="ctr" defTabSz="914583"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Possible optimization 2:</a:t>
            </a:r>
          </a:p>
          <a:p>
            <a:pPr algn="ctr" defTabSz="914583" fontAlgn="base">
              <a:spcBef>
                <a:spcPct val="50000"/>
              </a:spcBef>
              <a:spcAft>
                <a:spcPct val="0"/>
              </a:spcAft>
              <a:buClr>
                <a:srgbClr val="F0AB00"/>
              </a:buClr>
              <a:buSzPct val="80000"/>
            </a:pPr>
            <a:r>
              <a:rPr lang="en-US" kern="0" dirty="0">
                <a:ea typeface="Arial Unicode MS" pitchFamily="34" charset="-128"/>
                <a:cs typeface="Arial Unicode MS" pitchFamily="34" charset="-128"/>
              </a:rPr>
              <a:t>Better thresholds for the size of LOBs moved into Hybrid LOB structures</a:t>
            </a:r>
          </a:p>
        </p:txBody>
      </p:sp>
      <p:sp>
        <p:nvSpPr>
          <p:cNvPr id="60" name="Rounded Rectangular Callout 6"/>
          <p:cNvSpPr/>
          <p:nvPr/>
        </p:nvSpPr>
        <p:spPr bwMode="gray">
          <a:xfrm>
            <a:off x="6201687" y="4771737"/>
            <a:ext cx="2416607" cy="977379"/>
          </a:xfrm>
          <a:prstGeom prst="wedgeRoundRectCallout">
            <a:avLst>
              <a:gd name="adj1" fmla="val -113141"/>
              <a:gd name="adj2" fmla="val -12130"/>
              <a:gd name="adj3" fmla="val 16667"/>
            </a:avLst>
          </a:prstGeom>
          <a:solidFill>
            <a:schemeClr val="accent1">
              <a:lumMod val="20000"/>
              <a:lumOff val="80000"/>
            </a:schemeClr>
          </a:solidFill>
          <a:ln w="6350" algn="ctr">
            <a:noFill/>
            <a:miter lim="800000"/>
            <a:headEnd/>
            <a:tailEnd/>
          </a:ln>
        </p:spPr>
        <p:txBody>
          <a:bodyPr lIns="90021" tIns="36008" rIns="90021" bIns="36008" rtlCol="0" anchor="ctr">
            <a:normAutofit fontScale="47500" lnSpcReduction="20000"/>
          </a:bodyPr>
          <a:lstStyle/>
          <a:p>
            <a:pPr algn="ctr" defTabSz="914583"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Possible optimization 3:</a:t>
            </a:r>
          </a:p>
          <a:p>
            <a:pPr algn="ctr" defTabSz="914583" fontAlgn="base">
              <a:spcBef>
                <a:spcPct val="50000"/>
              </a:spcBef>
              <a:spcAft>
                <a:spcPct val="0"/>
              </a:spcAft>
              <a:buClr>
                <a:srgbClr val="F0AB00"/>
              </a:buClr>
              <a:buSzPct val="80000"/>
            </a:pPr>
            <a:r>
              <a:rPr lang="en-US" kern="0" dirty="0">
                <a:ea typeface="Arial Unicode MS" pitchFamily="34" charset="-128"/>
                <a:cs typeface="Arial Unicode MS" pitchFamily="34" charset="-128"/>
              </a:rPr>
              <a:t>Fast IO System - especially important for the steps 2., </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6. and 7., but also good for the other steps</a:t>
            </a:r>
          </a:p>
        </p:txBody>
      </p:sp>
      <p:pic>
        <p:nvPicPr>
          <p:cNvPr id="72" name="图片 71"/>
          <p:cNvPicPr>
            <a:picLocks noChangeAspect="1"/>
          </p:cNvPicPr>
          <p:nvPr/>
        </p:nvPicPr>
        <p:blipFill>
          <a:blip r:embed="rId2"/>
          <a:stretch>
            <a:fillRect/>
          </a:stretch>
        </p:blipFill>
        <p:spPr>
          <a:xfrm>
            <a:off x="8800205" y="2192582"/>
            <a:ext cx="3330494" cy="3344747"/>
          </a:xfrm>
          <a:prstGeom prst="rect">
            <a:avLst/>
          </a:prstGeom>
        </p:spPr>
      </p:pic>
    </p:spTree>
    <p:extLst>
      <p:ext uri="{BB962C8B-B14F-4D97-AF65-F5344CB8AC3E}">
        <p14:creationId xmlns:p14="http://schemas.microsoft.com/office/powerpoint/2010/main" val="39408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9" grpId="0" animBg="1"/>
      <p:bldP spid="6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11. 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数据库的导数方案（包括数据文件的导入到</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数据表，以及</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HANA</a:t>
            </a:r>
            <a:r>
              <a:rPr lang="zh-CN" alt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数据表导出成文本文件的效率）</a:t>
            </a:r>
            <a:endParaRPr lang="en-US" sz="2400" dirty="0"/>
          </a:p>
        </p:txBody>
      </p:sp>
      <p:sp>
        <p:nvSpPr>
          <p:cNvPr id="3" name="文本占位符 2"/>
          <p:cNvSpPr>
            <a:spLocks noGrp="1"/>
          </p:cNvSpPr>
          <p:nvPr>
            <p:ph type="body" sz="quarter" idx="10"/>
          </p:nvPr>
        </p:nvSpPr>
        <p:spPr>
          <a:xfrm>
            <a:off x="1066122" y="1624816"/>
            <a:ext cx="4499791" cy="4392043"/>
          </a:xfrm>
        </p:spPr>
        <p:txBody>
          <a:bodyPr/>
          <a:lstStyle/>
          <a:p>
            <a:r>
              <a:rPr lang="zh-CN" altLang="en-US" dirty="0"/>
              <a:t>数据导入：</a:t>
            </a:r>
            <a:endParaRPr lang="en-US" altLang="zh-CN" dirty="0"/>
          </a:p>
          <a:p>
            <a:pPr marL="457200" indent="-457200">
              <a:buAutoNum type="arabicPeriod"/>
            </a:pPr>
            <a:r>
              <a:rPr lang="en-US" altLang="zh-CN" dirty="0"/>
              <a:t>DI/SDI</a:t>
            </a:r>
          </a:p>
          <a:p>
            <a:pPr marL="457200" indent="-457200">
              <a:buAutoNum type="arabicPeriod"/>
            </a:pPr>
            <a:r>
              <a:rPr lang="en-US" altLang="zh-CN" dirty="0"/>
              <a:t>SLT/SRS</a:t>
            </a:r>
          </a:p>
          <a:p>
            <a:pPr marL="457200" indent="-457200">
              <a:buAutoNum type="arabicPeriod"/>
            </a:pPr>
            <a:r>
              <a:rPr lang="en-US" altLang="zh-CN" dirty="0"/>
              <a:t>File import</a:t>
            </a:r>
          </a:p>
          <a:p>
            <a:pPr marL="457200" indent="-457200">
              <a:buAutoNum type="arabicPeriod"/>
            </a:pPr>
            <a:r>
              <a:rPr lang="en-US" altLang="zh-CN" dirty="0"/>
              <a:t>ESP/SDS/MQ/Kafka/…</a:t>
            </a:r>
          </a:p>
          <a:p>
            <a:pPr marL="457200" indent="-457200">
              <a:buAutoNum type="arabicPeriod"/>
            </a:pPr>
            <a:endParaRPr lang="en-US" dirty="0"/>
          </a:p>
        </p:txBody>
      </p:sp>
      <p:sp>
        <p:nvSpPr>
          <p:cNvPr id="5" name="文本占位符 2"/>
          <p:cNvSpPr txBox="1">
            <a:spLocks/>
          </p:cNvSpPr>
          <p:nvPr/>
        </p:nvSpPr>
        <p:spPr bwMode="gray">
          <a:xfrm>
            <a:off x="6651915" y="1624815"/>
            <a:ext cx="3452869" cy="4392043"/>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zh-CN" altLang="en-US" dirty="0"/>
              <a:t>数据导出：</a:t>
            </a:r>
            <a:endParaRPr lang="en-US" altLang="zh-CN" dirty="0"/>
          </a:p>
          <a:p>
            <a:pPr marL="457200" indent="-457200">
              <a:buFontTx/>
              <a:buAutoNum type="arabicPeriod"/>
            </a:pPr>
            <a:r>
              <a:rPr lang="en-US" altLang="zh-CN" dirty="0"/>
              <a:t>DI/SDI</a:t>
            </a:r>
          </a:p>
          <a:p>
            <a:pPr marL="457200" indent="-457200">
              <a:buFontTx/>
              <a:buAutoNum type="arabicPeriod"/>
            </a:pPr>
            <a:r>
              <a:rPr lang="en-US" altLang="zh-CN" dirty="0"/>
              <a:t>File export</a:t>
            </a:r>
          </a:p>
        </p:txBody>
      </p:sp>
      <p:pic>
        <p:nvPicPr>
          <p:cNvPr id="6" name="图片 5"/>
          <p:cNvPicPr>
            <a:picLocks noChangeAspect="1"/>
          </p:cNvPicPr>
          <p:nvPr/>
        </p:nvPicPr>
        <p:blipFill>
          <a:blip r:embed="rId2"/>
          <a:stretch>
            <a:fillRect/>
          </a:stretch>
        </p:blipFill>
        <p:spPr>
          <a:xfrm>
            <a:off x="1139687" y="5561669"/>
            <a:ext cx="9687340" cy="455189"/>
          </a:xfrm>
          <a:prstGeom prst="rect">
            <a:avLst/>
          </a:prstGeom>
        </p:spPr>
      </p:pic>
      <p:pic>
        <p:nvPicPr>
          <p:cNvPr id="7" name="图片 6"/>
          <p:cNvPicPr>
            <a:picLocks noChangeAspect="1"/>
          </p:cNvPicPr>
          <p:nvPr/>
        </p:nvPicPr>
        <p:blipFill>
          <a:blip r:embed="rId3"/>
          <a:stretch>
            <a:fillRect/>
          </a:stretch>
        </p:blipFill>
        <p:spPr>
          <a:xfrm>
            <a:off x="1139687" y="4815846"/>
            <a:ext cx="9687340" cy="467423"/>
          </a:xfrm>
          <a:prstGeom prst="rect">
            <a:avLst/>
          </a:prstGeom>
        </p:spPr>
      </p:pic>
    </p:spTree>
    <p:extLst>
      <p:ext uri="{BB962C8B-B14F-4D97-AF65-F5344CB8AC3E}">
        <p14:creationId xmlns:p14="http://schemas.microsoft.com/office/powerpoint/2010/main" val="3600960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12. </a:t>
            </a:r>
            <a:r>
              <a:rPr lang="zh-CN" alt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备份还原方案</a:t>
            </a:r>
            <a:endParaRPr lang="en-US" dirty="0"/>
          </a:p>
        </p:txBody>
      </p:sp>
      <p:sp>
        <p:nvSpPr>
          <p:cNvPr id="4" name="Text Placeholder 2"/>
          <p:cNvSpPr txBox="1">
            <a:spLocks/>
          </p:cNvSpPr>
          <p:nvPr/>
        </p:nvSpPr>
        <p:spPr bwMode="gray">
          <a:xfrm>
            <a:off x="242937" y="1295400"/>
            <a:ext cx="2467208" cy="479125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pPr>
            <a:r>
              <a:rPr lang="zh-CN" altLang="en-US" dirty="0">
                <a:latin typeface="微软雅黑" panose="020B0503020204020204" pitchFamily="34" charset="-122"/>
                <a:ea typeface="微软雅黑" panose="020B0503020204020204" pitchFamily="34" charset="-122"/>
              </a:rPr>
              <a:t>文件系统备份</a:t>
            </a:r>
            <a:br>
              <a:rPr lang="en-US" altLang="zh-CN"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DAS</a:t>
            </a:r>
            <a:r>
              <a:rPr lang="zh-CN" altLang="en-US" sz="1600" dirty="0">
                <a:latin typeface="微软雅黑" panose="020B0503020204020204" pitchFamily="34" charset="-122"/>
                <a:ea typeface="微软雅黑" panose="020B0503020204020204" pitchFamily="34" charset="-122"/>
              </a:rPr>
              <a:t>存储数据的备份集</a:t>
            </a: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cxnSp>
        <p:nvCxnSpPr>
          <p:cNvPr id="5" name="Straight Connector 4"/>
          <p:cNvCxnSpPr/>
          <p:nvPr/>
        </p:nvCxnSpPr>
        <p:spPr>
          <a:xfrm>
            <a:off x="242937" y="1734914"/>
            <a:ext cx="245636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2"/>
          <p:cNvSpPr txBox="1">
            <a:spLocks/>
          </p:cNvSpPr>
          <p:nvPr/>
        </p:nvSpPr>
        <p:spPr bwMode="gray">
          <a:xfrm>
            <a:off x="3339644" y="1295400"/>
            <a:ext cx="2456360" cy="479125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008"/>
              </a:spcBef>
            </a:pPr>
            <a:r>
              <a:rPr lang="zh-CN" altLang="en-US" dirty="0">
                <a:latin typeface="微软雅黑" panose="020B0503020204020204" pitchFamily="34" charset="-122"/>
                <a:ea typeface="微软雅黑" panose="020B0503020204020204" pitchFamily="34" charset="-122"/>
              </a:rPr>
              <a:t>第三方工具备份</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r>
              <a:rPr lang="en-US" sz="1600" dirty="0">
                <a:latin typeface="微软雅黑" panose="020B0503020204020204" pitchFamily="34" charset="-122"/>
                <a:ea typeface="微软雅黑" panose="020B0503020204020204" pitchFamily="34" charset="-122"/>
              </a:rPr>
              <a:t>HANA</a:t>
            </a:r>
            <a:r>
              <a:rPr lang="zh-CN" altLang="en-US" sz="1600" dirty="0">
                <a:latin typeface="微软雅黑" panose="020B0503020204020204" pitchFamily="34" charset="-122"/>
                <a:ea typeface="微软雅黑" panose="020B0503020204020204" pitchFamily="34" charset="-122"/>
              </a:rPr>
              <a:t>的</a:t>
            </a:r>
            <a:r>
              <a:rPr lang="en-US" altLang="zh-CN" sz="1600" dirty="0" err="1">
                <a:latin typeface="微软雅黑" panose="020B0503020204020204" pitchFamily="34" charset="-122"/>
                <a:ea typeface="微软雅黑" panose="020B0503020204020204" pitchFamily="34" charset="-122"/>
              </a:rPr>
              <a:t>Backint</a:t>
            </a:r>
            <a:r>
              <a:rPr lang="zh-CN" altLang="en-US" sz="1600" dirty="0">
                <a:latin typeface="微软雅黑" panose="020B0503020204020204" pitchFamily="34" charset="-122"/>
                <a:ea typeface="微软雅黑" panose="020B0503020204020204" pitchFamily="34" charset="-122"/>
              </a:rPr>
              <a:t>可兼容主流的备份软件</a:t>
            </a: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sp>
        <p:nvSpPr>
          <p:cNvPr id="7" name="Text Placeholder 2"/>
          <p:cNvSpPr txBox="1">
            <a:spLocks/>
          </p:cNvSpPr>
          <p:nvPr/>
        </p:nvSpPr>
        <p:spPr bwMode="gray">
          <a:xfrm>
            <a:off x="6436351" y="1295400"/>
            <a:ext cx="2456360" cy="479125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008"/>
              </a:spcBef>
            </a:pPr>
            <a:r>
              <a:rPr lang="zh-CN" altLang="en-US" dirty="0">
                <a:latin typeface="微软雅黑" panose="020B0503020204020204" pitchFamily="34" charset="-122"/>
                <a:ea typeface="微软雅黑" panose="020B0503020204020204" pitchFamily="34" charset="-122"/>
              </a:rPr>
              <a:t>存储快照备份</a:t>
            </a:r>
            <a:br>
              <a:rPr lang="en-US" altLang="zh-CN" dirty="0">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a:p>
            <a:pPr marL="0" lvl="2" indent="0">
              <a:spcBef>
                <a:spcPts val="252"/>
              </a:spcBef>
              <a:buNone/>
            </a:pPr>
            <a:r>
              <a:rPr lang="zh-CN" altLang="en-US" dirty="0">
                <a:latin typeface="微软雅黑" panose="020B0503020204020204" pitchFamily="34" charset="-122"/>
                <a:ea typeface="微软雅黑" panose="020B0503020204020204" pitchFamily="34" charset="-122"/>
              </a:rPr>
              <a:t>将存储设备的数据快照作为备份集</a:t>
            </a: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br>
              <a:rPr lang="en-US" dirty="0">
                <a:latin typeface="微软雅黑" panose="020B0503020204020204" pitchFamily="34" charset="-122"/>
                <a:ea typeface="微软雅黑" panose="020B0503020204020204" pitchFamily="34" charset="-122"/>
              </a:rPr>
            </a:br>
            <a:endParaRPr lang="en-US" dirty="0">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a:off x="3339644" y="1745672"/>
            <a:ext cx="245636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36351" y="1745672"/>
            <a:ext cx="245636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txBox="1">
            <a:spLocks/>
          </p:cNvSpPr>
          <p:nvPr/>
        </p:nvSpPr>
        <p:spPr bwMode="gray">
          <a:xfrm>
            <a:off x="244015" y="5165331"/>
            <a:ext cx="2608170" cy="97721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252"/>
              </a:spcBef>
            </a:pPr>
            <a:r>
              <a:rPr lang="zh-CN" altLang="en-US" sz="1300" dirty="0">
                <a:latin typeface="微软雅黑" panose="020B0503020204020204" pitchFamily="34" charset="-122"/>
                <a:ea typeface="微软雅黑" panose="020B0503020204020204" pitchFamily="34" charset="-122"/>
              </a:rPr>
              <a:t>利用数据内置的备份功能，低成本的备份与恢复方案</a:t>
            </a:r>
            <a:endParaRPr lang="en-US" altLang="zh-CN" sz="1300" dirty="0">
              <a:latin typeface="微软雅黑" panose="020B0503020204020204" pitchFamily="34" charset="-122"/>
              <a:ea typeface="微软雅黑" panose="020B0503020204020204" pitchFamily="34" charset="-122"/>
            </a:endParaRPr>
          </a:p>
          <a:p>
            <a:pPr lvl="1">
              <a:spcBef>
                <a:spcPts val="252"/>
              </a:spcBef>
            </a:pPr>
            <a:r>
              <a:rPr lang="zh-CN" altLang="en-US" sz="1300" dirty="0">
                <a:latin typeface="微软雅黑" panose="020B0503020204020204" pitchFamily="34" charset="-122"/>
                <a:ea typeface="微软雅黑" panose="020B0503020204020204" pitchFamily="34" charset="-122"/>
              </a:rPr>
              <a:t>仅需</a:t>
            </a:r>
            <a:r>
              <a:rPr lang="en-US" altLang="zh-CN" sz="1300" dirty="0">
                <a:latin typeface="微软雅黑" panose="020B0503020204020204" pitchFamily="34" charset="-122"/>
                <a:ea typeface="微软雅黑" panose="020B0503020204020204" pitchFamily="34" charset="-122"/>
              </a:rPr>
              <a:t>HANA</a:t>
            </a:r>
            <a:r>
              <a:rPr lang="zh-CN" altLang="en-US" sz="1300" dirty="0">
                <a:latin typeface="微软雅黑" panose="020B0503020204020204" pitchFamily="34" charset="-122"/>
                <a:ea typeface="微软雅黑" panose="020B0503020204020204" pitchFamily="34" charset="-122"/>
              </a:rPr>
              <a:t>服务器连接存储设备（如</a:t>
            </a:r>
            <a:r>
              <a:rPr lang="en-US" altLang="zh-CN" sz="1300" dirty="0">
                <a:latin typeface="微软雅黑" panose="020B0503020204020204" pitchFamily="34" charset="-122"/>
                <a:ea typeface="微软雅黑" panose="020B0503020204020204" pitchFamily="34" charset="-122"/>
              </a:rPr>
              <a:t>NAS</a:t>
            </a:r>
            <a:r>
              <a:rPr lang="zh-CN" altLang="en-US" sz="1300" dirty="0">
                <a:latin typeface="微软雅黑" panose="020B0503020204020204" pitchFamily="34" charset="-122"/>
                <a:ea typeface="微软雅黑" panose="020B0503020204020204" pitchFamily="34" charset="-122"/>
              </a:rPr>
              <a:t>）</a:t>
            </a:r>
            <a:endParaRPr lang="en-US" sz="1300" dirty="0">
              <a:latin typeface="微软雅黑" panose="020B0503020204020204" pitchFamily="34" charset="-122"/>
              <a:ea typeface="微软雅黑" panose="020B0503020204020204" pitchFamily="34" charset="-122"/>
            </a:endParaRPr>
          </a:p>
        </p:txBody>
      </p:sp>
      <p:sp>
        <p:nvSpPr>
          <p:cNvPr id="11" name="Text Placeholder 2"/>
          <p:cNvSpPr txBox="1">
            <a:spLocks/>
          </p:cNvSpPr>
          <p:nvPr/>
        </p:nvSpPr>
        <p:spPr bwMode="gray">
          <a:xfrm>
            <a:off x="3352289" y="5164628"/>
            <a:ext cx="2619474" cy="96285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sz="1300" dirty="0">
                <a:latin typeface="微软雅黑" panose="020B0503020204020204" pitchFamily="34" charset="-122"/>
                <a:ea typeface="微软雅黑" panose="020B0503020204020204" pitchFamily="34" charset="-122"/>
              </a:rPr>
              <a:t>最便捷管理数据备份的方式</a:t>
            </a:r>
            <a:endParaRPr lang="en-US" sz="1300" dirty="0">
              <a:latin typeface="微软雅黑" panose="020B0503020204020204" pitchFamily="34" charset="-122"/>
              <a:ea typeface="微软雅黑" panose="020B0503020204020204" pitchFamily="34" charset="-122"/>
            </a:endParaRPr>
          </a:p>
          <a:p>
            <a:pPr lvl="1"/>
            <a:r>
              <a:rPr lang="en-US" sz="1300" dirty="0">
                <a:latin typeface="微软雅黑" panose="020B0503020204020204" pitchFamily="34" charset="-122"/>
                <a:ea typeface="微软雅黑" panose="020B0503020204020204" pitchFamily="34" charset="-122"/>
              </a:rPr>
              <a:t>SAP HANA has full control about B&amp;R management </a:t>
            </a:r>
          </a:p>
        </p:txBody>
      </p:sp>
      <p:sp>
        <p:nvSpPr>
          <p:cNvPr id="12" name="Text Placeholder 2"/>
          <p:cNvSpPr txBox="1">
            <a:spLocks/>
          </p:cNvSpPr>
          <p:nvPr/>
        </p:nvSpPr>
        <p:spPr bwMode="gray">
          <a:xfrm>
            <a:off x="6425843" y="5179302"/>
            <a:ext cx="2548941" cy="11075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sz="1300" dirty="0">
                <a:latin typeface="微软雅黑" panose="020B0503020204020204" pitchFamily="34" charset="-122"/>
                <a:ea typeface="微软雅黑" panose="020B0503020204020204" pitchFamily="34" charset="-122"/>
              </a:rPr>
              <a:t>可快速地创建数据备份集</a:t>
            </a:r>
            <a:endParaRPr lang="en-US"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可与其它备份方式结合使用，提升系统可恢复性</a:t>
            </a:r>
            <a:endParaRPr lang="en-US" sz="1300" dirty="0">
              <a:latin typeface="微软雅黑" panose="020B0503020204020204" pitchFamily="34" charset="-122"/>
              <a:ea typeface="微软雅黑" panose="020B0503020204020204" pitchFamily="34" charset="-122"/>
            </a:endParaRPr>
          </a:p>
        </p:txBody>
      </p:sp>
      <p:grpSp>
        <p:nvGrpSpPr>
          <p:cNvPr id="13" name="Group 212"/>
          <p:cNvGrpSpPr/>
          <p:nvPr/>
        </p:nvGrpSpPr>
        <p:grpSpPr>
          <a:xfrm>
            <a:off x="538532" y="2688153"/>
            <a:ext cx="1590622" cy="2020949"/>
            <a:chOff x="4585326" y="2043640"/>
            <a:chExt cx="4242762" cy="4042834"/>
          </a:xfrm>
        </p:grpSpPr>
        <p:sp>
          <p:nvSpPr>
            <p:cNvPr id="14" name="Rounded Rectangle 204"/>
            <p:cNvSpPr/>
            <p:nvPr/>
          </p:nvSpPr>
          <p:spPr bwMode="gray">
            <a:xfrm>
              <a:off x="4585326" y="3379537"/>
              <a:ext cx="2685146" cy="2706937"/>
            </a:xfrm>
            <a:prstGeom prst="roundRect">
              <a:avLst/>
            </a:prstGeom>
            <a:solidFill>
              <a:schemeClr val="bg1">
                <a:lumMod val="85000"/>
              </a:schemeClr>
            </a:solidFill>
            <a:ln w="6350" algn="ctr">
              <a:solidFill>
                <a:schemeClr val="bg2">
                  <a:lumMod val="50000"/>
                </a:schemeClr>
              </a:solidFill>
              <a:miter lim="800000"/>
              <a:headEnd/>
              <a:tailEnd/>
            </a:ln>
          </p:spPr>
          <p:txBody>
            <a:bodyPr lIns="90000" tIns="72000" rIns="90000" bIns="72000" rtlCol="0" anchor="ctr"/>
            <a:lstStyle/>
            <a:p>
              <a:pPr algn="ctr" defTabSz="767822" fontAlgn="base">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15" name="Can 205"/>
            <p:cNvSpPr/>
            <p:nvPr/>
          </p:nvSpPr>
          <p:spPr bwMode="gray">
            <a:xfrm>
              <a:off x="4964556" y="3520714"/>
              <a:ext cx="1926687" cy="1614344"/>
            </a:xfrm>
            <a:prstGeom prst="can">
              <a:avLst/>
            </a:prstGeom>
            <a:solidFill>
              <a:schemeClr val="accent1">
                <a:lumMod val="20000"/>
                <a:lumOff val="80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latin typeface="微软雅黑" panose="020B0503020204020204" pitchFamily="34" charset="-122"/>
                  <a:ea typeface="微软雅黑" panose="020B0503020204020204" pitchFamily="34" charset="-122"/>
                  <a:cs typeface="Arial Unicode MS" pitchFamily="34" charset="-128"/>
                </a:rPr>
                <a:t>SAP HANA Database</a:t>
              </a:r>
            </a:p>
          </p:txBody>
        </p:sp>
        <p:cxnSp>
          <p:nvCxnSpPr>
            <p:cNvPr id="16" name="Straight Arrow Connector 206"/>
            <p:cNvCxnSpPr/>
            <p:nvPr/>
          </p:nvCxnSpPr>
          <p:spPr>
            <a:xfrm>
              <a:off x="6811033" y="4335816"/>
              <a:ext cx="806004"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Can 207"/>
            <p:cNvSpPr/>
            <p:nvPr/>
          </p:nvSpPr>
          <p:spPr bwMode="gray">
            <a:xfrm>
              <a:off x="7617037" y="3469890"/>
              <a:ext cx="1211051" cy="1263115"/>
            </a:xfrm>
            <a:prstGeom prst="can">
              <a:avLst/>
            </a:prstGeom>
            <a:solidFill>
              <a:schemeClr val="bg2">
                <a:lumMod val="75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Backup Storage,</a:t>
              </a:r>
              <a:b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e.g. NFS</a:t>
              </a:r>
            </a:p>
          </p:txBody>
        </p:sp>
        <p:cxnSp>
          <p:nvCxnSpPr>
            <p:cNvPr id="18" name="Straight Arrow Connector 208"/>
            <p:cNvCxnSpPr>
              <a:stCxn id="21" idx="2"/>
            </p:cNvCxnSpPr>
            <p:nvPr/>
          </p:nvCxnSpPr>
          <p:spPr>
            <a:xfrm>
              <a:off x="5926739" y="2613333"/>
              <a:ext cx="1161" cy="907381"/>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209"/>
            <p:cNvSpPr txBox="1"/>
            <p:nvPr/>
          </p:nvSpPr>
          <p:spPr>
            <a:xfrm>
              <a:off x="5345958" y="3040609"/>
              <a:ext cx="1188669" cy="153924"/>
            </a:xfrm>
            <a:prstGeom prst="rect">
              <a:avLst/>
            </a:prstGeom>
            <a:solidFill>
              <a:srgbClr val="FFFF00"/>
            </a:solidFill>
          </p:spPr>
          <p:txBody>
            <a:bodyPr wrap="none" lIns="0" tIns="0" rIns="0" bIns="0" rtlCol="0">
              <a:spAutoFit/>
            </a:bodyPr>
            <a:lstStyle/>
            <a:p>
              <a:pPr algn="ctr" fontAlgn="base">
                <a:spcBef>
                  <a:spcPct val="50000"/>
                </a:spcBef>
                <a:spcAft>
                  <a:spcPct val="0"/>
                </a:spcAft>
                <a:buClr>
                  <a:srgbClr val="F0AB00"/>
                </a:buClr>
                <a:buSzPct val="80000"/>
              </a:pPr>
              <a:r>
                <a:rPr lang="en-US" sz="500" kern="0" dirty="0">
                  <a:latin typeface="微软雅黑" panose="020B0503020204020204" pitchFamily="34" charset="-122"/>
                  <a:ea typeface="微软雅黑" panose="020B0503020204020204" pitchFamily="34" charset="-122"/>
                  <a:cs typeface="Arial Unicode MS" pitchFamily="34" charset="-128"/>
                </a:rPr>
                <a:t>Create backup</a:t>
              </a:r>
            </a:p>
          </p:txBody>
        </p:sp>
        <p:sp>
          <p:nvSpPr>
            <p:cNvPr id="20" name="Rounded Rectangle 210"/>
            <p:cNvSpPr/>
            <p:nvPr/>
          </p:nvSpPr>
          <p:spPr bwMode="gray">
            <a:xfrm>
              <a:off x="6285155" y="2328486"/>
              <a:ext cx="1332151" cy="569693"/>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hdbsql</a:t>
              </a:r>
            </a:p>
          </p:txBody>
        </p:sp>
        <p:sp>
          <p:nvSpPr>
            <p:cNvPr id="21" name="Rounded Rectangle 211"/>
            <p:cNvSpPr/>
            <p:nvPr/>
          </p:nvSpPr>
          <p:spPr bwMode="gray">
            <a:xfrm>
              <a:off x="5260663" y="2043640"/>
              <a:ext cx="1332151" cy="569693"/>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SAP HANA studio</a:t>
              </a:r>
            </a:p>
          </p:txBody>
        </p:sp>
      </p:grpSp>
      <p:grpSp>
        <p:nvGrpSpPr>
          <p:cNvPr id="22" name="Group 223"/>
          <p:cNvGrpSpPr/>
          <p:nvPr/>
        </p:nvGrpSpPr>
        <p:grpSpPr>
          <a:xfrm>
            <a:off x="3506353" y="2688151"/>
            <a:ext cx="1590993" cy="2020950"/>
            <a:chOff x="4584335" y="2043640"/>
            <a:chExt cx="4243753" cy="4042835"/>
          </a:xfrm>
        </p:grpSpPr>
        <p:sp>
          <p:nvSpPr>
            <p:cNvPr id="23" name="Rounded Rectangle 213"/>
            <p:cNvSpPr/>
            <p:nvPr/>
          </p:nvSpPr>
          <p:spPr bwMode="gray">
            <a:xfrm>
              <a:off x="4584335" y="3379538"/>
              <a:ext cx="2685146" cy="2706937"/>
            </a:xfrm>
            <a:prstGeom prst="roundRect">
              <a:avLst/>
            </a:prstGeom>
            <a:solidFill>
              <a:schemeClr val="bg1">
                <a:lumMod val="85000"/>
              </a:schemeClr>
            </a:solidFill>
            <a:ln w="6350" algn="ctr">
              <a:solidFill>
                <a:schemeClr val="bg2">
                  <a:lumMod val="50000"/>
                </a:schemeClr>
              </a:solidFill>
              <a:miter lim="800000"/>
              <a:headEnd/>
              <a:tailEnd/>
            </a:ln>
          </p:spPr>
          <p:txBody>
            <a:bodyPr lIns="90000" tIns="72000" rIns="90000" bIns="72000" rtlCol="0" anchor="ctr"/>
            <a:lstStyle/>
            <a:p>
              <a:pPr algn="ctr" defTabSz="767822" fontAlgn="base">
                <a:spcBef>
                  <a:spcPct val="50000"/>
                </a:spcBef>
                <a:spcAft>
                  <a:spcPct val="0"/>
                </a:spcAft>
                <a:buClr>
                  <a:srgbClr val="F0AB00"/>
                </a:buClr>
                <a:buSzPct val="80000"/>
              </a:pPr>
              <a:endParaRPr lang="en-US" sz="1200" kern="0" dirty="0">
                <a:latin typeface="微软雅黑" panose="020B0503020204020204" pitchFamily="34" charset="-122"/>
                <a:ea typeface="微软雅黑" panose="020B0503020204020204" pitchFamily="34" charset="-122"/>
                <a:cs typeface="Arial Unicode MS" pitchFamily="34" charset="-128"/>
              </a:endParaRPr>
            </a:p>
          </p:txBody>
        </p:sp>
        <p:sp>
          <p:nvSpPr>
            <p:cNvPr id="24" name="Can 214"/>
            <p:cNvSpPr/>
            <p:nvPr/>
          </p:nvSpPr>
          <p:spPr bwMode="gray">
            <a:xfrm>
              <a:off x="4963565" y="3520715"/>
              <a:ext cx="1926687" cy="1614344"/>
            </a:xfrm>
            <a:prstGeom prst="can">
              <a:avLst/>
            </a:prstGeom>
            <a:solidFill>
              <a:schemeClr val="accent1">
                <a:lumMod val="20000"/>
                <a:lumOff val="80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latin typeface="微软雅黑" panose="020B0503020204020204" pitchFamily="34" charset="-122"/>
                  <a:ea typeface="微软雅黑" panose="020B0503020204020204" pitchFamily="34" charset="-122"/>
                  <a:cs typeface="Arial Unicode MS" pitchFamily="34" charset="-128"/>
                </a:rPr>
                <a:t>SAP HANA Database</a:t>
              </a:r>
            </a:p>
          </p:txBody>
        </p:sp>
        <p:sp>
          <p:nvSpPr>
            <p:cNvPr id="25" name="Can 215"/>
            <p:cNvSpPr/>
            <p:nvPr/>
          </p:nvSpPr>
          <p:spPr bwMode="gray">
            <a:xfrm>
              <a:off x="7617307" y="4824207"/>
              <a:ext cx="1210781" cy="1262268"/>
            </a:xfrm>
            <a:prstGeom prst="can">
              <a:avLst/>
            </a:prstGeom>
            <a:solidFill>
              <a:schemeClr val="tx1">
                <a:lumMod val="65000"/>
                <a:lumOff val="35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3</a:t>
              </a:r>
              <a:r>
                <a:rPr lang="en-US" sz="600" b="1" kern="0" baseline="30000" dirty="0">
                  <a:solidFill>
                    <a:schemeClr val="bg1"/>
                  </a:solidFill>
                  <a:latin typeface="微软雅黑" panose="020B0503020204020204" pitchFamily="34" charset="-122"/>
                  <a:ea typeface="微软雅黑" panose="020B0503020204020204" pitchFamily="34" charset="-122"/>
                  <a:cs typeface="Arial Unicode MS" pitchFamily="34" charset="-128"/>
                </a:rPr>
                <a:t>rd</a:t>
              </a: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 Party Backup Server</a:t>
              </a:r>
            </a:p>
          </p:txBody>
        </p:sp>
        <p:sp>
          <p:nvSpPr>
            <p:cNvPr id="26" name="Rounded Rectangle 216"/>
            <p:cNvSpPr/>
            <p:nvPr/>
          </p:nvSpPr>
          <p:spPr bwMode="gray">
            <a:xfrm>
              <a:off x="5625000" y="5338405"/>
              <a:ext cx="1447195" cy="585552"/>
            </a:xfrm>
            <a:prstGeom prst="roundRect">
              <a:avLst/>
            </a:prstGeom>
            <a:solidFill>
              <a:schemeClr val="tx1">
                <a:lumMod val="65000"/>
                <a:lumOff val="35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3</a:t>
              </a:r>
              <a:r>
                <a:rPr lang="en-US" sz="600" b="1" kern="0" baseline="30000" dirty="0">
                  <a:solidFill>
                    <a:schemeClr val="bg1"/>
                  </a:solidFill>
                  <a:latin typeface="微软雅黑" panose="020B0503020204020204" pitchFamily="34" charset="-122"/>
                  <a:ea typeface="微软雅黑" panose="020B0503020204020204" pitchFamily="34" charset="-122"/>
                  <a:cs typeface="Arial Unicode MS" pitchFamily="34" charset="-128"/>
                </a:rPr>
                <a:t>rd</a:t>
              </a: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 Party</a:t>
              </a:r>
              <a:b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b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Backup Agent</a:t>
              </a:r>
            </a:p>
          </p:txBody>
        </p:sp>
        <p:cxnSp>
          <p:nvCxnSpPr>
            <p:cNvPr id="27" name="Straight Arrow Connector 217"/>
            <p:cNvCxnSpPr>
              <a:stCxn id="26" idx="3"/>
            </p:cNvCxnSpPr>
            <p:nvPr/>
          </p:nvCxnSpPr>
          <p:spPr>
            <a:xfrm>
              <a:off x="7072195" y="5631181"/>
              <a:ext cx="545112"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18"/>
            <p:cNvCxnSpPr/>
            <p:nvPr/>
          </p:nvCxnSpPr>
          <p:spPr>
            <a:xfrm>
              <a:off x="6348598" y="5097538"/>
              <a:ext cx="0" cy="24086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19"/>
            <p:cNvCxnSpPr>
              <a:stCxn id="31" idx="2"/>
            </p:cNvCxnSpPr>
            <p:nvPr/>
          </p:nvCxnSpPr>
          <p:spPr>
            <a:xfrm>
              <a:off x="5926739" y="2613333"/>
              <a:ext cx="170" cy="90738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ounded Rectangle 220"/>
            <p:cNvSpPr/>
            <p:nvPr/>
          </p:nvSpPr>
          <p:spPr bwMode="gray">
            <a:xfrm>
              <a:off x="6285155" y="2328486"/>
              <a:ext cx="1332151" cy="569693"/>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hdbsql</a:t>
              </a:r>
            </a:p>
          </p:txBody>
        </p:sp>
        <p:sp>
          <p:nvSpPr>
            <p:cNvPr id="31" name="Rounded Rectangle 221"/>
            <p:cNvSpPr/>
            <p:nvPr/>
          </p:nvSpPr>
          <p:spPr bwMode="gray">
            <a:xfrm>
              <a:off x="5260663" y="2043640"/>
              <a:ext cx="1332151" cy="569693"/>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SAP HANA studio</a:t>
              </a:r>
            </a:p>
          </p:txBody>
        </p:sp>
        <p:sp>
          <p:nvSpPr>
            <p:cNvPr id="32" name="TextBox 222"/>
            <p:cNvSpPr txBox="1"/>
            <p:nvPr/>
          </p:nvSpPr>
          <p:spPr>
            <a:xfrm>
              <a:off x="5345965" y="3040611"/>
              <a:ext cx="1188670" cy="153924"/>
            </a:xfrm>
            <a:prstGeom prst="rect">
              <a:avLst/>
            </a:prstGeom>
            <a:solidFill>
              <a:srgbClr val="FFFF00"/>
            </a:solidFill>
          </p:spPr>
          <p:txBody>
            <a:bodyPr wrap="none" lIns="0" tIns="0" rIns="0" bIns="0" rtlCol="0">
              <a:spAutoFit/>
            </a:bodyPr>
            <a:lstStyle/>
            <a:p>
              <a:pPr algn="ctr" fontAlgn="base">
                <a:spcBef>
                  <a:spcPct val="50000"/>
                </a:spcBef>
                <a:spcAft>
                  <a:spcPct val="0"/>
                </a:spcAft>
                <a:buClr>
                  <a:srgbClr val="F0AB00"/>
                </a:buClr>
                <a:buSzPct val="80000"/>
              </a:pPr>
              <a:r>
                <a:rPr lang="en-US" sz="500" kern="0" dirty="0">
                  <a:latin typeface="微软雅黑" panose="020B0503020204020204" pitchFamily="34" charset="-122"/>
                  <a:ea typeface="微软雅黑" panose="020B0503020204020204" pitchFamily="34" charset="-122"/>
                  <a:cs typeface="Arial Unicode MS" pitchFamily="34" charset="-128"/>
                </a:rPr>
                <a:t>Create backup</a:t>
              </a:r>
            </a:p>
          </p:txBody>
        </p:sp>
      </p:grpSp>
      <p:grpSp>
        <p:nvGrpSpPr>
          <p:cNvPr id="33" name="Group 249"/>
          <p:cNvGrpSpPr/>
          <p:nvPr/>
        </p:nvGrpSpPr>
        <p:grpSpPr>
          <a:xfrm>
            <a:off x="6629617" y="2778282"/>
            <a:ext cx="1824135" cy="1796307"/>
            <a:chOff x="9138808" y="2176253"/>
            <a:chExt cx="4865628" cy="3593447"/>
          </a:xfrm>
        </p:grpSpPr>
        <p:sp>
          <p:nvSpPr>
            <p:cNvPr id="34" name="Can 224"/>
            <p:cNvSpPr/>
            <p:nvPr/>
          </p:nvSpPr>
          <p:spPr bwMode="gray">
            <a:xfrm>
              <a:off x="9138808" y="3345091"/>
              <a:ext cx="2138430" cy="2412669"/>
            </a:xfrm>
            <a:prstGeom prst="can">
              <a:avLst>
                <a:gd name="adj" fmla="val 20335"/>
              </a:avLst>
            </a:prstGeom>
            <a:solidFill>
              <a:schemeClr val="accent1">
                <a:lumMod val="20000"/>
                <a:lumOff val="80000"/>
              </a:schemeClr>
            </a:solidFill>
            <a:ln w="6350" algn="ctr">
              <a:solidFill>
                <a:schemeClr val="bg1">
                  <a:lumMod val="50000"/>
                </a:schemeClr>
              </a:solidFill>
              <a:miter lim="800000"/>
              <a:headEnd/>
              <a:tailEnd/>
            </a:ln>
          </p:spPr>
          <p:txBody>
            <a:bodyPr lIns="0" tIns="0" rIns="0" bIns="0" rtlCol="0" anchor="t" anchorCtr="0"/>
            <a:lstStyle/>
            <a:p>
              <a:pPr algn="ctr" fontAlgn="base">
                <a:spcBef>
                  <a:spcPct val="50000"/>
                </a:spcBef>
                <a:spcAft>
                  <a:spcPct val="0"/>
                </a:spcAft>
                <a:buClr>
                  <a:srgbClr val="F0AB00"/>
                </a:buClr>
                <a:buSzPct val="80000"/>
              </a:pPr>
              <a:r>
                <a:rPr lang="en-US" sz="600" b="1" kern="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itchFamily="34" charset="-128"/>
                </a:rPr>
                <a:t>SAP HANA Database</a:t>
              </a:r>
            </a:p>
          </p:txBody>
        </p:sp>
        <p:sp>
          <p:nvSpPr>
            <p:cNvPr id="35" name="Can 225"/>
            <p:cNvSpPr/>
            <p:nvPr/>
          </p:nvSpPr>
          <p:spPr bwMode="gray">
            <a:xfrm>
              <a:off x="12648518" y="4049858"/>
              <a:ext cx="1355918" cy="1719842"/>
            </a:xfrm>
            <a:prstGeom prst="can">
              <a:avLst/>
            </a:prstGeom>
            <a:solidFill>
              <a:schemeClr val="tx1">
                <a:lumMod val="65000"/>
                <a:lumOff val="35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600" b="1" kern="0" dirty="0">
                  <a:solidFill>
                    <a:schemeClr val="bg1"/>
                  </a:solidFill>
                  <a:latin typeface="微软雅黑" panose="020B0503020204020204" pitchFamily="34" charset="-122"/>
                  <a:ea typeface="微软雅黑" panose="020B0503020204020204" pitchFamily="34" charset="-122"/>
                  <a:cs typeface="Arial Unicode MS" pitchFamily="34" charset="-128"/>
                </a:rPr>
                <a:t>External Storage</a:t>
              </a:r>
            </a:p>
          </p:txBody>
        </p:sp>
        <p:sp>
          <p:nvSpPr>
            <p:cNvPr id="36" name="Rounded Rectangle 226"/>
            <p:cNvSpPr/>
            <p:nvPr/>
          </p:nvSpPr>
          <p:spPr bwMode="gray">
            <a:xfrm>
              <a:off x="13083367" y="2214819"/>
              <a:ext cx="913131" cy="569693"/>
            </a:xfrm>
            <a:prstGeom prst="roundRect">
              <a:avLst/>
            </a:prstGeom>
            <a:solidFill>
              <a:schemeClr val="tx1">
                <a:lumMod val="65000"/>
                <a:lumOff val="35000"/>
              </a:schemeClr>
            </a:solidFill>
            <a:ln w="6350" algn="ctr">
              <a:solidFill>
                <a:schemeClr val="bg1">
                  <a:lumMod val="50000"/>
                </a:schemeClr>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500" b="1" kern="0" dirty="0">
                  <a:solidFill>
                    <a:schemeClr val="bg1"/>
                  </a:solidFill>
                  <a:latin typeface="微软雅黑" panose="020B0503020204020204" pitchFamily="34" charset="-122"/>
                  <a:ea typeface="微软雅黑" panose="020B0503020204020204" pitchFamily="34" charset="-122"/>
                  <a:cs typeface="Arial Unicode MS" pitchFamily="34" charset="-128"/>
                </a:rPr>
                <a:t>Storage Tool</a:t>
              </a:r>
            </a:p>
          </p:txBody>
        </p:sp>
        <p:sp>
          <p:nvSpPr>
            <p:cNvPr id="37" name="Can 227"/>
            <p:cNvSpPr/>
            <p:nvPr/>
          </p:nvSpPr>
          <p:spPr bwMode="gray">
            <a:xfrm>
              <a:off x="9324253" y="4485696"/>
              <a:ext cx="1767539" cy="1161430"/>
            </a:xfrm>
            <a:prstGeom prst="can">
              <a:avLst/>
            </a:prstGeom>
            <a:solidFill>
              <a:schemeClr val="accent1">
                <a:lumMod val="75000"/>
              </a:schemeClr>
            </a:solidFill>
            <a:ln w="38100" algn="ctr">
              <a:solidFill>
                <a:schemeClr val="accent5"/>
              </a:solidFill>
              <a:miter lim="800000"/>
              <a:headEnd/>
              <a:tailEnd/>
            </a:ln>
          </p:spPr>
          <p:txBody>
            <a:bodyPr lIns="36000" tIns="36000" rIns="36000" bIns="36000" rtlCol="0" anchor="b" anchorCtr="0"/>
            <a:lstStyle/>
            <a:p>
              <a:pPr algn="ctr" defTabSz="767822" fontAlgn="base">
                <a:spcBef>
                  <a:spcPct val="50000"/>
                </a:spcBef>
                <a:spcAft>
                  <a:spcPct val="0"/>
                </a:spcAft>
                <a:buClr>
                  <a:srgbClr val="F0AB00"/>
                </a:buClr>
                <a:buSzPct val="80000"/>
              </a:pPr>
              <a:r>
                <a:rPr lang="en-US" sz="600" kern="0" dirty="0">
                  <a:solidFill>
                    <a:schemeClr val="bg1"/>
                  </a:solidFill>
                  <a:latin typeface="微软雅黑" panose="020B0503020204020204" pitchFamily="34" charset="-122"/>
                  <a:ea typeface="微软雅黑" panose="020B0503020204020204" pitchFamily="34" charset="-122"/>
                  <a:cs typeface="Arial Unicode MS" pitchFamily="34" charset="-128"/>
                </a:rPr>
                <a:t>Data Area (Disk)</a:t>
              </a:r>
            </a:p>
          </p:txBody>
        </p:sp>
        <p:sp>
          <p:nvSpPr>
            <p:cNvPr id="38" name="Rectangle 85"/>
            <p:cNvSpPr/>
            <p:nvPr/>
          </p:nvSpPr>
          <p:spPr bwMode="gray">
            <a:xfrm>
              <a:off x="9420875" y="4823119"/>
              <a:ext cx="1556711" cy="365491"/>
            </a:xfrm>
            <a:prstGeom prst="rect">
              <a:avLst/>
            </a:prstGeom>
            <a:solidFill>
              <a:schemeClr val="bg1">
                <a:lumMod val="95000"/>
              </a:schemeClr>
            </a:solidFill>
            <a:ln w="9525" algn="ctr">
              <a:solidFill>
                <a:schemeClr val="bg1">
                  <a:lumMod val="50000"/>
                </a:schemeClr>
              </a:solidFill>
              <a:miter lim="800000"/>
              <a:headEnd/>
              <a:tailEnd/>
            </a:ln>
          </p:spPr>
          <p:txBody>
            <a:bodyPr lIns="36000" tIns="36000" rIns="36000" bIns="36000" rtlCol="0" anchor="ctr"/>
            <a:lstStyle/>
            <a:p>
              <a:pPr algn="ctr" defTabSz="767822" fontAlgn="base">
                <a:spcBef>
                  <a:spcPct val="50000"/>
                </a:spcBef>
                <a:spcAft>
                  <a:spcPct val="0"/>
                </a:spcAft>
                <a:buClr>
                  <a:srgbClr val="F0AB00"/>
                </a:buClr>
                <a:buSzPct val="80000"/>
              </a:pPr>
              <a:r>
                <a:rPr lang="en-US" sz="600" kern="0" dirty="0">
                  <a:solidFill>
                    <a:schemeClr val="accent1">
                      <a:lumMod val="75000"/>
                    </a:schemeClr>
                  </a:solidFill>
                  <a:latin typeface="微软雅黑" panose="020B0503020204020204" pitchFamily="34" charset="-122"/>
                  <a:ea typeface="微软雅黑" panose="020B0503020204020204" pitchFamily="34" charset="-122"/>
                  <a:cs typeface="Calibri" pitchFamily="34" charset="0"/>
                </a:rPr>
                <a:t>Data snapshot</a:t>
              </a:r>
            </a:p>
          </p:txBody>
        </p:sp>
        <p:cxnSp>
          <p:nvCxnSpPr>
            <p:cNvPr id="39" name="Elbow Connector 24"/>
            <p:cNvCxnSpPr>
              <a:stCxn id="49" idx="2"/>
            </p:cNvCxnSpPr>
            <p:nvPr/>
          </p:nvCxnSpPr>
          <p:spPr>
            <a:xfrm>
              <a:off x="10199231" y="2745946"/>
              <a:ext cx="8792" cy="5991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230"/>
            <p:cNvSpPr txBox="1"/>
            <p:nvPr/>
          </p:nvSpPr>
          <p:spPr>
            <a:xfrm>
              <a:off x="9540779" y="3017008"/>
              <a:ext cx="1432389" cy="153924"/>
            </a:xfrm>
            <a:prstGeom prst="rect">
              <a:avLst/>
            </a:prstGeom>
            <a:solidFill>
              <a:srgbClr val="FFFF00"/>
            </a:solidFill>
          </p:spPr>
          <p:txBody>
            <a:bodyPr wrap="none" lIns="0" tIns="0" rIns="0" bIns="0" rtlCol="0">
              <a:spAutoFit/>
            </a:bodyPr>
            <a:lstStyle/>
            <a:p>
              <a:pPr algn="ctr" fontAlgn="base">
                <a:spcBef>
                  <a:spcPct val="50000"/>
                </a:spcBef>
                <a:spcAft>
                  <a:spcPct val="0"/>
                </a:spcAft>
                <a:buClr>
                  <a:srgbClr val="F0AB00"/>
                </a:buClr>
                <a:buSzPct val="80000"/>
              </a:pPr>
              <a:r>
                <a:rPr lang="en-US" sz="500" kern="0" dirty="0">
                  <a:latin typeface="微软雅黑" panose="020B0503020204020204" pitchFamily="34" charset="-122"/>
                  <a:ea typeface="微软雅黑" panose="020B0503020204020204" pitchFamily="34" charset="-122"/>
                  <a:cs typeface="Arial Unicode MS" pitchFamily="34" charset="-128"/>
                </a:rPr>
                <a:t>Prepare database</a:t>
              </a:r>
            </a:p>
          </p:txBody>
        </p:sp>
        <p:sp>
          <p:nvSpPr>
            <p:cNvPr id="41" name="TextBox 231"/>
            <p:cNvSpPr txBox="1"/>
            <p:nvPr/>
          </p:nvSpPr>
          <p:spPr>
            <a:xfrm>
              <a:off x="11316293" y="4529833"/>
              <a:ext cx="1205773" cy="307847"/>
            </a:xfrm>
            <a:prstGeom prst="rect">
              <a:avLst/>
            </a:prstGeom>
            <a:solidFill>
              <a:srgbClr val="FFFF00"/>
            </a:solidFill>
          </p:spPr>
          <p:txBody>
            <a:bodyPr wrap="none" lIns="0" tIns="0" rIns="0" bIns="0" rtlCol="0">
              <a:spAutoFit/>
            </a:bodyPr>
            <a:lstStyle/>
            <a:p>
              <a:pPr algn="ctr" fontAlgn="base">
                <a:spcBef>
                  <a:spcPct val="50000"/>
                </a:spcBef>
                <a:spcAft>
                  <a:spcPct val="0"/>
                </a:spcAft>
                <a:buClr>
                  <a:srgbClr val="F0AB00"/>
                </a:buClr>
                <a:buSzPct val="80000"/>
              </a:pPr>
              <a:r>
                <a:rPr lang="en-US" sz="500" kern="0" dirty="0">
                  <a:latin typeface="微软雅黑" panose="020B0503020204020204" pitchFamily="34" charset="-122"/>
                  <a:ea typeface="微软雅黑" panose="020B0503020204020204" pitchFamily="34" charset="-122"/>
                  <a:cs typeface="Arial Unicode MS" pitchFamily="34" charset="-128"/>
                </a:rPr>
                <a:t>Create storage</a:t>
              </a:r>
              <a:br>
                <a:rPr lang="en-US" sz="500" kern="0" dirty="0">
                  <a:latin typeface="微软雅黑" panose="020B0503020204020204" pitchFamily="34" charset="-122"/>
                  <a:ea typeface="微软雅黑" panose="020B0503020204020204" pitchFamily="34" charset="-122"/>
                  <a:cs typeface="Arial Unicode MS" pitchFamily="34" charset="-128"/>
                </a:rPr>
              </a:br>
              <a:r>
                <a:rPr lang="en-US" sz="500" kern="0" dirty="0">
                  <a:latin typeface="微软雅黑" panose="020B0503020204020204" pitchFamily="34" charset="-122"/>
                  <a:ea typeface="微软雅黑" panose="020B0503020204020204" pitchFamily="34" charset="-122"/>
                  <a:cs typeface="Arial Unicode MS" pitchFamily="34" charset="-128"/>
                </a:rPr>
                <a:t>snapshot</a:t>
              </a:r>
            </a:p>
          </p:txBody>
        </p:sp>
        <p:cxnSp>
          <p:nvCxnSpPr>
            <p:cNvPr id="42" name="Straight Arrow Connector 232"/>
            <p:cNvCxnSpPr/>
            <p:nvPr/>
          </p:nvCxnSpPr>
          <p:spPr>
            <a:xfrm>
              <a:off x="11083000" y="5066411"/>
              <a:ext cx="1584000" cy="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1"/>
            <p:cNvCxnSpPr>
              <a:stCxn id="49" idx="3"/>
            </p:cNvCxnSpPr>
            <p:nvPr/>
          </p:nvCxnSpPr>
          <p:spPr>
            <a:xfrm>
              <a:off x="10655796" y="2461100"/>
              <a:ext cx="508726" cy="1107860"/>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234"/>
            <p:cNvSpPr txBox="1"/>
            <p:nvPr/>
          </p:nvSpPr>
          <p:spPr>
            <a:xfrm>
              <a:off x="11464966" y="3138074"/>
              <a:ext cx="1329768" cy="307847"/>
            </a:xfrm>
            <a:prstGeom prst="rect">
              <a:avLst/>
            </a:prstGeom>
            <a:solidFill>
              <a:srgbClr val="FFFF00"/>
            </a:solidFill>
          </p:spPr>
          <p:txBody>
            <a:bodyPr wrap="none" lIns="0" tIns="0" rIns="0" bIns="0" rtlCol="0">
              <a:spAutoFit/>
            </a:bodyPr>
            <a:lstStyle/>
            <a:p>
              <a:pPr algn="ctr" fontAlgn="base">
                <a:spcBef>
                  <a:spcPct val="50000"/>
                </a:spcBef>
                <a:spcAft>
                  <a:spcPct val="0"/>
                </a:spcAft>
                <a:buClr>
                  <a:srgbClr val="F0AB00"/>
                </a:buClr>
                <a:buSzPct val="80000"/>
              </a:pPr>
              <a:r>
                <a:rPr lang="en-US" sz="500" kern="0" dirty="0">
                  <a:latin typeface="微软雅黑" panose="020B0503020204020204" pitchFamily="34" charset="-122"/>
                  <a:ea typeface="微软雅黑" panose="020B0503020204020204" pitchFamily="34" charset="-122"/>
                  <a:cs typeface="Arial Unicode MS" pitchFamily="34" charset="-128"/>
                </a:rPr>
                <a:t>Confirm storage</a:t>
              </a:r>
              <a:br>
                <a:rPr lang="en-US" sz="500" kern="0" dirty="0">
                  <a:latin typeface="微软雅黑" panose="020B0503020204020204" pitchFamily="34" charset="-122"/>
                  <a:ea typeface="微软雅黑" panose="020B0503020204020204" pitchFamily="34" charset="-122"/>
                  <a:cs typeface="Arial Unicode MS" pitchFamily="34" charset="-128"/>
                </a:rPr>
              </a:br>
              <a:r>
                <a:rPr lang="en-US" sz="500" kern="0" dirty="0">
                  <a:latin typeface="微软雅黑" panose="020B0503020204020204" pitchFamily="34" charset="-122"/>
                  <a:ea typeface="微软雅黑" panose="020B0503020204020204" pitchFamily="34" charset="-122"/>
                  <a:cs typeface="Arial Unicode MS" pitchFamily="34" charset="-128"/>
                </a:rPr>
                <a:t>snapshot </a:t>
              </a:r>
            </a:p>
          </p:txBody>
        </p:sp>
        <p:grpSp>
          <p:nvGrpSpPr>
            <p:cNvPr id="45" name="Group 3"/>
            <p:cNvGrpSpPr>
              <a:grpSpLocks/>
            </p:cNvGrpSpPr>
            <p:nvPr/>
          </p:nvGrpSpPr>
          <p:grpSpPr bwMode="auto">
            <a:xfrm>
              <a:off x="9267969" y="2983941"/>
              <a:ext cx="281578" cy="281578"/>
              <a:chOff x="1991" y="839"/>
              <a:chExt cx="567" cy="567"/>
            </a:xfrm>
          </p:grpSpPr>
          <p:sp>
            <p:nvSpPr>
              <p:cNvPr id="57" name="Oval 4"/>
              <p:cNvSpPr>
                <a:spLocks noChangeArrowheads="1"/>
              </p:cNvSpPr>
              <p:nvPr/>
            </p:nvSpPr>
            <p:spPr bwMode="auto">
              <a:xfrm>
                <a:off x="1991" y="839"/>
                <a:ext cx="567" cy="567"/>
              </a:xfrm>
              <a:prstGeom prst="ellipse">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latin typeface="微软雅黑" panose="020B0503020204020204" pitchFamily="34" charset="-122"/>
                  <a:ea typeface="微软雅黑" panose="020B0503020204020204" pitchFamily="34" charset="-122"/>
                </a:endParaRPr>
              </a:p>
            </p:txBody>
          </p:sp>
          <p:sp>
            <p:nvSpPr>
              <p:cNvPr id="58" name="Freeform 5"/>
              <p:cNvSpPr>
                <a:spLocks/>
              </p:cNvSpPr>
              <p:nvPr/>
            </p:nvSpPr>
            <p:spPr bwMode="auto">
              <a:xfrm>
                <a:off x="2183" y="950"/>
                <a:ext cx="127" cy="345"/>
              </a:xfrm>
              <a:custGeom>
                <a:avLst/>
                <a:gdLst>
                  <a:gd name="T0" fmla="*/ 501 w 636"/>
                  <a:gd name="T1" fmla="*/ 0 h 1724"/>
                  <a:gd name="T2" fmla="*/ 636 w 636"/>
                  <a:gd name="T3" fmla="*/ 0 h 1724"/>
                  <a:gd name="T4" fmla="*/ 636 w 636"/>
                  <a:gd name="T5" fmla="*/ 430 h 1724"/>
                  <a:gd name="T6" fmla="*/ 636 w 636"/>
                  <a:gd name="T7" fmla="*/ 862 h 1724"/>
                  <a:gd name="T8" fmla="*/ 636 w 636"/>
                  <a:gd name="T9" fmla="*/ 1293 h 1724"/>
                  <a:gd name="T10" fmla="*/ 636 w 636"/>
                  <a:gd name="T11" fmla="*/ 1724 h 1724"/>
                  <a:gd name="T12" fmla="*/ 421 w 636"/>
                  <a:gd name="T13" fmla="*/ 1724 h 1724"/>
                  <a:gd name="T14" fmla="*/ 421 w 636"/>
                  <a:gd name="T15" fmla="*/ 1056 h 1724"/>
                  <a:gd name="T16" fmla="*/ 421 w 636"/>
                  <a:gd name="T17" fmla="*/ 387 h 1724"/>
                  <a:gd name="T18" fmla="*/ 395 w 636"/>
                  <a:gd name="T19" fmla="*/ 409 h 1724"/>
                  <a:gd name="T20" fmla="*/ 369 w 636"/>
                  <a:gd name="T21" fmla="*/ 430 h 1724"/>
                  <a:gd name="T22" fmla="*/ 343 w 636"/>
                  <a:gd name="T23" fmla="*/ 449 h 1724"/>
                  <a:gd name="T24" fmla="*/ 317 w 636"/>
                  <a:gd name="T25" fmla="*/ 468 h 1724"/>
                  <a:gd name="T26" fmla="*/ 291 w 636"/>
                  <a:gd name="T27" fmla="*/ 486 h 1724"/>
                  <a:gd name="T28" fmla="*/ 265 w 636"/>
                  <a:gd name="T29" fmla="*/ 503 h 1724"/>
                  <a:gd name="T30" fmla="*/ 238 w 636"/>
                  <a:gd name="T31" fmla="*/ 519 h 1724"/>
                  <a:gd name="T32" fmla="*/ 212 w 636"/>
                  <a:gd name="T33" fmla="*/ 534 h 1724"/>
                  <a:gd name="T34" fmla="*/ 186 w 636"/>
                  <a:gd name="T35" fmla="*/ 549 h 1724"/>
                  <a:gd name="T36" fmla="*/ 159 w 636"/>
                  <a:gd name="T37" fmla="*/ 563 h 1724"/>
                  <a:gd name="T38" fmla="*/ 133 w 636"/>
                  <a:gd name="T39" fmla="*/ 576 h 1724"/>
                  <a:gd name="T40" fmla="*/ 107 w 636"/>
                  <a:gd name="T41" fmla="*/ 589 h 1724"/>
                  <a:gd name="T42" fmla="*/ 54 w 636"/>
                  <a:gd name="T43" fmla="*/ 613 h 1724"/>
                  <a:gd name="T44" fmla="*/ 27 w 636"/>
                  <a:gd name="T45" fmla="*/ 624 h 1724"/>
                  <a:gd name="T46" fmla="*/ 0 w 636"/>
                  <a:gd name="T47" fmla="*/ 635 h 1724"/>
                  <a:gd name="T48" fmla="*/ 0 w 636"/>
                  <a:gd name="T49" fmla="*/ 432 h 1724"/>
                  <a:gd name="T50" fmla="*/ 16 w 636"/>
                  <a:gd name="T51" fmla="*/ 425 h 1724"/>
                  <a:gd name="T52" fmla="*/ 31 w 636"/>
                  <a:gd name="T53" fmla="*/ 418 h 1724"/>
                  <a:gd name="T54" fmla="*/ 48 w 636"/>
                  <a:gd name="T55" fmla="*/ 410 h 1724"/>
                  <a:gd name="T56" fmla="*/ 64 w 636"/>
                  <a:gd name="T57" fmla="*/ 402 h 1724"/>
                  <a:gd name="T58" fmla="*/ 81 w 636"/>
                  <a:gd name="T59" fmla="*/ 393 h 1724"/>
                  <a:gd name="T60" fmla="*/ 98 w 636"/>
                  <a:gd name="T61" fmla="*/ 383 h 1724"/>
                  <a:gd name="T62" fmla="*/ 133 w 636"/>
                  <a:gd name="T63" fmla="*/ 363 h 1724"/>
                  <a:gd name="T64" fmla="*/ 168 w 636"/>
                  <a:gd name="T65" fmla="*/ 340 h 1724"/>
                  <a:gd name="T66" fmla="*/ 204 w 636"/>
                  <a:gd name="T67" fmla="*/ 315 h 1724"/>
                  <a:gd name="T68" fmla="*/ 222 w 636"/>
                  <a:gd name="T69" fmla="*/ 302 h 1724"/>
                  <a:gd name="T70" fmla="*/ 240 w 636"/>
                  <a:gd name="T71" fmla="*/ 289 h 1724"/>
                  <a:gd name="T72" fmla="*/ 275 w 636"/>
                  <a:gd name="T73" fmla="*/ 261 h 1724"/>
                  <a:gd name="T74" fmla="*/ 309 w 636"/>
                  <a:gd name="T75" fmla="*/ 231 h 1724"/>
                  <a:gd name="T76" fmla="*/ 326 w 636"/>
                  <a:gd name="T77" fmla="*/ 216 h 1724"/>
                  <a:gd name="T78" fmla="*/ 343 w 636"/>
                  <a:gd name="T79" fmla="*/ 201 h 1724"/>
                  <a:gd name="T80" fmla="*/ 359 w 636"/>
                  <a:gd name="T81" fmla="*/ 185 h 1724"/>
                  <a:gd name="T82" fmla="*/ 375 w 636"/>
                  <a:gd name="T83" fmla="*/ 169 h 1724"/>
                  <a:gd name="T84" fmla="*/ 390 w 636"/>
                  <a:gd name="T85" fmla="*/ 153 h 1724"/>
                  <a:gd name="T86" fmla="*/ 405 w 636"/>
                  <a:gd name="T87" fmla="*/ 136 h 1724"/>
                  <a:gd name="T88" fmla="*/ 419 w 636"/>
                  <a:gd name="T89" fmla="*/ 120 h 1724"/>
                  <a:gd name="T90" fmla="*/ 433 w 636"/>
                  <a:gd name="T91" fmla="*/ 103 h 1724"/>
                  <a:gd name="T92" fmla="*/ 446 w 636"/>
                  <a:gd name="T93" fmla="*/ 86 h 1724"/>
                  <a:gd name="T94" fmla="*/ 458 w 636"/>
                  <a:gd name="T95" fmla="*/ 69 h 1724"/>
                  <a:gd name="T96" fmla="*/ 470 w 636"/>
                  <a:gd name="T97" fmla="*/ 52 h 1724"/>
                  <a:gd name="T98" fmla="*/ 481 w 636"/>
                  <a:gd name="T99" fmla="*/ 34 h 1724"/>
                  <a:gd name="T100" fmla="*/ 491 w 636"/>
                  <a:gd name="T101" fmla="*/ 17 h 1724"/>
                  <a:gd name="T102" fmla="*/ 501 w 636"/>
                  <a:gd name="T103" fmla="*/ 0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6" h="1724">
                    <a:moveTo>
                      <a:pt x="501" y="0"/>
                    </a:moveTo>
                    <a:lnTo>
                      <a:pt x="636" y="0"/>
                    </a:lnTo>
                    <a:lnTo>
                      <a:pt x="636" y="430"/>
                    </a:lnTo>
                    <a:lnTo>
                      <a:pt x="636" y="862"/>
                    </a:lnTo>
                    <a:lnTo>
                      <a:pt x="636" y="1293"/>
                    </a:lnTo>
                    <a:lnTo>
                      <a:pt x="636" y="1724"/>
                    </a:lnTo>
                    <a:lnTo>
                      <a:pt x="421" y="1724"/>
                    </a:lnTo>
                    <a:lnTo>
                      <a:pt x="421" y="1056"/>
                    </a:lnTo>
                    <a:lnTo>
                      <a:pt x="421" y="387"/>
                    </a:lnTo>
                    <a:lnTo>
                      <a:pt x="395" y="409"/>
                    </a:lnTo>
                    <a:lnTo>
                      <a:pt x="369" y="430"/>
                    </a:lnTo>
                    <a:lnTo>
                      <a:pt x="343" y="449"/>
                    </a:lnTo>
                    <a:lnTo>
                      <a:pt x="317" y="468"/>
                    </a:lnTo>
                    <a:lnTo>
                      <a:pt x="291" y="486"/>
                    </a:lnTo>
                    <a:lnTo>
                      <a:pt x="265" y="503"/>
                    </a:lnTo>
                    <a:lnTo>
                      <a:pt x="238" y="519"/>
                    </a:lnTo>
                    <a:lnTo>
                      <a:pt x="212" y="534"/>
                    </a:lnTo>
                    <a:lnTo>
                      <a:pt x="186" y="549"/>
                    </a:lnTo>
                    <a:lnTo>
                      <a:pt x="159" y="563"/>
                    </a:lnTo>
                    <a:lnTo>
                      <a:pt x="133" y="576"/>
                    </a:lnTo>
                    <a:lnTo>
                      <a:pt x="107" y="589"/>
                    </a:lnTo>
                    <a:lnTo>
                      <a:pt x="54" y="613"/>
                    </a:lnTo>
                    <a:lnTo>
                      <a:pt x="27" y="624"/>
                    </a:lnTo>
                    <a:lnTo>
                      <a:pt x="0" y="635"/>
                    </a:lnTo>
                    <a:lnTo>
                      <a:pt x="0" y="432"/>
                    </a:lnTo>
                    <a:lnTo>
                      <a:pt x="16" y="425"/>
                    </a:lnTo>
                    <a:lnTo>
                      <a:pt x="31" y="418"/>
                    </a:lnTo>
                    <a:lnTo>
                      <a:pt x="48" y="410"/>
                    </a:lnTo>
                    <a:lnTo>
                      <a:pt x="64" y="402"/>
                    </a:lnTo>
                    <a:lnTo>
                      <a:pt x="81" y="393"/>
                    </a:lnTo>
                    <a:lnTo>
                      <a:pt x="98" y="383"/>
                    </a:lnTo>
                    <a:lnTo>
                      <a:pt x="133" y="363"/>
                    </a:lnTo>
                    <a:lnTo>
                      <a:pt x="168" y="340"/>
                    </a:lnTo>
                    <a:lnTo>
                      <a:pt x="204" y="315"/>
                    </a:lnTo>
                    <a:lnTo>
                      <a:pt x="222" y="302"/>
                    </a:lnTo>
                    <a:lnTo>
                      <a:pt x="240" y="289"/>
                    </a:lnTo>
                    <a:lnTo>
                      <a:pt x="275" y="261"/>
                    </a:lnTo>
                    <a:lnTo>
                      <a:pt x="309" y="231"/>
                    </a:lnTo>
                    <a:lnTo>
                      <a:pt x="326" y="216"/>
                    </a:lnTo>
                    <a:lnTo>
                      <a:pt x="343" y="201"/>
                    </a:lnTo>
                    <a:lnTo>
                      <a:pt x="359" y="185"/>
                    </a:lnTo>
                    <a:lnTo>
                      <a:pt x="375" y="169"/>
                    </a:lnTo>
                    <a:lnTo>
                      <a:pt x="390" y="153"/>
                    </a:lnTo>
                    <a:lnTo>
                      <a:pt x="405" y="136"/>
                    </a:lnTo>
                    <a:lnTo>
                      <a:pt x="419" y="120"/>
                    </a:lnTo>
                    <a:lnTo>
                      <a:pt x="433" y="103"/>
                    </a:lnTo>
                    <a:lnTo>
                      <a:pt x="446" y="86"/>
                    </a:lnTo>
                    <a:lnTo>
                      <a:pt x="458" y="69"/>
                    </a:lnTo>
                    <a:lnTo>
                      <a:pt x="470" y="52"/>
                    </a:lnTo>
                    <a:lnTo>
                      <a:pt x="481" y="34"/>
                    </a:lnTo>
                    <a:lnTo>
                      <a:pt x="491" y="17"/>
                    </a:lnTo>
                    <a:lnTo>
                      <a:pt x="50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dirty="0">
                  <a:latin typeface="微软雅黑" panose="020B0503020204020204" pitchFamily="34" charset="-122"/>
                  <a:ea typeface="微软雅黑" panose="020B0503020204020204" pitchFamily="34" charset="-122"/>
                </a:endParaRPr>
              </a:p>
            </p:txBody>
          </p:sp>
        </p:grpSp>
        <p:grpSp>
          <p:nvGrpSpPr>
            <p:cNvPr id="46" name="Group 6"/>
            <p:cNvGrpSpPr>
              <a:grpSpLocks/>
            </p:cNvGrpSpPr>
            <p:nvPr/>
          </p:nvGrpSpPr>
          <p:grpSpPr bwMode="auto">
            <a:xfrm>
              <a:off x="11777401" y="4232510"/>
              <a:ext cx="281578" cy="281578"/>
              <a:chOff x="1991" y="1637"/>
              <a:chExt cx="567" cy="567"/>
            </a:xfrm>
          </p:grpSpPr>
          <p:sp>
            <p:nvSpPr>
              <p:cNvPr id="55" name="Oval 7"/>
              <p:cNvSpPr>
                <a:spLocks noChangeArrowheads="1"/>
              </p:cNvSpPr>
              <p:nvPr/>
            </p:nvSpPr>
            <p:spPr bwMode="auto">
              <a:xfrm>
                <a:off x="1991" y="1637"/>
                <a:ext cx="567" cy="567"/>
              </a:xfrm>
              <a:prstGeom prst="ellipse">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latin typeface="微软雅黑" panose="020B0503020204020204" pitchFamily="34" charset="-122"/>
                  <a:ea typeface="微软雅黑" panose="020B0503020204020204" pitchFamily="34" charset="-122"/>
                </a:endParaRPr>
              </a:p>
            </p:txBody>
          </p:sp>
          <p:sp>
            <p:nvSpPr>
              <p:cNvPr id="56" name="Freeform 8"/>
              <p:cNvSpPr>
                <a:spLocks/>
              </p:cNvSpPr>
              <p:nvPr/>
            </p:nvSpPr>
            <p:spPr bwMode="auto">
              <a:xfrm>
                <a:off x="2161" y="1748"/>
                <a:ext cx="226" cy="344"/>
              </a:xfrm>
              <a:custGeom>
                <a:avLst/>
                <a:gdLst>
                  <a:gd name="T0" fmla="*/ 680 w 1132"/>
                  <a:gd name="T1" fmla="*/ 4 h 1721"/>
                  <a:gd name="T2" fmla="*/ 777 w 1132"/>
                  <a:gd name="T3" fmla="*/ 23 h 1721"/>
                  <a:gd name="T4" fmla="*/ 868 w 1132"/>
                  <a:gd name="T5" fmla="*/ 57 h 1721"/>
                  <a:gd name="T6" fmla="*/ 949 w 1132"/>
                  <a:gd name="T7" fmla="*/ 105 h 1721"/>
                  <a:gd name="T8" fmla="*/ 1019 w 1132"/>
                  <a:gd name="T9" fmla="*/ 169 h 1721"/>
                  <a:gd name="T10" fmla="*/ 1061 w 1132"/>
                  <a:gd name="T11" fmla="*/ 225 h 1721"/>
                  <a:gd name="T12" fmla="*/ 1103 w 1132"/>
                  <a:gd name="T13" fmla="*/ 314 h 1721"/>
                  <a:gd name="T14" fmla="*/ 1122 w 1132"/>
                  <a:gd name="T15" fmla="*/ 390 h 1721"/>
                  <a:gd name="T16" fmla="*/ 1129 w 1132"/>
                  <a:gd name="T17" fmla="*/ 460 h 1721"/>
                  <a:gd name="T18" fmla="*/ 1123 w 1132"/>
                  <a:gd name="T19" fmla="*/ 550 h 1721"/>
                  <a:gd name="T20" fmla="*/ 1101 w 1132"/>
                  <a:gd name="T21" fmla="*/ 640 h 1721"/>
                  <a:gd name="T22" fmla="*/ 1065 w 1132"/>
                  <a:gd name="T23" fmla="*/ 724 h 1721"/>
                  <a:gd name="T24" fmla="*/ 1004 w 1132"/>
                  <a:gd name="T25" fmla="*/ 818 h 1721"/>
                  <a:gd name="T26" fmla="*/ 900 w 1132"/>
                  <a:gd name="T27" fmla="*/ 937 h 1721"/>
                  <a:gd name="T28" fmla="*/ 709 w 1132"/>
                  <a:gd name="T29" fmla="*/ 1113 h 1721"/>
                  <a:gd name="T30" fmla="*/ 465 w 1132"/>
                  <a:gd name="T31" fmla="*/ 1334 h 1721"/>
                  <a:gd name="T32" fmla="*/ 328 w 1132"/>
                  <a:gd name="T33" fmla="*/ 1479 h 1721"/>
                  <a:gd name="T34" fmla="*/ 1132 w 1132"/>
                  <a:gd name="T35" fmla="*/ 1721 h 1721"/>
                  <a:gd name="T36" fmla="*/ 3 w 1132"/>
                  <a:gd name="T37" fmla="*/ 1628 h 1721"/>
                  <a:gd name="T38" fmla="*/ 30 w 1132"/>
                  <a:gd name="T39" fmla="*/ 1532 h 1721"/>
                  <a:gd name="T40" fmla="*/ 84 w 1132"/>
                  <a:gd name="T41" fmla="*/ 1439 h 1721"/>
                  <a:gd name="T42" fmla="*/ 159 w 1132"/>
                  <a:gd name="T43" fmla="*/ 1346 h 1721"/>
                  <a:gd name="T44" fmla="*/ 249 w 1132"/>
                  <a:gd name="T45" fmla="*/ 1255 h 1721"/>
                  <a:gd name="T46" fmla="*/ 457 w 1132"/>
                  <a:gd name="T47" fmla="*/ 1074 h 1721"/>
                  <a:gd name="T48" fmla="*/ 664 w 1132"/>
                  <a:gd name="T49" fmla="*/ 892 h 1721"/>
                  <a:gd name="T50" fmla="*/ 754 w 1132"/>
                  <a:gd name="T51" fmla="*/ 799 h 1721"/>
                  <a:gd name="T52" fmla="*/ 829 w 1132"/>
                  <a:gd name="T53" fmla="*/ 705 h 1721"/>
                  <a:gd name="T54" fmla="*/ 882 w 1132"/>
                  <a:gd name="T55" fmla="*/ 607 h 1721"/>
                  <a:gd name="T56" fmla="*/ 910 w 1132"/>
                  <a:gd name="T57" fmla="*/ 508 h 1721"/>
                  <a:gd name="T58" fmla="*/ 911 w 1132"/>
                  <a:gd name="T59" fmla="*/ 432 h 1721"/>
                  <a:gd name="T60" fmla="*/ 891 w 1132"/>
                  <a:gd name="T61" fmla="*/ 352 h 1721"/>
                  <a:gd name="T62" fmla="*/ 852 w 1132"/>
                  <a:gd name="T63" fmla="*/ 288 h 1721"/>
                  <a:gd name="T64" fmla="*/ 810 w 1132"/>
                  <a:gd name="T65" fmla="*/ 247 h 1721"/>
                  <a:gd name="T66" fmla="*/ 747 w 1132"/>
                  <a:gd name="T67" fmla="*/ 209 h 1721"/>
                  <a:gd name="T68" fmla="*/ 678 w 1132"/>
                  <a:gd name="T69" fmla="*/ 186 h 1721"/>
                  <a:gd name="T70" fmla="*/ 605 w 1132"/>
                  <a:gd name="T71" fmla="*/ 176 h 1721"/>
                  <a:gd name="T72" fmla="*/ 527 w 1132"/>
                  <a:gd name="T73" fmla="*/ 181 h 1721"/>
                  <a:gd name="T74" fmla="*/ 451 w 1132"/>
                  <a:gd name="T75" fmla="*/ 200 h 1721"/>
                  <a:gd name="T76" fmla="*/ 383 w 1132"/>
                  <a:gd name="T77" fmla="*/ 236 h 1721"/>
                  <a:gd name="T78" fmla="*/ 325 w 1132"/>
                  <a:gd name="T79" fmla="*/ 289 h 1721"/>
                  <a:gd name="T80" fmla="*/ 283 w 1132"/>
                  <a:gd name="T81" fmla="*/ 360 h 1721"/>
                  <a:gd name="T82" fmla="*/ 260 w 1132"/>
                  <a:gd name="T83" fmla="*/ 441 h 1721"/>
                  <a:gd name="T84" fmla="*/ 255 w 1132"/>
                  <a:gd name="T85" fmla="*/ 504 h 1721"/>
                  <a:gd name="T86" fmla="*/ 47 w 1132"/>
                  <a:gd name="T87" fmla="*/ 425 h 1721"/>
                  <a:gd name="T88" fmla="*/ 67 w 1132"/>
                  <a:gd name="T89" fmla="*/ 347 h 1721"/>
                  <a:gd name="T90" fmla="*/ 106 w 1132"/>
                  <a:gd name="T91" fmla="*/ 253 h 1721"/>
                  <a:gd name="T92" fmla="*/ 150 w 1132"/>
                  <a:gd name="T93" fmla="*/ 186 h 1721"/>
                  <a:gd name="T94" fmla="*/ 191 w 1132"/>
                  <a:gd name="T95" fmla="*/ 140 h 1721"/>
                  <a:gd name="T96" fmla="*/ 247 w 1132"/>
                  <a:gd name="T97" fmla="*/ 94 h 1721"/>
                  <a:gd name="T98" fmla="*/ 299 w 1132"/>
                  <a:gd name="T99" fmla="*/ 64 h 1721"/>
                  <a:gd name="T100" fmla="*/ 388 w 1132"/>
                  <a:gd name="T101" fmla="*/ 29 h 1721"/>
                  <a:gd name="T102" fmla="*/ 494 w 1132"/>
                  <a:gd name="T103" fmla="*/ 7 h 1721"/>
                  <a:gd name="T104" fmla="*/ 580 w 1132"/>
                  <a:gd name="T105" fmla="*/ 0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2" h="1721">
                    <a:moveTo>
                      <a:pt x="605" y="0"/>
                    </a:moveTo>
                    <a:lnTo>
                      <a:pt x="630" y="1"/>
                    </a:lnTo>
                    <a:lnTo>
                      <a:pt x="642" y="1"/>
                    </a:lnTo>
                    <a:lnTo>
                      <a:pt x="655" y="2"/>
                    </a:lnTo>
                    <a:lnTo>
                      <a:pt x="680" y="4"/>
                    </a:lnTo>
                    <a:lnTo>
                      <a:pt x="705" y="8"/>
                    </a:lnTo>
                    <a:lnTo>
                      <a:pt x="729" y="12"/>
                    </a:lnTo>
                    <a:lnTo>
                      <a:pt x="741" y="14"/>
                    </a:lnTo>
                    <a:lnTo>
                      <a:pt x="753" y="17"/>
                    </a:lnTo>
                    <a:lnTo>
                      <a:pt x="777" y="23"/>
                    </a:lnTo>
                    <a:lnTo>
                      <a:pt x="800" y="30"/>
                    </a:lnTo>
                    <a:lnTo>
                      <a:pt x="823" y="38"/>
                    </a:lnTo>
                    <a:lnTo>
                      <a:pt x="846" y="47"/>
                    </a:lnTo>
                    <a:lnTo>
                      <a:pt x="857" y="52"/>
                    </a:lnTo>
                    <a:lnTo>
                      <a:pt x="868" y="57"/>
                    </a:lnTo>
                    <a:lnTo>
                      <a:pt x="889" y="68"/>
                    </a:lnTo>
                    <a:lnTo>
                      <a:pt x="899" y="73"/>
                    </a:lnTo>
                    <a:lnTo>
                      <a:pt x="910" y="79"/>
                    </a:lnTo>
                    <a:lnTo>
                      <a:pt x="930" y="92"/>
                    </a:lnTo>
                    <a:lnTo>
                      <a:pt x="949" y="105"/>
                    </a:lnTo>
                    <a:lnTo>
                      <a:pt x="968" y="120"/>
                    </a:lnTo>
                    <a:lnTo>
                      <a:pt x="986" y="135"/>
                    </a:lnTo>
                    <a:lnTo>
                      <a:pt x="1003" y="151"/>
                    </a:lnTo>
                    <a:lnTo>
                      <a:pt x="1011" y="160"/>
                    </a:lnTo>
                    <a:lnTo>
                      <a:pt x="1019" y="169"/>
                    </a:lnTo>
                    <a:lnTo>
                      <a:pt x="1034" y="187"/>
                    </a:lnTo>
                    <a:lnTo>
                      <a:pt x="1041" y="196"/>
                    </a:lnTo>
                    <a:lnTo>
                      <a:pt x="1048" y="206"/>
                    </a:lnTo>
                    <a:lnTo>
                      <a:pt x="1055" y="215"/>
                    </a:lnTo>
                    <a:lnTo>
                      <a:pt x="1061" y="225"/>
                    </a:lnTo>
                    <a:lnTo>
                      <a:pt x="1074" y="246"/>
                    </a:lnTo>
                    <a:lnTo>
                      <a:pt x="1079" y="257"/>
                    </a:lnTo>
                    <a:lnTo>
                      <a:pt x="1085" y="268"/>
                    </a:lnTo>
                    <a:lnTo>
                      <a:pt x="1095" y="291"/>
                    </a:lnTo>
                    <a:lnTo>
                      <a:pt x="1103" y="314"/>
                    </a:lnTo>
                    <a:lnTo>
                      <a:pt x="1107" y="326"/>
                    </a:lnTo>
                    <a:lnTo>
                      <a:pt x="1111" y="339"/>
                    </a:lnTo>
                    <a:lnTo>
                      <a:pt x="1114" y="351"/>
                    </a:lnTo>
                    <a:lnTo>
                      <a:pt x="1117" y="364"/>
                    </a:lnTo>
                    <a:lnTo>
                      <a:pt x="1122" y="390"/>
                    </a:lnTo>
                    <a:lnTo>
                      <a:pt x="1124" y="404"/>
                    </a:lnTo>
                    <a:lnTo>
                      <a:pt x="1126" y="417"/>
                    </a:lnTo>
                    <a:lnTo>
                      <a:pt x="1127" y="431"/>
                    </a:lnTo>
                    <a:lnTo>
                      <a:pt x="1128" y="445"/>
                    </a:lnTo>
                    <a:lnTo>
                      <a:pt x="1129" y="460"/>
                    </a:lnTo>
                    <a:lnTo>
                      <a:pt x="1129" y="474"/>
                    </a:lnTo>
                    <a:lnTo>
                      <a:pt x="1128" y="494"/>
                    </a:lnTo>
                    <a:lnTo>
                      <a:pt x="1127" y="513"/>
                    </a:lnTo>
                    <a:lnTo>
                      <a:pt x="1126" y="532"/>
                    </a:lnTo>
                    <a:lnTo>
                      <a:pt x="1123" y="550"/>
                    </a:lnTo>
                    <a:lnTo>
                      <a:pt x="1120" y="569"/>
                    </a:lnTo>
                    <a:lnTo>
                      <a:pt x="1116" y="587"/>
                    </a:lnTo>
                    <a:lnTo>
                      <a:pt x="1112" y="605"/>
                    </a:lnTo>
                    <a:lnTo>
                      <a:pt x="1107" y="622"/>
                    </a:lnTo>
                    <a:lnTo>
                      <a:pt x="1101" y="640"/>
                    </a:lnTo>
                    <a:lnTo>
                      <a:pt x="1095" y="657"/>
                    </a:lnTo>
                    <a:lnTo>
                      <a:pt x="1088" y="673"/>
                    </a:lnTo>
                    <a:lnTo>
                      <a:pt x="1081" y="691"/>
                    </a:lnTo>
                    <a:lnTo>
                      <a:pt x="1073" y="708"/>
                    </a:lnTo>
                    <a:lnTo>
                      <a:pt x="1065" y="724"/>
                    </a:lnTo>
                    <a:lnTo>
                      <a:pt x="1056" y="740"/>
                    </a:lnTo>
                    <a:lnTo>
                      <a:pt x="1046" y="756"/>
                    </a:lnTo>
                    <a:lnTo>
                      <a:pt x="1037" y="772"/>
                    </a:lnTo>
                    <a:lnTo>
                      <a:pt x="1026" y="787"/>
                    </a:lnTo>
                    <a:lnTo>
                      <a:pt x="1004" y="818"/>
                    </a:lnTo>
                    <a:lnTo>
                      <a:pt x="992" y="833"/>
                    </a:lnTo>
                    <a:lnTo>
                      <a:pt x="980" y="848"/>
                    </a:lnTo>
                    <a:lnTo>
                      <a:pt x="955" y="878"/>
                    </a:lnTo>
                    <a:lnTo>
                      <a:pt x="928" y="908"/>
                    </a:lnTo>
                    <a:lnTo>
                      <a:pt x="900" y="937"/>
                    </a:lnTo>
                    <a:lnTo>
                      <a:pt x="871" y="966"/>
                    </a:lnTo>
                    <a:lnTo>
                      <a:pt x="840" y="996"/>
                    </a:lnTo>
                    <a:lnTo>
                      <a:pt x="809" y="1025"/>
                    </a:lnTo>
                    <a:lnTo>
                      <a:pt x="776" y="1054"/>
                    </a:lnTo>
                    <a:lnTo>
                      <a:pt x="709" y="1113"/>
                    </a:lnTo>
                    <a:lnTo>
                      <a:pt x="640" y="1173"/>
                    </a:lnTo>
                    <a:lnTo>
                      <a:pt x="570" y="1236"/>
                    </a:lnTo>
                    <a:lnTo>
                      <a:pt x="535" y="1268"/>
                    </a:lnTo>
                    <a:lnTo>
                      <a:pt x="499" y="1301"/>
                    </a:lnTo>
                    <a:lnTo>
                      <a:pt x="465" y="1334"/>
                    </a:lnTo>
                    <a:lnTo>
                      <a:pt x="430" y="1369"/>
                    </a:lnTo>
                    <a:lnTo>
                      <a:pt x="396" y="1405"/>
                    </a:lnTo>
                    <a:lnTo>
                      <a:pt x="362" y="1441"/>
                    </a:lnTo>
                    <a:lnTo>
                      <a:pt x="344" y="1460"/>
                    </a:lnTo>
                    <a:lnTo>
                      <a:pt x="328" y="1479"/>
                    </a:lnTo>
                    <a:lnTo>
                      <a:pt x="312" y="1498"/>
                    </a:lnTo>
                    <a:lnTo>
                      <a:pt x="296" y="1518"/>
                    </a:lnTo>
                    <a:lnTo>
                      <a:pt x="714" y="1518"/>
                    </a:lnTo>
                    <a:lnTo>
                      <a:pt x="1132" y="1518"/>
                    </a:lnTo>
                    <a:lnTo>
                      <a:pt x="1132" y="1721"/>
                    </a:lnTo>
                    <a:lnTo>
                      <a:pt x="566" y="1721"/>
                    </a:lnTo>
                    <a:lnTo>
                      <a:pt x="0" y="1721"/>
                    </a:lnTo>
                    <a:lnTo>
                      <a:pt x="0" y="1667"/>
                    </a:lnTo>
                    <a:lnTo>
                      <a:pt x="1" y="1647"/>
                    </a:lnTo>
                    <a:lnTo>
                      <a:pt x="3" y="1628"/>
                    </a:lnTo>
                    <a:lnTo>
                      <a:pt x="6" y="1608"/>
                    </a:lnTo>
                    <a:lnTo>
                      <a:pt x="10" y="1589"/>
                    </a:lnTo>
                    <a:lnTo>
                      <a:pt x="16" y="1570"/>
                    </a:lnTo>
                    <a:lnTo>
                      <a:pt x="22" y="1551"/>
                    </a:lnTo>
                    <a:lnTo>
                      <a:pt x="30" y="1532"/>
                    </a:lnTo>
                    <a:lnTo>
                      <a:pt x="39" y="1513"/>
                    </a:lnTo>
                    <a:lnTo>
                      <a:pt x="49" y="1495"/>
                    </a:lnTo>
                    <a:lnTo>
                      <a:pt x="60" y="1476"/>
                    </a:lnTo>
                    <a:lnTo>
                      <a:pt x="71" y="1457"/>
                    </a:lnTo>
                    <a:lnTo>
                      <a:pt x="84" y="1439"/>
                    </a:lnTo>
                    <a:lnTo>
                      <a:pt x="97" y="1420"/>
                    </a:lnTo>
                    <a:lnTo>
                      <a:pt x="112" y="1401"/>
                    </a:lnTo>
                    <a:lnTo>
                      <a:pt x="127" y="1383"/>
                    </a:lnTo>
                    <a:lnTo>
                      <a:pt x="142" y="1365"/>
                    </a:lnTo>
                    <a:lnTo>
                      <a:pt x="159" y="1346"/>
                    </a:lnTo>
                    <a:lnTo>
                      <a:pt x="176" y="1328"/>
                    </a:lnTo>
                    <a:lnTo>
                      <a:pt x="193" y="1310"/>
                    </a:lnTo>
                    <a:lnTo>
                      <a:pt x="211" y="1291"/>
                    </a:lnTo>
                    <a:lnTo>
                      <a:pt x="230" y="1273"/>
                    </a:lnTo>
                    <a:lnTo>
                      <a:pt x="249" y="1255"/>
                    </a:lnTo>
                    <a:lnTo>
                      <a:pt x="288" y="1219"/>
                    </a:lnTo>
                    <a:lnTo>
                      <a:pt x="329" y="1182"/>
                    </a:lnTo>
                    <a:lnTo>
                      <a:pt x="372" y="1146"/>
                    </a:lnTo>
                    <a:lnTo>
                      <a:pt x="414" y="1110"/>
                    </a:lnTo>
                    <a:lnTo>
                      <a:pt x="457" y="1074"/>
                    </a:lnTo>
                    <a:lnTo>
                      <a:pt x="499" y="1038"/>
                    </a:lnTo>
                    <a:lnTo>
                      <a:pt x="542" y="1001"/>
                    </a:lnTo>
                    <a:lnTo>
                      <a:pt x="583" y="965"/>
                    </a:lnTo>
                    <a:lnTo>
                      <a:pt x="624" y="928"/>
                    </a:lnTo>
                    <a:lnTo>
                      <a:pt x="664" y="892"/>
                    </a:lnTo>
                    <a:lnTo>
                      <a:pt x="683" y="873"/>
                    </a:lnTo>
                    <a:lnTo>
                      <a:pt x="701" y="855"/>
                    </a:lnTo>
                    <a:lnTo>
                      <a:pt x="719" y="836"/>
                    </a:lnTo>
                    <a:lnTo>
                      <a:pt x="737" y="817"/>
                    </a:lnTo>
                    <a:lnTo>
                      <a:pt x="754" y="799"/>
                    </a:lnTo>
                    <a:lnTo>
                      <a:pt x="770" y="780"/>
                    </a:lnTo>
                    <a:lnTo>
                      <a:pt x="786" y="761"/>
                    </a:lnTo>
                    <a:lnTo>
                      <a:pt x="801" y="742"/>
                    </a:lnTo>
                    <a:lnTo>
                      <a:pt x="815" y="724"/>
                    </a:lnTo>
                    <a:lnTo>
                      <a:pt x="829" y="705"/>
                    </a:lnTo>
                    <a:lnTo>
                      <a:pt x="841" y="684"/>
                    </a:lnTo>
                    <a:lnTo>
                      <a:pt x="853" y="665"/>
                    </a:lnTo>
                    <a:lnTo>
                      <a:pt x="864" y="646"/>
                    </a:lnTo>
                    <a:lnTo>
                      <a:pt x="874" y="627"/>
                    </a:lnTo>
                    <a:lnTo>
                      <a:pt x="882" y="607"/>
                    </a:lnTo>
                    <a:lnTo>
                      <a:pt x="890" y="588"/>
                    </a:lnTo>
                    <a:lnTo>
                      <a:pt x="897" y="568"/>
                    </a:lnTo>
                    <a:lnTo>
                      <a:pt x="902" y="548"/>
                    </a:lnTo>
                    <a:lnTo>
                      <a:pt x="907" y="528"/>
                    </a:lnTo>
                    <a:lnTo>
                      <a:pt x="910" y="508"/>
                    </a:lnTo>
                    <a:lnTo>
                      <a:pt x="912" y="488"/>
                    </a:lnTo>
                    <a:lnTo>
                      <a:pt x="913" y="468"/>
                    </a:lnTo>
                    <a:lnTo>
                      <a:pt x="912" y="450"/>
                    </a:lnTo>
                    <a:lnTo>
                      <a:pt x="912" y="441"/>
                    </a:lnTo>
                    <a:lnTo>
                      <a:pt x="911" y="432"/>
                    </a:lnTo>
                    <a:lnTo>
                      <a:pt x="908" y="415"/>
                    </a:lnTo>
                    <a:lnTo>
                      <a:pt x="905" y="398"/>
                    </a:lnTo>
                    <a:lnTo>
                      <a:pt x="901" y="382"/>
                    </a:lnTo>
                    <a:lnTo>
                      <a:pt x="896" y="367"/>
                    </a:lnTo>
                    <a:lnTo>
                      <a:pt x="891" y="352"/>
                    </a:lnTo>
                    <a:lnTo>
                      <a:pt x="884" y="338"/>
                    </a:lnTo>
                    <a:lnTo>
                      <a:pt x="877" y="325"/>
                    </a:lnTo>
                    <a:lnTo>
                      <a:pt x="869" y="312"/>
                    </a:lnTo>
                    <a:lnTo>
                      <a:pt x="861" y="300"/>
                    </a:lnTo>
                    <a:lnTo>
                      <a:pt x="852" y="288"/>
                    </a:lnTo>
                    <a:lnTo>
                      <a:pt x="847" y="282"/>
                    </a:lnTo>
                    <a:lnTo>
                      <a:pt x="842" y="277"/>
                    </a:lnTo>
                    <a:lnTo>
                      <a:pt x="832" y="266"/>
                    </a:lnTo>
                    <a:lnTo>
                      <a:pt x="821" y="256"/>
                    </a:lnTo>
                    <a:lnTo>
                      <a:pt x="810" y="247"/>
                    </a:lnTo>
                    <a:lnTo>
                      <a:pt x="798" y="238"/>
                    </a:lnTo>
                    <a:lnTo>
                      <a:pt x="786" y="230"/>
                    </a:lnTo>
                    <a:lnTo>
                      <a:pt x="773" y="223"/>
                    </a:lnTo>
                    <a:lnTo>
                      <a:pt x="760" y="216"/>
                    </a:lnTo>
                    <a:lnTo>
                      <a:pt x="747" y="209"/>
                    </a:lnTo>
                    <a:lnTo>
                      <a:pt x="734" y="204"/>
                    </a:lnTo>
                    <a:lnTo>
                      <a:pt x="720" y="198"/>
                    </a:lnTo>
                    <a:lnTo>
                      <a:pt x="706" y="194"/>
                    </a:lnTo>
                    <a:lnTo>
                      <a:pt x="692" y="189"/>
                    </a:lnTo>
                    <a:lnTo>
                      <a:pt x="678" y="186"/>
                    </a:lnTo>
                    <a:lnTo>
                      <a:pt x="663" y="183"/>
                    </a:lnTo>
                    <a:lnTo>
                      <a:pt x="649" y="180"/>
                    </a:lnTo>
                    <a:lnTo>
                      <a:pt x="634" y="179"/>
                    </a:lnTo>
                    <a:lnTo>
                      <a:pt x="620" y="177"/>
                    </a:lnTo>
                    <a:lnTo>
                      <a:pt x="605" y="176"/>
                    </a:lnTo>
                    <a:lnTo>
                      <a:pt x="591" y="176"/>
                    </a:lnTo>
                    <a:lnTo>
                      <a:pt x="575" y="176"/>
                    </a:lnTo>
                    <a:lnTo>
                      <a:pt x="559" y="177"/>
                    </a:lnTo>
                    <a:lnTo>
                      <a:pt x="543" y="179"/>
                    </a:lnTo>
                    <a:lnTo>
                      <a:pt x="527" y="181"/>
                    </a:lnTo>
                    <a:lnTo>
                      <a:pt x="511" y="183"/>
                    </a:lnTo>
                    <a:lnTo>
                      <a:pt x="496" y="187"/>
                    </a:lnTo>
                    <a:lnTo>
                      <a:pt x="481" y="191"/>
                    </a:lnTo>
                    <a:lnTo>
                      <a:pt x="466" y="195"/>
                    </a:lnTo>
                    <a:lnTo>
                      <a:pt x="451" y="200"/>
                    </a:lnTo>
                    <a:lnTo>
                      <a:pt x="437" y="206"/>
                    </a:lnTo>
                    <a:lnTo>
                      <a:pt x="423" y="212"/>
                    </a:lnTo>
                    <a:lnTo>
                      <a:pt x="409" y="220"/>
                    </a:lnTo>
                    <a:lnTo>
                      <a:pt x="396" y="227"/>
                    </a:lnTo>
                    <a:lnTo>
                      <a:pt x="383" y="236"/>
                    </a:lnTo>
                    <a:lnTo>
                      <a:pt x="370" y="245"/>
                    </a:lnTo>
                    <a:lnTo>
                      <a:pt x="357" y="255"/>
                    </a:lnTo>
                    <a:lnTo>
                      <a:pt x="346" y="266"/>
                    </a:lnTo>
                    <a:lnTo>
                      <a:pt x="335" y="277"/>
                    </a:lnTo>
                    <a:lnTo>
                      <a:pt x="325" y="289"/>
                    </a:lnTo>
                    <a:lnTo>
                      <a:pt x="315" y="302"/>
                    </a:lnTo>
                    <a:lnTo>
                      <a:pt x="306" y="315"/>
                    </a:lnTo>
                    <a:lnTo>
                      <a:pt x="297" y="329"/>
                    </a:lnTo>
                    <a:lnTo>
                      <a:pt x="290" y="344"/>
                    </a:lnTo>
                    <a:lnTo>
                      <a:pt x="283" y="360"/>
                    </a:lnTo>
                    <a:lnTo>
                      <a:pt x="276" y="377"/>
                    </a:lnTo>
                    <a:lnTo>
                      <a:pt x="271" y="394"/>
                    </a:lnTo>
                    <a:lnTo>
                      <a:pt x="266" y="412"/>
                    </a:lnTo>
                    <a:lnTo>
                      <a:pt x="262" y="431"/>
                    </a:lnTo>
                    <a:lnTo>
                      <a:pt x="260" y="441"/>
                    </a:lnTo>
                    <a:lnTo>
                      <a:pt x="259" y="451"/>
                    </a:lnTo>
                    <a:lnTo>
                      <a:pt x="258" y="461"/>
                    </a:lnTo>
                    <a:lnTo>
                      <a:pt x="257" y="472"/>
                    </a:lnTo>
                    <a:lnTo>
                      <a:pt x="255" y="493"/>
                    </a:lnTo>
                    <a:lnTo>
                      <a:pt x="255" y="504"/>
                    </a:lnTo>
                    <a:lnTo>
                      <a:pt x="255" y="516"/>
                    </a:lnTo>
                    <a:lnTo>
                      <a:pt x="36" y="495"/>
                    </a:lnTo>
                    <a:lnTo>
                      <a:pt x="41" y="460"/>
                    </a:lnTo>
                    <a:lnTo>
                      <a:pt x="44" y="442"/>
                    </a:lnTo>
                    <a:lnTo>
                      <a:pt x="47" y="425"/>
                    </a:lnTo>
                    <a:lnTo>
                      <a:pt x="50" y="409"/>
                    </a:lnTo>
                    <a:lnTo>
                      <a:pt x="54" y="393"/>
                    </a:lnTo>
                    <a:lnTo>
                      <a:pt x="58" y="377"/>
                    </a:lnTo>
                    <a:lnTo>
                      <a:pt x="62" y="362"/>
                    </a:lnTo>
                    <a:lnTo>
                      <a:pt x="67" y="347"/>
                    </a:lnTo>
                    <a:lnTo>
                      <a:pt x="72" y="332"/>
                    </a:lnTo>
                    <a:lnTo>
                      <a:pt x="77" y="318"/>
                    </a:lnTo>
                    <a:lnTo>
                      <a:pt x="82" y="304"/>
                    </a:lnTo>
                    <a:lnTo>
                      <a:pt x="94" y="278"/>
                    </a:lnTo>
                    <a:lnTo>
                      <a:pt x="106" y="253"/>
                    </a:lnTo>
                    <a:lnTo>
                      <a:pt x="113" y="241"/>
                    </a:lnTo>
                    <a:lnTo>
                      <a:pt x="120" y="229"/>
                    </a:lnTo>
                    <a:lnTo>
                      <a:pt x="134" y="207"/>
                    </a:lnTo>
                    <a:lnTo>
                      <a:pt x="142" y="197"/>
                    </a:lnTo>
                    <a:lnTo>
                      <a:pt x="150" y="186"/>
                    </a:lnTo>
                    <a:lnTo>
                      <a:pt x="157" y="176"/>
                    </a:lnTo>
                    <a:lnTo>
                      <a:pt x="166" y="167"/>
                    </a:lnTo>
                    <a:lnTo>
                      <a:pt x="174" y="158"/>
                    </a:lnTo>
                    <a:lnTo>
                      <a:pt x="183" y="149"/>
                    </a:lnTo>
                    <a:lnTo>
                      <a:pt x="191" y="140"/>
                    </a:lnTo>
                    <a:lnTo>
                      <a:pt x="200" y="132"/>
                    </a:lnTo>
                    <a:lnTo>
                      <a:pt x="209" y="124"/>
                    </a:lnTo>
                    <a:lnTo>
                      <a:pt x="219" y="116"/>
                    </a:lnTo>
                    <a:lnTo>
                      <a:pt x="238" y="101"/>
                    </a:lnTo>
                    <a:lnTo>
                      <a:pt x="247" y="94"/>
                    </a:lnTo>
                    <a:lnTo>
                      <a:pt x="257" y="88"/>
                    </a:lnTo>
                    <a:lnTo>
                      <a:pt x="267" y="81"/>
                    </a:lnTo>
                    <a:lnTo>
                      <a:pt x="278" y="75"/>
                    </a:lnTo>
                    <a:lnTo>
                      <a:pt x="288" y="69"/>
                    </a:lnTo>
                    <a:lnTo>
                      <a:pt x="299" y="64"/>
                    </a:lnTo>
                    <a:lnTo>
                      <a:pt x="320" y="54"/>
                    </a:lnTo>
                    <a:lnTo>
                      <a:pt x="342" y="44"/>
                    </a:lnTo>
                    <a:lnTo>
                      <a:pt x="353" y="40"/>
                    </a:lnTo>
                    <a:lnTo>
                      <a:pt x="365" y="36"/>
                    </a:lnTo>
                    <a:lnTo>
                      <a:pt x="388" y="29"/>
                    </a:lnTo>
                    <a:lnTo>
                      <a:pt x="411" y="23"/>
                    </a:lnTo>
                    <a:lnTo>
                      <a:pt x="435" y="17"/>
                    </a:lnTo>
                    <a:lnTo>
                      <a:pt x="458" y="12"/>
                    </a:lnTo>
                    <a:lnTo>
                      <a:pt x="482" y="8"/>
                    </a:lnTo>
                    <a:lnTo>
                      <a:pt x="494" y="7"/>
                    </a:lnTo>
                    <a:lnTo>
                      <a:pt x="506" y="5"/>
                    </a:lnTo>
                    <a:lnTo>
                      <a:pt x="519" y="4"/>
                    </a:lnTo>
                    <a:lnTo>
                      <a:pt x="531" y="3"/>
                    </a:lnTo>
                    <a:lnTo>
                      <a:pt x="555" y="1"/>
                    </a:lnTo>
                    <a:lnTo>
                      <a:pt x="580" y="0"/>
                    </a:lnTo>
                    <a:lnTo>
                      <a:pt x="60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dirty="0">
                  <a:latin typeface="微软雅黑" panose="020B0503020204020204" pitchFamily="34" charset="-122"/>
                  <a:ea typeface="微软雅黑" panose="020B0503020204020204" pitchFamily="34" charset="-122"/>
                </a:endParaRPr>
              </a:p>
            </p:txBody>
          </p:sp>
        </p:grpSp>
        <p:grpSp>
          <p:nvGrpSpPr>
            <p:cNvPr id="47" name="Group 9"/>
            <p:cNvGrpSpPr>
              <a:grpSpLocks/>
            </p:cNvGrpSpPr>
            <p:nvPr/>
          </p:nvGrpSpPr>
          <p:grpSpPr bwMode="auto">
            <a:xfrm>
              <a:off x="11196606" y="3114841"/>
              <a:ext cx="284846" cy="284846"/>
              <a:chOff x="1991" y="2435"/>
              <a:chExt cx="567" cy="567"/>
            </a:xfrm>
          </p:grpSpPr>
          <p:sp>
            <p:nvSpPr>
              <p:cNvPr id="53" name="Oval 10"/>
              <p:cNvSpPr>
                <a:spLocks noChangeArrowheads="1"/>
              </p:cNvSpPr>
              <p:nvPr/>
            </p:nvSpPr>
            <p:spPr bwMode="auto">
              <a:xfrm>
                <a:off x="1991" y="2435"/>
                <a:ext cx="567" cy="567"/>
              </a:xfrm>
              <a:prstGeom prst="ellipse">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latin typeface="微软雅黑" panose="020B0503020204020204" pitchFamily="34" charset="-122"/>
                  <a:ea typeface="微软雅黑" panose="020B0503020204020204" pitchFamily="34" charset="-122"/>
                </a:endParaRPr>
              </a:p>
            </p:txBody>
          </p:sp>
          <p:sp>
            <p:nvSpPr>
              <p:cNvPr id="54" name="Freeform 11"/>
              <p:cNvSpPr>
                <a:spLocks/>
              </p:cNvSpPr>
              <p:nvPr/>
            </p:nvSpPr>
            <p:spPr bwMode="auto">
              <a:xfrm>
                <a:off x="2162" y="2544"/>
                <a:ext cx="226" cy="350"/>
              </a:xfrm>
              <a:custGeom>
                <a:avLst/>
                <a:gdLst>
                  <a:gd name="T0" fmla="*/ 669 w 1129"/>
                  <a:gd name="T1" fmla="*/ 14 h 1749"/>
                  <a:gd name="T2" fmla="*/ 798 w 1129"/>
                  <a:gd name="T3" fmla="*/ 59 h 1749"/>
                  <a:gd name="T4" fmla="*/ 901 w 1129"/>
                  <a:gd name="T5" fmla="*/ 128 h 1749"/>
                  <a:gd name="T6" fmla="*/ 977 w 1129"/>
                  <a:gd name="T7" fmla="*/ 212 h 1749"/>
                  <a:gd name="T8" fmla="*/ 1027 w 1129"/>
                  <a:gd name="T9" fmla="*/ 317 h 1749"/>
                  <a:gd name="T10" fmla="*/ 1044 w 1129"/>
                  <a:gd name="T11" fmla="*/ 416 h 1749"/>
                  <a:gd name="T12" fmla="*/ 1030 w 1129"/>
                  <a:gd name="T13" fmla="*/ 550 h 1749"/>
                  <a:gd name="T14" fmla="*/ 994 w 1129"/>
                  <a:gd name="T15" fmla="*/ 635 h 1749"/>
                  <a:gd name="T16" fmla="*/ 933 w 1129"/>
                  <a:gd name="T17" fmla="*/ 713 h 1749"/>
                  <a:gd name="T18" fmla="*/ 844 w 1129"/>
                  <a:gd name="T19" fmla="*/ 776 h 1749"/>
                  <a:gd name="T20" fmla="*/ 899 w 1129"/>
                  <a:gd name="T21" fmla="*/ 821 h 1749"/>
                  <a:gd name="T22" fmla="*/ 998 w 1129"/>
                  <a:gd name="T23" fmla="*/ 885 h 1749"/>
                  <a:gd name="T24" fmla="*/ 1066 w 1129"/>
                  <a:gd name="T25" fmla="*/ 965 h 1749"/>
                  <a:gd name="T26" fmla="*/ 1111 w 1129"/>
                  <a:gd name="T27" fmla="*/ 1073 h 1749"/>
                  <a:gd name="T28" fmla="*/ 1128 w 1129"/>
                  <a:gd name="T29" fmla="*/ 1185 h 1749"/>
                  <a:gd name="T30" fmla="*/ 1121 w 1129"/>
                  <a:gd name="T31" fmla="*/ 1311 h 1749"/>
                  <a:gd name="T32" fmla="*/ 1089 w 1129"/>
                  <a:gd name="T33" fmla="*/ 1423 h 1749"/>
                  <a:gd name="T34" fmla="*/ 1019 w 1129"/>
                  <a:gd name="T35" fmla="*/ 1539 h 1749"/>
                  <a:gd name="T36" fmla="*/ 933 w 1129"/>
                  <a:gd name="T37" fmla="*/ 1623 h 1749"/>
                  <a:gd name="T38" fmla="*/ 856 w 1129"/>
                  <a:gd name="T39" fmla="*/ 1673 h 1749"/>
                  <a:gd name="T40" fmla="*/ 732 w 1129"/>
                  <a:gd name="T41" fmla="*/ 1723 h 1749"/>
                  <a:gd name="T42" fmla="*/ 576 w 1129"/>
                  <a:gd name="T43" fmla="*/ 1749 h 1749"/>
                  <a:gd name="T44" fmla="*/ 412 w 1129"/>
                  <a:gd name="T45" fmla="*/ 1735 h 1749"/>
                  <a:gd name="T46" fmla="*/ 281 w 1129"/>
                  <a:gd name="T47" fmla="*/ 1690 h 1749"/>
                  <a:gd name="T48" fmla="*/ 167 w 1129"/>
                  <a:gd name="T49" fmla="*/ 1611 h 1749"/>
                  <a:gd name="T50" fmla="*/ 88 w 1129"/>
                  <a:gd name="T51" fmla="*/ 1516 h 1749"/>
                  <a:gd name="T52" fmla="*/ 30 w 1129"/>
                  <a:gd name="T53" fmla="*/ 1392 h 1749"/>
                  <a:gd name="T54" fmla="*/ 218 w 1129"/>
                  <a:gd name="T55" fmla="*/ 1265 h 1749"/>
                  <a:gd name="T56" fmla="*/ 251 w 1129"/>
                  <a:gd name="T57" fmla="*/ 1372 h 1749"/>
                  <a:gd name="T58" fmla="*/ 310 w 1129"/>
                  <a:gd name="T59" fmla="*/ 1468 h 1749"/>
                  <a:gd name="T60" fmla="*/ 377 w 1129"/>
                  <a:gd name="T61" fmla="*/ 1526 h 1749"/>
                  <a:gd name="T62" fmla="*/ 472 w 1129"/>
                  <a:gd name="T63" fmla="*/ 1565 h 1749"/>
                  <a:gd name="T64" fmla="*/ 586 w 1129"/>
                  <a:gd name="T65" fmla="*/ 1571 h 1749"/>
                  <a:gd name="T66" fmla="*/ 708 w 1129"/>
                  <a:gd name="T67" fmla="*/ 1539 h 1749"/>
                  <a:gd name="T68" fmla="*/ 794 w 1129"/>
                  <a:gd name="T69" fmla="*/ 1482 h 1749"/>
                  <a:gd name="T70" fmla="*/ 857 w 1129"/>
                  <a:gd name="T71" fmla="*/ 1403 h 1749"/>
                  <a:gd name="T72" fmla="*/ 898 w 1129"/>
                  <a:gd name="T73" fmla="*/ 1290 h 1749"/>
                  <a:gd name="T74" fmla="*/ 901 w 1129"/>
                  <a:gd name="T75" fmla="*/ 1163 h 1749"/>
                  <a:gd name="T76" fmla="*/ 866 w 1129"/>
                  <a:gd name="T77" fmla="*/ 1051 h 1749"/>
                  <a:gd name="T78" fmla="*/ 804 w 1129"/>
                  <a:gd name="T79" fmla="*/ 970 h 1749"/>
                  <a:gd name="T80" fmla="*/ 725 w 1129"/>
                  <a:gd name="T81" fmla="*/ 917 h 1749"/>
                  <a:gd name="T82" fmla="*/ 622 w 1129"/>
                  <a:gd name="T83" fmla="*/ 888 h 1749"/>
                  <a:gd name="T84" fmla="*/ 467 w 1129"/>
                  <a:gd name="T85" fmla="*/ 896 h 1749"/>
                  <a:gd name="T86" fmla="*/ 482 w 1129"/>
                  <a:gd name="T87" fmla="*/ 723 h 1749"/>
                  <a:gd name="T88" fmla="*/ 613 w 1129"/>
                  <a:gd name="T89" fmla="*/ 701 h 1749"/>
                  <a:gd name="T90" fmla="*/ 712 w 1129"/>
                  <a:gd name="T91" fmla="*/ 660 h 1749"/>
                  <a:gd name="T92" fmla="*/ 780 w 1129"/>
                  <a:gd name="T93" fmla="*/ 600 h 1749"/>
                  <a:gd name="T94" fmla="*/ 819 w 1129"/>
                  <a:gd name="T95" fmla="*/ 516 h 1749"/>
                  <a:gd name="T96" fmla="*/ 828 w 1129"/>
                  <a:gd name="T97" fmla="*/ 420 h 1749"/>
                  <a:gd name="T98" fmla="*/ 805 w 1129"/>
                  <a:gd name="T99" fmla="*/ 322 h 1749"/>
                  <a:gd name="T100" fmla="*/ 760 w 1129"/>
                  <a:gd name="T101" fmla="*/ 257 h 1749"/>
                  <a:gd name="T102" fmla="*/ 698 w 1129"/>
                  <a:gd name="T103" fmla="*/ 210 h 1749"/>
                  <a:gd name="T104" fmla="*/ 611 w 1129"/>
                  <a:gd name="T105" fmla="*/ 179 h 1749"/>
                  <a:gd name="T106" fmla="*/ 514 w 1129"/>
                  <a:gd name="T107" fmla="*/ 173 h 1749"/>
                  <a:gd name="T108" fmla="*/ 419 w 1129"/>
                  <a:gd name="T109" fmla="*/ 195 h 1749"/>
                  <a:gd name="T110" fmla="*/ 339 w 1129"/>
                  <a:gd name="T111" fmla="*/ 246 h 1749"/>
                  <a:gd name="T112" fmla="*/ 278 w 1129"/>
                  <a:gd name="T113" fmla="*/ 327 h 1749"/>
                  <a:gd name="T114" fmla="*/ 238 w 1129"/>
                  <a:gd name="T115" fmla="*/ 438 h 1749"/>
                  <a:gd name="T116" fmla="*/ 42 w 1129"/>
                  <a:gd name="T117" fmla="*/ 355 h 1749"/>
                  <a:gd name="T118" fmla="*/ 123 w 1129"/>
                  <a:gd name="T119" fmla="*/ 192 h 1749"/>
                  <a:gd name="T120" fmla="*/ 202 w 1129"/>
                  <a:gd name="T121" fmla="*/ 110 h 1749"/>
                  <a:gd name="T122" fmla="*/ 315 w 1129"/>
                  <a:gd name="T123" fmla="*/ 43 h 1749"/>
                  <a:gd name="T124" fmla="*/ 418 w 1129"/>
                  <a:gd name="T125" fmla="*/ 12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9" h="1749">
                    <a:moveTo>
                      <a:pt x="548" y="0"/>
                    </a:moveTo>
                    <a:lnTo>
                      <a:pt x="570" y="1"/>
                    </a:lnTo>
                    <a:lnTo>
                      <a:pt x="592" y="2"/>
                    </a:lnTo>
                    <a:lnTo>
                      <a:pt x="614" y="4"/>
                    </a:lnTo>
                    <a:lnTo>
                      <a:pt x="636" y="7"/>
                    </a:lnTo>
                    <a:lnTo>
                      <a:pt x="658" y="11"/>
                    </a:lnTo>
                    <a:lnTo>
                      <a:pt x="669" y="14"/>
                    </a:lnTo>
                    <a:lnTo>
                      <a:pt x="680" y="16"/>
                    </a:lnTo>
                    <a:lnTo>
                      <a:pt x="702" y="22"/>
                    </a:lnTo>
                    <a:lnTo>
                      <a:pt x="723" y="29"/>
                    </a:lnTo>
                    <a:lnTo>
                      <a:pt x="745" y="36"/>
                    </a:lnTo>
                    <a:lnTo>
                      <a:pt x="766" y="45"/>
                    </a:lnTo>
                    <a:lnTo>
                      <a:pt x="788" y="54"/>
                    </a:lnTo>
                    <a:lnTo>
                      <a:pt x="798" y="59"/>
                    </a:lnTo>
                    <a:lnTo>
                      <a:pt x="808" y="64"/>
                    </a:lnTo>
                    <a:lnTo>
                      <a:pt x="828" y="75"/>
                    </a:lnTo>
                    <a:lnTo>
                      <a:pt x="847" y="87"/>
                    </a:lnTo>
                    <a:lnTo>
                      <a:pt x="866" y="100"/>
                    </a:lnTo>
                    <a:lnTo>
                      <a:pt x="875" y="106"/>
                    </a:lnTo>
                    <a:lnTo>
                      <a:pt x="884" y="113"/>
                    </a:lnTo>
                    <a:lnTo>
                      <a:pt x="901" y="128"/>
                    </a:lnTo>
                    <a:lnTo>
                      <a:pt x="918" y="143"/>
                    </a:lnTo>
                    <a:lnTo>
                      <a:pt x="934" y="159"/>
                    </a:lnTo>
                    <a:lnTo>
                      <a:pt x="942" y="167"/>
                    </a:lnTo>
                    <a:lnTo>
                      <a:pt x="949" y="176"/>
                    </a:lnTo>
                    <a:lnTo>
                      <a:pt x="956" y="184"/>
                    </a:lnTo>
                    <a:lnTo>
                      <a:pt x="963" y="193"/>
                    </a:lnTo>
                    <a:lnTo>
                      <a:pt x="977" y="212"/>
                    </a:lnTo>
                    <a:lnTo>
                      <a:pt x="989" y="231"/>
                    </a:lnTo>
                    <a:lnTo>
                      <a:pt x="994" y="241"/>
                    </a:lnTo>
                    <a:lnTo>
                      <a:pt x="1000" y="252"/>
                    </a:lnTo>
                    <a:lnTo>
                      <a:pt x="1005" y="262"/>
                    </a:lnTo>
                    <a:lnTo>
                      <a:pt x="1010" y="273"/>
                    </a:lnTo>
                    <a:lnTo>
                      <a:pt x="1019" y="294"/>
                    </a:lnTo>
                    <a:lnTo>
                      <a:pt x="1027" y="317"/>
                    </a:lnTo>
                    <a:lnTo>
                      <a:pt x="1033" y="340"/>
                    </a:lnTo>
                    <a:lnTo>
                      <a:pt x="1036" y="352"/>
                    </a:lnTo>
                    <a:lnTo>
                      <a:pt x="1038" y="365"/>
                    </a:lnTo>
                    <a:lnTo>
                      <a:pt x="1040" y="377"/>
                    </a:lnTo>
                    <a:lnTo>
                      <a:pt x="1042" y="390"/>
                    </a:lnTo>
                    <a:lnTo>
                      <a:pt x="1043" y="403"/>
                    </a:lnTo>
                    <a:lnTo>
                      <a:pt x="1044" y="416"/>
                    </a:lnTo>
                    <a:lnTo>
                      <a:pt x="1045" y="429"/>
                    </a:lnTo>
                    <a:lnTo>
                      <a:pt x="1045" y="442"/>
                    </a:lnTo>
                    <a:lnTo>
                      <a:pt x="1044" y="465"/>
                    </a:lnTo>
                    <a:lnTo>
                      <a:pt x="1042" y="489"/>
                    </a:lnTo>
                    <a:lnTo>
                      <a:pt x="1038" y="513"/>
                    </a:lnTo>
                    <a:lnTo>
                      <a:pt x="1033" y="538"/>
                    </a:lnTo>
                    <a:lnTo>
                      <a:pt x="1030" y="550"/>
                    </a:lnTo>
                    <a:lnTo>
                      <a:pt x="1026" y="562"/>
                    </a:lnTo>
                    <a:lnTo>
                      <a:pt x="1022" y="575"/>
                    </a:lnTo>
                    <a:lnTo>
                      <a:pt x="1017" y="587"/>
                    </a:lnTo>
                    <a:lnTo>
                      <a:pt x="1012" y="599"/>
                    </a:lnTo>
                    <a:lnTo>
                      <a:pt x="1006" y="611"/>
                    </a:lnTo>
                    <a:lnTo>
                      <a:pt x="1000" y="623"/>
                    </a:lnTo>
                    <a:lnTo>
                      <a:pt x="994" y="635"/>
                    </a:lnTo>
                    <a:lnTo>
                      <a:pt x="987" y="647"/>
                    </a:lnTo>
                    <a:lnTo>
                      <a:pt x="979" y="658"/>
                    </a:lnTo>
                    <a:lnTo>
                      <a:pt x="971" y="670"/>
                    </a:lnTo>
                    <a:lnTo>
                      <a:pt x="962" y="681"/>
                    </a:lnTo>
                    <a:lnTo>
                      <a:pt x="953" y="692"/>
                    </a:lnTo>
                    <a:lnTo>
                      <a:pt x="943" y="702"/>
                    </a:lnTo>
                    <a:lnTo>
                      <a:pt x="933" y="713"/>
                    </a:lnTo>
                    <a:lnTo>
                      <a:pt x="922" y="723"/>
                    </a:lnTo>
                    <a:lnTo>
                      <a:pt x="911" y="732"/>
                    </a:lnTo>
                    <a:lnTo>
                      <a:pt x="898" y="742"/>
                    </a:lnTo>
                    <a:lnTo>
                      <a:pt x="886" y="751"/>
                    </a:lnTo>
                    <a:lnTo>
                      <a:pt x="872" y="760"/>
                    </a:lnTo>
                    <a:lnTo>
                      <a:pt x="858" y="768"/>
                    </a:lnTo>
                    <a:lnTo>
                      <a:pt x="844" y="776"/>
                    </a:lnTo>
                    <a:lnTo>
                      <a:pt x="829" y="783"/>
                    </a:lnTo>
                    <a:lnTo>
                      <a:pt x="813" y="790"/>
                    </a:lnTo>
                    <a:lnTo>
                      <a:pt x="836" y="797"/>
                    </a:lnTo>
                    <a:lnTo>
                      <a:pt x="847" y="800"/>
                    </a:lnTo>
                    <a:lnTo>
                      <a:pt x="858" y="804"/>
                    </a:lnTo>
                    <a:lnTo>
                      <a:pt x="879" y="812"/>
                    </a:lnTo>
                    <a:lnTo>
                      <a:pt x="899" y="821"/>
                    </a:lnTo>
                    <a:lnTo>
                      <a:pt x="918" y="830"/>
                    </a:lnTo>
                    <a:lnTo>
                      <a:pt x="936" y="840"/>
                    </a:lnTo>
                    <a:lnTo>
                      <a:pt x="953" y="851"/>
                    </a:lnTo>
                    <a:lnTo>
                      <a:pt x="969" y="862"/>
                    </a:lnTo>
                    <a:lnTo>
                      <a:pt x="977" y="867"/>
                    </a:lnTo>
                    <a:lnTo>
                      <a:pt x="984" y="873"/>
                    </a:lnTo>
                    <a:lnTo>
                      <a:pt x="998" y="885"/>
                    </a:lnTo>
                    <a:lnTo>
                      <a:pt x="1011" y="898"/>
                    </a:lnTo>
                    <a:lnTo>
                      <a:pt x="1024" y="910"/>
                    </a:lnTo>
                    <a:lnTo>
                      <a:pt x="1030" y="917"/>
                    </a:lnTo>
                    <a:lnTo>
                      <a:pt x="1036" y="924"/>
                    </a:lnTo>
                    <a:lnTo>
                      <a:pt x="1046" y="937"/>
                    </a:lnTo>
                    <a:lnTo>
                      <a:pt x="1056" y="951"/>
                    </a:lnTo>
                    <a:lnTo>
                      <a:pt x="1066" y="965"/>
                    </a:lnTo>
                    <a:lnTo>
                      <a:pt x="1074" y="980"/>
                    </a:lnTo>
                    <a:lnTo>
                      <a:pt x="1082" y="995"/>
                    </a:lnTo>
                    <a:lnTo>
                      <a:pt x="1089" y="1010"/>
                    </a:lnTo>
                    <a:lnTo>
                      <a:pt x="1095" y="1025"/>
                    </a:lnTo>
                    <a:lnTo>
                      <a:pt x="1101" y="1041"/>
                    </a:lnTo>
                    <a:lnTo>
                      <a:pt x="1106" y="1057"/>
                    </a:lnTo>
                    <a:lnTo>
                      <a:pt x="1111" y="1073"/>
                    </a:lnTo>
                    <a:lnTo>
                      <a:pt x="1115" y="1089"/>
                    </a:lnTo>
                    <a:lnTo>
                      <a:pt x="1118" y="1105"/>
                    </a:lnTo>
                    <a:lnTo>
                      <a:pt x="1121" y="1121"/>
                    </a:lnTo>
                    <a:lnTo>
                      <a:pt x="1124" y="1137"/>
                    </a:lnTo>
                    <a:lnTo>
                      <a:pt x="1126" y="1153"/>
                    </a:lnTo>
                    <a:lnTo>
                      <a:pt x="1127" y="1169"/>
                    </a:lnTo>
                    <a:lnTo>
                      <a:pt x="1128" y="1185"/>
                    </a:lnTo>
                    <a:lnTo>
                      <a:pt x="1129" y="1217"/>
                    </a:lnTo>
                    <a:lnTo>
                      <a:pt x="1128" y="1233"/>
                    </a:lnTo>
                    <a:lnTo>
                      <a:pt x="1128" y="1249"/>
                    </a:lnTo>
                    <a:lnTo>
                      <a:pt x="1127" y="1265"/>
                    </a:lnTo>
                    <a:lnTo>
                      <a:pt x="1125" y="1281"/>
                    </a:lnTo>
                    <a:lnTo>
                      <a:pt x="1123" y="1296"/>
                    </a:lnTo>
                    <a:lnTo>
                      <a:pt x="1121" y="1311"/>
                    </a:lnTo>
                    <a:lnTo>
                      <a:pt x="1118" y="1326"/>
                    </a:lnTo>
                    <a:lnTo>
                      <a:pt x="1115" y="1341"/>
                    </a:lnTo>
                    <a:lnTo>
                      <a:pt x="1108" y="1369"/>
                    </a:lnTo>
                    <a:lnTo>
                      <a:pt x="1104" y="1383"/>
                    </a:lnTo>
                    <a:lnTo>
                      <a:pt x="1099" y="1396"/>
                    </a:lnTo>
                    <a:lnTo>
                      <a:pt x="1094" y="1410"/>
                    </a:lnTo>
                    <a:lnTo>
                      <a:pt x="1089" y="1423"/>
                    </a:lnTo>
                    <a:lnTo>
                      <a:pt x="1083" y="1436"/>
                    </a:lnTo>
                    <a:lnTo>
                      <a:pt x="1077" y="1448"/>
                    </a:lnTo>
                    <a:lnTo>
                      <a:pt x="1071" y="1460"/>
                    </a:lnTo>
                    <a:lnTo>
                      <a:pt x="1065" y="1472"/>
                    </a:lnTo>
                    <a:lnTo>
                      <a:pt x="1051" y="1496"/>
                    </a:lnTo>
                    <a:lnTo>
                      <a:pt x="1035" y="1518"/>
                    </a:lnTo>
                    <a:lnTo>
                      <a:pt x="1019" y="1539"/>
                    </a:lnTo>
                    <a:lnTo>
                      <a:pt x="1010" y="1550"/>
                    </a:lnTo>
                    <a:lnTo>
                      <a:pt x="1002" y="1560"/>
                    </a:lnTo>
                    <a:lnTo>
                      <a:pt x="983" y="1579"/>
                    </a:lnTo>
                    <a:lnTo>
                      <a:pt x="964" y="1597"/>
                    </a:lnTo>
                    <a:lnTo>
                      <a:pt x="954" y="1606"/>
                    </a:lnTo>
                    <a:lnTo>
                      <a:pt x="944" y="1615"/>
                    </a:lnTo>
                    <a:lnTo>
                      <a:pt x="933" y="1623"/>
                    </a:lnTo>
                    <a:lnTo>
                      <a:pt x="923" y="1631"/>
                    </a:lnTo>
                    <a:lnTo>
                      <a:pt x="912" y="1638"/>
                    </a:lnTo>
                    <a:lnTo>
                      <a:pt x="901" y="1646"/>
                    </a:lnTo>
                    <a:lnTo>
                      <a:pt x="890" y="1653"/>
                    </a:lnTo>
                    <a:lnTo>
                      <a:pt x="879" y="1660"/>
                    </a:lnTo>
                    <a:lnTo>
                      <a:pt x="867" y="1667"/>
                    </a:lnTo>
                    <a:lnTo>
                      <a:pt x="856" y="1673"/>
                    </a:lnTo>
                    <a:lnTo>
                      <a:pt x="844" y="1679"/>
                    </a:lnTo>
                    <a:lnTo>
                      <a:pt x="832" y="1685"/>
                    </a:lnTo>
                    <a:lnTo>
                      <a:pt x="808" y="1696"/>
                    </a:lnTo>
                    <a:lnTo>
                      <a:pt x="783" y="1706"/>
                    </a:lnTo>
                    <a:lnTo>
                      <a:pt x="770" y="1711"/>
                    </a:lnTo>
                    <a:lnTo>
                      <a:pt x="757" y="1715"/>
                    </a:lnTo>
                    <a:lnTo>
                      <a:pt x="732" y="1723"/>
                    </a:lnTo>
                    <a:lnTo>
                      <a:pt x="719" y="1727"/>
                    </a:lnTo>
                    <a:lnTo>
                      <a:pt x="706" y="1730"/>
                    </a:lnTo>
                    <a:lnTo>
                      <a:pt x="680" y="1736"/>
                    </a:lnTo>
                    <a:lnTo>
                      <a:pt x="654" y="1741"/>
                    </a:lnTo>
                    <a:lnTo>
                      <a:pt x="628" y="1744"/>
                    </a:lnTo>
                    <a:lnTo>
                      <a:pt x="602" y="1747"/>
                    </a:lnTo>
                    <a:lnTo>
                      <a:pt x="576" y="1749"/>
                    </a:lnTo>
                    <a:lnTo>
                      <a:pt x="550" y="1749"/>
                    </a:lnTo>
                    <a:lnTo>
                      <a:pt x="526" y="1749"/>
                    </a:lnTo>
                    <a:lnTo>
                      <a:pt x="503" y="1748"/>
                    </a:lnTo>
                    <a:lnTo>
                      <a:pt x="480" y="1746"/>
                    </a:lnTo>
                    <a:lnTo>
                      <a:pt x="457" y="1743"/>
                    </a:lnTo>
                    <a:lnTo>
                      <a:pt x="434" y="1739"/>
                    </a:lnTo>
                    <a:lnTo>
                      <a:pt x="412" y="1735"/>
                    </a:lnTo>
                    <a:lnTo>
                      <a:pt x="389" y="1730"/>
                    </a:lnTo>
                    <a:lnTo>
                      <a:pt x="367" y="1724"/>
                    </a:lnTo>
                    <a:lnTo>
                      <a:pt x="345" y="1717"/>
                    </a:lnTo>
                    <a:lnTo>
                      <a:pt x="323" y="1709"/>
                    </a:lnTo>
                    <a:lnTo>
                      <a:pt x="302" y="1700"/>
                    </a:lnTo>
                    <a:lnTo>
                      <a:pt x="292" y="1695"/>
                    </a:lnTo>
                    <a:lnTo>
                      <a:pt x="281" y="1690"/>
                    </a:lnTo>
                    <a:lnTo>
                      <a:pt x="261" y="1680"/>
                    </a:lnTo>
                    <a:lnTo>
                      <a:pt x="241" y="1668"/>
                    </a:lnTo>
                    <a:lnTo>
                      <a:pt x="222" y="1655"/>
                    </a:lnTo>
                    <a:lnTo>
                      <a:pt x="203" y="1642"/>
                    </a:lnTo>
                    <a:lnTo>
                      <a:pt x="184" y="1627"/>
                    </a:lnTo>
                    <a:lnTo>
                      <a:pt x="175" y="1619"/>
                    </a:lnTo>
                    <a:lnTo>
                      <a:pt x="167" y="1611"/>
                    </a:lnTo>
                    <a:lnTo>
                      <a:pt x="150" y="1594"/>
                    </a:lnTo>
                    <a:lnTo>
                      <a:pt x="133" y="1576"/>
                    </a:lnTo>
                    <a:lnTo>
                      <a:pt x="117" y="1557"/>
                    </a:lnTo>
                    <a:lnTo>
                      <a:pt x="110" y="1547"/>
                    </a:lnTo>
                    <a:lnTo>
                      <a:pt x="102" y="1537"/>
                    </a:lnTo>
                    <a:lnTo>
                      <a:pt x="95" y="1527"/>
                    </a:lnTo>
                    <a:lnTo>
                      <a:pt x="88" y="1516"/>
                    </a:lnTo>
                    <a:lnTo>
                      <a:pt x="75" y="1494"/>
                    </a:lnTo>
                    <a:lnTo>
                      <a:pt x="68" y="1482"/>
                    </a:lnTo>
                    <a:lnTo>
                      <a:pt x="62" y="1470"/>
                    </a:lnTo>
                    <a:lnTo>
                      <a:pt x="50" y="1445"/>
                    </a:lnTo>
                    <a:lnTo>
                      <a:pt x="45" y="1432"/>
                    </a:lnTo>
                    <a:lnTo>
                      <a:pt x="40" y="1419"/>
                    </a:lnTo>
                    <a:lnTo>
                      <a:pt x="30" y="1392"/>
                    </a:lnTo>
                    <a:lnTo>
                      <a:pt x="25" y="1378"/>
                    </a:lnTo>
                    <a:lnTo>
                      <a:pt x="21" y="1363"/>
                    </a:lnTo>
                    <a:lnTo>
                      <a:pt x="13" y="1333"/>
                    </a:lnTo>
                    <a:lnTo>
                      <a:pt x="6" y="1302"/>
                    </a:lnTo>
                    <a:lnTo>
                      <a:pt x="0" y="1270"/>
                    </a:lnTo>
                    <a:lnTo>
                      <a:pt x="215" y="1246"/>
                    </a:lnTo>
                    <a:lnTo>
                      <a:pt x="218" y="1265"/>
                    </a:lnTo>
                    <a:lnTo>
                      <a:pt x="222" y="1285"/>
                    </a:lnTo>
                    <a:lnTo>
                      <a:pt x="227" y="1303"/>
                    </a:lnTo>
                    <a:lnTo>
                      <a:pt x="232" y="1322"/>
                    </a:lnTo>
                    <a:lnTo>
                      <a:pt x="238" y="1339"/>
                    </a:lnTo>
                    <a:lnTo>
                      <a:pt x="244" y="1356"/>
                    </a:lnTo>
                    <a:lnTo>
                      <a:pt x="247" y="1364"/>
                    </a:lnTo>
                    <a:lnTo>
                      <a:pt x="251" y="1372"/>
                    </a:lnTo>
                    <a:lnTo>
                      <a:pt x="258" y="1388"/>
                    </a:lnTo>
                    <a:lnTo>
                      <a:pt x="265" y="1403"/>
                    </a:lnTo>
                    <a:lnTo>
                      <a:pt x="273" y="1417"/>
                    </a:lnTo>
                    <a:lnTo>
                      <a:pt x="282" y="1431"/>
                    </a:lnTo>
                    <a:lnTo>
                      <a:pt x="291" y="1444"/>
                    </a:lnTo>
                    <a:lnTo>
                      <a:pt x="300" y="1457"/>
                    </a:lnTo>
                    <a:lnTo>
                      <a:pt x="310" y="1468"/>
                    </a:lnTo>
                    <a:lnTo>
                      <a:pt x="320" y="1480"/>
                    </a:lnTo>
                    <a:lnTo>
                      <a:pt x="326" y="1485"/>
                    </a:lnTo>
                    <a:lnTo>
                      <a:pt x="331" y="1490"/>
                    </a:lnTo>
                    <a:lnTo>
                      <a:pt x="342" y="1500"/>
                    </a:lnTo>
                    <a:lnTo>
                      <a:pt x="353" y="1510"/>
                    </a:lnTo>
                    <a:lnTo>
                      <a:pt x="365" y="1518"/>
                    </a:lnTo>
                    <a:lnTo>
                      <a:pt x="377" y="1526"/>
                    </a:lnTo>
                    <a:lnTo>
                      <a:pt x="390" y="1534"/>
                    </a:lnTo>
                    <a:lnTo>
                      <a:pt x="403" y="1541"/>
                    </a:lnTo>
                    <a:lnTo>
                      <a:pt x="416" y="1547"/>
                    </a:lnTo>
                    <a:lnTo>
                      <a:pt x="429" y="1552"/>
                    </a:lnTo>
                    <a:lnTo>
                      <a:pt x="443" y="1557"/>
                    </a:lnTo>
                    <a:lnTo>
                      <a:pt x="457" y="1561"/>
                    </a:lnTo>
                    <a:lnTo>
                      <a:pt x="472" y="1565"/>
                    </a:lnTo>
                    <a:lnTo>
                      <a:pt x="486" y="1568"/>
                    </a:lnTo>
                    <a:lnTo>
                      <a:pt x="501" y="1570"/>
                    </a:lnTo>
                    <a:lnTo>
                      <a:pt x="517" y="1572"/>
                    </a:lnTo>
                    <a:lnTo>
                      <a:pt x="532" y="1573"/>
                    </a:lnTo>
                    <a:lnTo>
                      <a:pt x="548" y="1573"/>
                    </a:lnTo>
                    <a:lnTo>
                      <a:pt x="567" y="1573"/>
                    </a:lnTo>
                    <a:lnTo>
                      <a:pt x="586" y="1571"/>
                    </a:lnTo>
                    <a:lnTo>
                      <a:pt x="605" y="1569"/>
                    </a:lnTo>
                    <a:lnTo>
                      <a:pt x="624" y="1566"/>
                    </a:lnTo>
                    <a:lnTo>
                      <a:pt x="641" y="1562"/>
                    </a:lnTo>
                    <a:lnTo>
                      <a:pt x="659" y="1557"/>
                    </a:lnTo>
                    <a:lnTo>
                      <a:pt x="676" y="1552"/>
                    </a:lnTo>
                    <a:lnTo>
                      <a:pt x="692" y="1546"/>
                    </a:lnTo>
                    <a:lnTo>
                      <a:pt x="708" y="1539"/>
                    </a:lnTo>
                    <a:lnTo>
                      <a:pt x="724" y="1531"/>
                    </a:lnTo>
                    <a:lnTo>
                      <a:pt x="739" y="1522"/>
                    </a:lnTo>
                    <a:lnTo>
                      <a:pt x="753" y="1513"/>
                    </a:lnTo>
                    <a:lnTo>
                      <a:pt x="767" y="1503"/>
                    </a:lnTo>
                    <a:lnTo>
                      <a:pt x="774" y="1498"/>
                    </a:lnTo>
                    <a:lnTo>
                      <a:pt x="781" y="1493"/>
                    </a:lnTo>
                    <a:lnTo>
                      <a:pt x="794" y="1482"/>
                    </a:lnTo>
                    <a:lnTo>
                      <a:pt x="806" y="1470"/>
                    </a:lnTo>
                    <a:lnTo>
                      <a:pt x="817" y="1458"/>
                    </a:lnTo>
                    <a:lnTo>
                      <a:pt x="828" y="1445"/>
                    </a:lnTo>
                    <a:lnTo>
                      <a:pt x="833" y="1438"/>
                    </a:lnTo>
                    <a:lnTo>
                      <a:pt x="838" y="1432"/>
                    </a:lnTo>
                    <a:lnTo>
                      <a:pt x="848" y="1418"/>
                    </a:lnTo>
                    <a:lnTo>
                      <a:pt x="857" y="1403"/>
                    </a:lnTo>
                    <a:lnTo>
                      <a:pt x="865" y="1388"/>
                    </a:lnTo>
                    <a:lnTo>
                      <a:pt x="872" y="1373"/>
                    </a:lnTo>
                    <a:lnTo>
                      <a:pt x="879" y="1357"/>
                    </a:lnTo>
                    <a:lnTo>
                      <a:pt x="885" y="1341"/>
                    </a:lnTo>
                    <a:lnTo>
                      <a:pt x="890" y="1324"/>
                    </a:lnTo>
                    <a:lnTo>
                      <a:pt x="894" y="1307"/>
                    </a:lnTo>
                    <a:lnTo>
                      <a:pt x="898" y="1290"/>
                    </a:lnTo>
                    <a:lnTo>
                      <a:pt x="901" y="1272"/>
                    </a:lnTo>
                    <a:lnTo>
                      <a:pt x="903" y="1254"/>
                    </a:lnTo>
                    <a:lnTo>
                      <a:pt x="904" y="1236"/>
                    </a:lnTo>
                    <a:lnTo>
                      <a:pt x="905" y="1217"/>
                    </a:lnTo>
                    <a:lnTo>
                      <a:pt x="904" y="1199"/>
                    </a:lnTo>
                    <a:lnTo>
                      <a:pt x="903" y="1180"/>
                    </a:lnTo>
                    <a:lnTo>
                      <a:pt x="901" y="1163"/>
                    </a:lnTo>
                    <a:lnTo>
                      <a:pt x="898" y="1145"/>
                    </a:lnTo>
                    <a:lnTo>
                      <a:pt x="895" y="1129"/>
                    </a:lnTo>
                    <a:lnTo>
                      <a:pt x="890" y="1112"/>
                    </a:lnTo>
                    <a:lnTo>
                      <a:pt x="885" y="1096"/>
                    </a:lnTo>
                    <a:lnTo>
                      <a:pt x="880" y="1081"/>
                    </a:lnTo>
                    <a:lnTo>
                      <a:pt x="873" y="1066"/>
                    </a:lnTo>
                    <a:lnTo>
                      <a:pt x="866" y="1051"/>
                    </a:lnTo>
                    <a:lnTo>
                      <a:pt x="858" y="1037"/>
                    </a:lnTo>
                    <a:lnTo>
                      <a:pt x="850" y="1023"/>
                    </a:lnTo>
                    <a:lnTo>
                      <a:pt x="841" y="1010"/>
                    </a:lnTo>
                    <a:lnTo>
                      <a:pt x="831" y="998"/>
                    </a:lnTo>
                    <a:lnTo>
                      <a:pt x="821" y="986"/>
                    </a:lnTo>
                    <a:lnTo>
                      <a:pt x="810" y="975"/>
                    </a:lnTo>
                    <a:lnTo>
                      <a:pt x="804" y="970"/>
                    </a:lnTo>
                    <a:lnTo>
                      <a:pt x="798" y="965"/>
                    </a:lnTo>
                    <a:lnTo>
                      <a:pt x="787" y="955"/>
                    </a:lnTo>
                    <a:lnTo>
                      <a:pt x="773" y="945"/>
                    </a:lnTo>
                    <a:lnTo>
                      <a:pt x="760" y="936"/>
                    </a:lnTo>
                    <a:lnTo>
                      <a:pt x="746" y="928"/>
                    </a:lnTo>
                    <a:lnTo>
                      <a:pt x="732" y="921"/>
                    </a:lnTo>
                    <a:lnTo>
                      <a:pt x="725" y="917"/>
                    </a:lnTo>
                    <a:lnTo>
                      <a:pt x="718" y="914"/>
                    </a:lnTo>
                    <a:lnTo>
                      <a:pt x="703" y="908"/>
                    </a:lnTo>
                    <a:lnTo>
                      <a:pt x="688" y="902"/>
                    </a:lnTo>
                    <a:lnTo>
                      <a:pt x="672" y="898"/>
                    </a:lnTo>
                    <a:lnTo>
                      <a:pt x="656" y="894"/>
                    </a:lnTo>
                    <a:lnTo>
                      <a:pt x="639" y="890"/>
                    </a:lnTo>
                    <a:lnTo>
                      <a:pt x="622" y="888"/>
                    </a:lnTo>
                    <a:lnTo>
                      <a:pt x="605" y="886"/>
                    </a:lnTo>
                    <a:lnTo>
                      <a:pt x="588" y="885"/>
                    </a:lnTo>
                    <a:lnTo>
                      <a:pt x="570" y="884"/>
                    </a:lnTo>
                    <a:lnTo>
                      <a:pt x="550" y="886"/>
                    </a:lnTo>
                    <a:lnTo>
                      <a:pt x="513" y="890"/>
                    </a:lnTo>
                    <a:lnTo>
                      <a:pt x="490" y="892"/>
                    </a:lnTo>
                    <a:lnTo>
                      <a:pt x="467" y="896"/>
                    </a:lnTo>
                    <a:lnTo>
                      <a:pt x="443" y="899"/>
                    </a:lnTo>
                    <a:lnTo>
                      <a:pt x="420" y="904"/>
                    </a:lnTo>
                    <a:lnTo>
                      <a:pt x="431" y="814"/>
                    </a:lnTo>
                    <a:lnTo>
                      <a:pt x="436" y="770"/>
                    </a:lnTo>
                    <a:lnTo>
                      <a:pt x="438" y="747"/>
                    </a:lnTo>
                    <a:lnTo>
                      <a:pt x="440" y="725"/>
                    </a:lnTo>
                    <a:lnTo>
                      <a:pt x="482" y="723"/>
                    </a:lnTo>
                    <a:lnTo>
                      <a:pt x="502" y="721"/>
                    </a:lnTo>
                    <a:lnTo>
                      <a:pt x="521" y="719"/>
                    </a:lnTo>
                    <a:lnTo>
                      <a:pt x="541" y="716"/>
                    </a:lnTo>
                    <a:lnTo>
                      <a:pt x="559" y="713"/>
                    </a:lnTo>
                    <a:lnTo>
                      <a:pt x="578" y="710"/>
                    </a:lnTo>
                    <a:lnTo>
                      <a:pt x="595" y="706"/>
                    </a:lnTo>
                    <a:lnTo>
                      <a:pt x="613" y="701"/>
                    </a:lnTo>
                    <a:lnTo>
                      <a:pt x="630" y="697"/>
                    </a:lnTo>
                    <a:lnTo>
                      <a:pt x="646" y="691"/>
                    </a:lnTo>
                    <a:lnTo>
                      <a:pt x="661" y="685"/>
                    </a:lnTo>
                    <a:lnTo>
                      <a:pt x="677" y="679"/>
                    </a:lnTo>
                    <a:lnTo>
                      <a:pt x="691" y="672"/>
                    </a:lnTo>
                    <a:lnTo>
                      <a:pt x="705" y="664"/>
                    </a:lnTo>
                    <a:lnTo>
                      <a:pt x="712" y="660"/>
                    </a:lnTo>
                    <a:lnTo>
                      <a:pt x="718" y="656"/>
                    </a:lnTo>
                    <a:lnTo>
                      <a:pt x="731" y="647"/>
                    </a:lnTo>
                    <a:lnTo>
                      <a:pt x="743" y="638"/>
                    </a:lnTo>
                    <a:lnTo>
                      <a:pt x="754" y="628"/>
                    </a:lnTo>
                    <a:lnTo>
                      <a:pt x="764" y="617"/>
                    </a:lnTo>
                    <a:lnTo>
                      <a:pt x="774" y="606"/>
                    </a:lnTo>
                    <a:lnTo>
                      <a:pt x="780" y="600"/>
                    </a:lnTo>
                    <a:lnTo>
                      <a:pt x="784" y="594"/>
                    </a:lnTo>
                    <a:lnTo>
                      <a:pt x="792" y="581"/>
                    </a:lnTo>
                    <a:lnTo>
                      <a:pt x="800" y="568"/>
                    </a:lnTo>
                    <a:lnTo>
                      <a:pt x="806" y="554"/>
                    </a:lnTo>
                    <a:lnTo>
                      <a:pt x="812" y="539"/>
                    </a:lnTo>
                    <a:lnTo>
                      <a:pt x="817" y="524"/>
                    </a:lnTo>
                    <a:lnTo>
                      <a:pt x="819" y="516"/>
                    </a:lnTo>
                    <a:lnTo>
                      <a:pt x="821" y="508"/>
                    </a:lnTo>
                    <a:lnTo>
                      <a:pt x="825" y="491"/>
                    </a:lnTo>
                    <a:lnTo>
                      <a:pt x="826" y="482"/>
                    </a:lnTo>
                    <a:lnTo>
                      <a:pt x="827" y="474"/>
                    </a:lnTo>
                    <a:lnTo>
                      <a:pt x="828" y="455"/>
                    </a:lnTo>
                    <a:lnTo>
                      <a:pt x="829" y="436"/>
                    </a:lnTo>
                    <a:lnTo>
                      <a:pt x="828" y="420"/>
                    </a:lnTo>
                    <a:lnTo>
                      <a:pt x="827" y="405"/>
                    </a:lnTo>
                    <a:lnTo>
                      <a:pt x="825" y="390"/>
                    </a:lnTo>
                    <a:lnTo>
                      <a:pt x="823" y="375"/>
                    </a:lnTo>
                    <a:lnTo>
                      <a:pt x="819" y="361"/>
                    </a:lnTo>
                    <a:lnTo>
                      <a:pt x="815" y="348"/>
                    </a:lnTo>
                    <a:lnTo>
                      <a:pt x="810" y="334"/>
                    </a:lnTo>
                    <a:lnTo>
                      <a:pt x="805" y="322"/>
                    </a:lnTo>
                    <a:lnTo>
                      <a:pt x="799" y="310"/>
                    </a:lnTo>
                    <a:lnTo>
                      <a:pt x="792" y="298"/>
                    </a:lnTo>
                    <a:lnTo>
                      <a:pt x="785" y="287"/>
                    </a:lnTo>
                    <a:lnTo>
                      <a:pt x="781" y="282"/>
                    </a:lnTo>
                    <a:lnTo>
                      <a:pt x="776" y="277"/>
                    </a:lnTo>
                    <a:lnTo>
                      <a:pt x="768" y="266"/>
                    </a:lnTo>
                    <a:lnTo>
                      <a:pt x="760" y="257"/>
                    </a:lnTo>
                    <a:lnTo>
                      <a:pt x="755" y="252"/>
                    </a:lnTo>
                    <a:lnTo>
                      <a:pt x="750" y="248"/>
                    </a:lnTo>
                    <a:lnTo>
                      <a:pt x="741" y="239"/>
                    </a:lnTo>
                    <a:lnTo>
                      <a:pt x="731" y="231"/>
                    </a:lnTo>
                    <a:lnTo>
                      <a:pt x="720" y="224"/>
                    </a:lnTo>
                    <a:lnTo>
                      <a:pt x="709" y="217"/>
                    </a:lnTo>
                    <a:lnTo>
                      <a:pt x="698" y="210"/>
                    </a:lnTo>
                    <a:lnTo>
                      <a:pt x="686" y="204"/>
                    </a:lnTo>
                    <a:lnTo>
                      <a:pt x="675" y="199"/>
                    </a:lnTo>
                    <a:lnTo>
                      <a:pt x="662" y="194"/>
                    </a:lnTo>
                    <a:lnTo>
                      <a:pt x="650" y="189"/>
                    </a:lnTo>
                    <a:lnTo>
                      <a:pt x="637" y="185"/>
                    </a:lnTo>
                    <a:lnTo>
                      <a:pt x="624" y="182"/>
                    </a:lnTo>
                    <a:lnTo>
                      <a:pt x="611" y="179"/>
                    </a:lnTo>
                    <a:lnTo>
                      <a:pt x="598" y="176"/>
                    </a:lnTo>
                    <a:lnTo>
                      <a:pt x="585" y="175"/>
                    </a:lnTo>
                    <a:lnTo>
                      <a:pt x="571" y="173"/>
                    </a:lnTo>
                    <a:lnTo>
                      <a:pt x="557" y="172"/>
                    </a:lnTo>
                    <a:lnTo>
                      <a:pt x="544" y="172"/>
                    </a:lnTo>
                    <a:lnTo>
                      <a:pt x="529" y="172"/>
                    </a:lnTo>
                    <a:lnTo>
                      <a:pt x="514" y="173"/>
                    </a:lnTo>
                    <a:lnTo>
                      <a:pt x="499" y="175"/>
                    </a:lnTo>
                    <a:lnTo>
                      <a:pt x="485" y="177"/>
                    </a:lnTo>
                    <a:lnTo>
                      <a:pt x="471" y="179"/>
                    </a:lnTo>
                    <a:lnTo>
                      <a:pt x="458" y="182"/>
                    </a:lnTo>
                    <a:lnTo>
                      <a:pt x="444" y="186"/>
                    </a:lnTo>
                    <a:lnTo>
                      <a:pt x="431" y="190"/>
                    </a:lnTo>
                    <a:lnTo>
                      <a:pt x="419" y="195"/>
                    </a:lnTo>
                    <a:lnTo>
                      <a:pt x="406" y="201"/>
                    </a:lnTo>
                    <a:lnTo>
                      <a:pt x="394" y="207"/>
                    </a:lnTo>
                    <a:lnTo>
                      <a:pt x="383" y="214"/>
                    </a:lnTo>
                    <a:lnTo>
                      <a:pt x="371" y="221"/>
                    </a:lnTo>
                    <a:lnTo>
                      <a:pt x="360" y="229"/>
                    </a:lnTo>
                    <a:lnTo>
                      <a:pt x="350" y="237"/>
                    </a:lnTo>
                    <a:lnTo>
                      <a:pt x="339" y="246"/>
                    </a:lnTo>
                    <a:lnTo>
                      <a:pt x="329" y="256"/>
                    </a:lnTo>
                    <a:lnTo>
                      <a:pt x="320" y="266"/>
                    </a:lnTo>
                    <a:lnTo>
                      <a:pt x="311" y="277"/>
                    </a:lnTo>
                    <a:lnTo>
                      <a:pt x="302" y="289"/>
                    </a:lnTo>
                    <a:lnTo>
                      <a:pt x="294" y="301"/>
                    </a:lnTo>
                    <a:lnTo>
                      <a:pt x="286" y="313"/>
                    </a:lnTo>
                    <a:lnTo>
                      <a:pt x="278" y="327"/>
                    </a:lnTo>
                    <a:lnTo>
                      <a:pt x="271" y="341"/>
                    </a:lnTo>
                    <a:lnTo>
                      <a:pt x="264" y="355"/>
                    </a:lnTo>
                    <a:lnTo>
                      <a:pt x="258" y="371"/>
                    </a:lnTo>
                    <a:lnTo>
                      <a:pt x="253" y="387"/>
                    </a:lnTo>
                    <a:lnTo>
                      <a:pt x="247" y="403"/>
                    </a:lnTo>
                    <a:lnTo>
                      <a:pt x="242" y="420"/>
                    </a:lnTo>
                    <a:lnTo>
                      <a:pt x="238" y="438"/>
                    </a:lnTo>
                    <a:lnTo>
                      <a:pt x="234" y="457"/>
                    </a:lnTo>
                    <a:lnTo>
                      <a:pt x="231" y="476"/>
                    </a:lnTo>
                    <a:lnTo>
                      <a:pt x="20" y="443"/>
                    </a:lnTo>
                    <a:lnTo>
                      <a:pt x="26" y="413"/>
                    </a:lnTo>
                    <a:lnTo>
                      <a:pt x="34" y="383"/>
                    </a:lnTo>
                    <a:lnTo>
                      <a:pt x="38" y="369"/>
                    </a:lnTo>
                    <a:lnTo>
                      <a:pt x="42" y="355"/>
                    </a:lnTo>
                    <a:lnTo>
                      <a:pt x="51" y="328"/>
                    </a:lnTo>
                    <a:lnTo>
                      <a:pt x="61" y="303"/>
                    </a:lnTo>
                    <a:lnTo>
                      <a:pt x="72" y="278"/>
                    </a:lnTo>
                    <a:lnTo>
                      <a:pt x="83" y="255"/>
                    </a:lnTo>
                    <a:lnTo>
                      <a:pt x="96" y="233"/>
                    </a:lnTo>
                    <a:lnTo>
                      <a:pt x="109" y="212"/>
                    </a:lnTo>
                    <a:lnTo>
                      <a:pt x="123" y="192"/>
                    </a:lnTo>
                    <a:lnTo>
                      <a:pt x="137" y="174"/>
                    </a:lnTo>
                    <a:lnTo>
                      <a:pt x="145" y="165"/>
                    </a:lnTo>
                    <a:lnTo>
                      <a:pt x="153" y="156"/>
                    </a:lnTo>
                    <a:lnTo>
                      <a:pt x="161" y="148"/>
                    </a:lnTo>
                    <a:lnTo>
                      <a:pt x="169" y="140"/>
                    </a:lnTo>
                    <a:lnTo>
                      <a:pt x="185" y="124"/>
                    </a:lnTo>
                    <a:lnTo>
                      <a:pt x="202" y="110"/>
                    </a:lnTo>
                    <a:lnTo>
                      <a:pt x="220" y="96"/>
                    </a:lnTo>
                    <a:lnTo>
                      <a:pt x="238" y="84"/>
                    </a:lnTo>
                    <a:lnTo>
                      <a:pt x="257" y="72"/>
                    </a:lnTo>
                    <a:lnTo>
                      <a:pt x="266" y="67"/>
                    </a:lnTo>
                    <a:lnTo>
                      <a:pt x="276" y="62"/>
                    </a:lnTo>
                    <a:lnTo>
                      <a:pt x="295" y="52"/>
                    </a:lnTo>
                    <a:lnTo>
                      <a:pt x="315" y="43"/>
                    </a:lnTo>
                    <a:lnTo>
                      <a:pt x="325" y="39"/>
                    </a:lnTo>
                    <a:lnTo>
                      <a:pt x="335" y="36"/>
                    </a:lnTo>
                    <a:lnTo>
                      <a:pt x="355" y="29"/>
                    </a:lnTo>
                    <a:lnTo>
                      <a:pt x="376" y="22"/>
                    </a:lnTo>
                    <a:lnTo>
                      <a:pt x="397" y="17"/>
                    </a:lnTo>
                    <a:lnTo>
                      <a:pt x="408" y="15"/>
                    </a:lnTo>
                    <a:lnTo>
                      <a:pt x="418" y="12"/>
                    </a:lnTo>
                    <a:lnTo>
                      <a:pt x="439" y="9"/>
                    </a:lnTo>
                    <a:lnTo>
                      <a:pt x="461" y="5"/>
                    </a:lnTo>
                    <a:lnTo>
                      <a:pt x="483" y="3"/>
                    </a:lnTo>
                    <a:lnTo>
                      <a:pt x="504" y="1"/>
                    </a:lnTo>
                    <a:lnTo>
                      <a:pt x="526" y="0"/>
                    </a:lnTo>
                    <a:lnTo>
                      <a:pt x="54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dirty="0">
                  <a:latin typeface="微软雅黑" panose="020B0503020204020204" pitchFamily="34" charset="-122"/>
                  <a:ea typeface="微软雅黑" panose="020B0503020204020204" pitchFamily="34" charset="-122"/>
                </a:endParaRPr>
              </a:p>
            </p:txBody>
          </p:sp>
        </p:grpSp>
        <p:sp>
          <p:nvSpPr>
            <p:cNvPr id="48" name="Rounded Rectangle 244"/>
            <p:cNvSpPr/>
            <p:nvPr/>
          </p:nvSpPr>
          <p:spPr bwMode="gray">
            <a:xfrm>
              <a:off x="10254254" y="2673841"/>
              <a:ext cx="773370" cy="283316"/>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400" b="1" kern="0" dirty="0">
                  <a:solidFill>
                    <a:schemeClr val="bg1"/>
                  </a:solidFill>
                  <a:latin typeface="微软雅黑" panose="020B0503020204020204" pitchFamily="34" charset="-122"/>
                  <a:ea typeface="微软雅黑" panose="020B0503020204020204" pitchFamily="34" charset="-122"/>
                  <a:cs typeface="Arial Unicode MS" pitchFamily="34" charset="-128"/>
                </a:rPr>
                <a:t>hdbsql</a:t>
              </a:r>
            </a:p>
          </p:txBody>
        </p:sp>
        <p:sp>
          <p:nvSpPr>
            <p:cNvPr id="49" name="Rounded Rectangle 245"/>
            <p:cNvSpPr/>
            <p:nvPr/>
          </p:nvSpPr>
          <p:spPr bwMode="gray">
            <a:xfrm>
              <a:off x="9742665" y="2176253"/>
              <a:ext cx="913131" cy="569693"/>
            </a:xfrm>
            <a:prstGeom prst="roundRect">
              <a:avLst/>
            </a:prstGeom>
            <a:solidFill>
              <a:schemeClr val="tx2"/>
            </a:solidFill>
            <a:ln w="6350" algn="ctr">
              <a:solidFill>
                <a:schemeClr val="bg1"/>
              </a:solidFill>
              <a:miter lim="800000"/>
              <a:headEnd/>
              <a:tailEnd/>
            </a:ln>
          </p:spPr>
          <p:txBody>
            <a:bodyPr lIns="0" tIns="0" rIns="0" bIns="0" rtlCol="0" anchor="ctr" anchorCtr="0"/>
            <a:lstStyle/>
            <a:p>
              <a:pPr algn="ctr" fontAlgn="base">
                <a:spcBef>
                  <a:spcPct val="50000"/>
                </a:spcBef>
                <a:spcAft>
                  <a:spcPct val="0"/>
                </a:spcAft>
                <a:buClr>
                  <a:srgbClr val="F0AB00"/>
                </a:buClr>
                <a:buSzPct val="80000"/>
              </a:pPr>
              <a:r>
                <a:rPr lang="en-US" sz="400" b="1" kern="0" dirty="0">
                  <a:solidFill>
                    <a:schemeClr val="bg1"/>
                  </a:solidFill>
                  <a:latin typeface="微软雅黑" panose="020B0503020204020204" pitchFamily="34" charset="-122"/>
                  <a:ea typeface="微软雅黑" panose="020B0503020204020204" pitchFamily="34" charset="-122"/>
                  <a:cs typeface="Arial Unicode MS" pitchFamily="34" charset="-128"/>
                </a:rPr>
                <a:t>SAP HANA studio</a:t>
              </a:r>
            </a:p>
          </p:txBody>
        </p:sp>
        <p:cxnSp>
          <p:nvCxnSpPr>
            <p:cNvPr id="50" name="Straight Arrow Connector 246"/>
            <p:cNvCxnSpPr>
              <a:stCxn id="36" idx="1"/>
              <a:endCxn id="57" idx="7"/>
            </p:cNvCxnSpPr>
            <p:nvPr/>
          </p:nvCxnSpPr>
          <p:spPr>
            <a:xfrm flipH="1">
              <a:off x="9508311" y="2499666"/>
              <a:ext cx="3575056" cy="525511"/>
            </a:xfrm>
            <a:prstGeom prst="straightConnector1">
              <a:avLst/>
            </a:prstGeom>
            <a:ln w="6350">
              <a:solidFill>
                <a:schemeClr val="tx1"/>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247"/>
            <p:cNvCxnSpPr>
              <a:stCxn id="36" idx="2"/>
              <a:endCxn id="55" idx="7"/>
            </p:cNvCxnSpPr>
            <p:nvPr/>
          </p:nvCxnSpPr>
          <p:spPr>
            <a:xfrm flipH="1">
              <a:off x="12017743" y="2784512"/>
              <a:ext cx="1522190" cy="1489234"/>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248"/>
            <p:cNvCxnSpPr>
              <a:stCxn id="36" idx="1"/>
              <a:endCxn id="53" idx="7"/>
            </p:cNvCxnSpPr>
            <p:nvPr/>
          </p:nvCxnSpPr>
          <p:spPr>
            <a:xfrm flipH="1">
              <a:off x="11439737" y="2499666"/>
              <a:ext cx="1643630" cy="656890"/>
            </a:xfrm>
            <a:prstGeom prst="straightConnector1">
              <a:avLst/>
            </a:prstGeom>
            <a:ln w="6350">
              <a:solidFill>
                <a:schemeClr val="tx1"/>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7"/>
          <p:cNvSpPr txBox="1"/>
          <p:nvPr/>
        </p:nvSpPr>
        <p:spPr>
          <a:xfrm rot="20020005">
            <a:off x="4426310" y="5914589"/>
            <a:ext cx="1354024"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400" kern="0" dirty="0">
                <a:solidFill>
                  <a:srgbClr val="FF0000"/>
                </a:solidFill>
                <a:latin typeface="微软雅黑" panose="020B0503020204020204" pitchFamily="34" charset="-122"/>
                <a:ea typeface="微软雅黑" panose="020B0503020204020204" pitchFamily="34" charset="-122"/>
                <a:cs typeface="Arial Unicode MS" pitchFamily="34" charset="-128"/>
              </a:rPr>
              <a:t>首选的备份方式</a:t>
            </a:r>
            <a:endParaRPr lang="en-US" sz="1400" kern="0" dirty="0">
              <a:solidFill>
                <a:srgbClr val="FF0000"/>
              </a:solidFill>
              <a:latin typeface="微软雅黑" panose="020B0503020204020204" pitchFamily="34" charset="-122"/>
              <a:ea typeface="微软雅黑" panose="020B0503020204020204" pitchFamily="34" charset="-122"/>
              <a:cs typeface="Arial Unicode MS" pitchFamily="34" charset="-128"/>
            </a:endParaRPr>
          </a:p>
        </p:txBody>
      </p:sp>
      <p:sp>
        <p:nvSpPr>
          <p:cNvPr id="60" name="文本框 59"/>
          <p:cNvSpPr txBox="1"/>
          <p:nvPr/>
        </p:nvSpPr>
        <p:spPr>
          <a:xfrm>
            <a:off x="9153576" y="1724728"/>
            <a:ext cx="2831674" cy="39549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b="1" kern="0" dirty="0">
                <a:latin typeface="微软雅黑" panose="020B0503020204020204" pitchFamily="34" charset="-122"/>
                <a:ea typeface="微软雅黑" panose="020B0503020204020204" pitchFamily="34" charset="-122"/>
                <a:cs typeface="Arial Unicode MS" pitchFamily="34" charset="-128"/>
              </a:rPr>
              <a:t>HANA</a:t>
            </a:r>
            <a:r>
              <a:rPr lang="zh-CN" altLang="en-US" sz="1800" b="1" kern="0" dirty="0">
                <a:latin typeface="微软雅黑" panose="020B0503020204020204" pitchFamily="34" charset="-122"/>
                <a:ea typeface="微软雅黑" panose="020B0503020204020204" pitchFamily="34" charset="-122"/>
                <a:cs typeface="Arial Unicode MS" pitchFamily="34" charset="-128"/>
              </a:rPr>
              <a:t>的备份方式</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ts val="600"/>
              </a:spcBef>
              <a:spcAft>
                <a:spcPct val="0"/>
              </a:spcAft>
              <a:buClr>
                <a:srgbClr val="F0AB00"/>
              </a:buClr>
              <a:buSzPct val="80000"/>
              <a:buFont typeface="Wingdings" panose="05000000000000000000" pitchFamily="2" charset="2"/>
              <a:buChar char="Ø"/>
            </a:pPr>
            <a:r>
              <a:rPr lang="zh-CN" altLang="en-US" sz="1400" kern="0" dirty="0">
                <a:latin typeface="微软雅黑" panose="020B0503020204020204" pitchFamily="34" charset="-122"/>
                <a:ea typeface="微软雅黑" panose="020B0503020204020204" pitchFamily="34" charset="-122"/>
                <a:cs typeface="Arial Unicode MS" pitchFamily="34" charset="-128"/>
              </a:rPr>
              <a:t>文件系统备份</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ts val="600"/>
              </a:spcBef>
              <a:spcAft>
                <a:spcPct val="0"/>
              </a:spcAft>
              <a:buClr>
                <a:srgbClr val="F0AB00"/>
              </a:buClr>
              <a:buSzPct val="80000"/>
              <a:buFont typeface="Wingdings" panose="05000000000000000000" pitchFamily="2" charset="2"/>
              <a:buChar char="Ø"/>
            </a:pPr>
            <a:r>
              <a:rPr lang="zh-CN" altLang="en-US" sz="1400" kern="0" dirty="0">
                <a:latin typeface="微软雅黑" panose="020B0503020204020204" pitchFamily="34" charset="-122"/>
                <a:ea typeface="微软雅黑" panose="020B0503020204020204" pitchFamily="34" charset="-122"/>
                <a:cs typeface="Arial Unicode MS" pitchFamily="34" charset="-128"/>
              </a:rPr>
              <a:t>第三方工具备份</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marL="285750" indent="-285750" fontAlgn="base">
              <a:spcBef>
                <a:spcPts val="600"/>
              </a:spcBef>
              <a:spcAft>
                <a:spcPct val="0"/>
              </a:spcAft>
              <a:buClr>
                <a:srgbClr val="F0AB00"/>
              </a:buClr>
              <a:buSzPct val="80000"/>
              <a:buFont typeface="Wingdings" panose="05000000000000000000" pitchFamily="2" charset="2"/>
              <a:buChar char="Ø"/>
            </a:pPr>
            <a:r>
              <a:rPr lang="zh-CN" altLang="en-US" sz="1400" kern="0" dirty="0">
                <a:latin typeface="微软雅黑" panose="020B0503020204020204" pitchFamily="34" charset="-122"/>
                <a:ea typeface="微软雅黑" panose="020B0503020204020204" pitchFamily="34" charset="-122"/>
                <a:cs typeface="Arial Unicode MS" pitchFamily="34" charset="-128"/>
              </a:rPr>
              <a:t>存储快照备份</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备份建议</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1. </a:t>
            </a:r>
            <a:r>
              <a:rPr lang="zh-CN" altLang="en-US" sz="1400" kern="0" dirty="0">
                <a:latin typeface="微软雅黑" panose="020B0503020204020204" pitchFamily="34" charset="-122"/>
                <a:ea typeface="微软雅黑" panose="020B0503020204020204" pitchFamily="34" charset="-122"/>
                <a:cs typeface="Arial Unicode MS" pitchFamily="34" charset="-128"/>
              </a:rPr>
              <a:t>直接采购第三方</a:t>
            </a:r>
            <a:r>
              <a:rPr lang="en-US" altLang="zh-CN" sz="1400" kern="0" dirty="0">
                <a:latin typeface="微软雅黑" panose="020B0503020204020204" pitchFamily="34" charset="-122"/>
                <a:ea typeface="微软雅黑" panose="020B0503020204020204" pitchFamily="34" charset="-122"/>
                <a:cs typeface="Arial Unicode MS" pitchFamily="34" charset="-128"/>
              </a:rPr>
              <a:t> for SAP HANA</a:t>
            </a:r>
            <a:r>
              <a:rPr lang="zh-CN" altLang="en-US" sz="1400" kern="0" dirty="0">
                <a:latin typeface="微软雅黑" panose="020B0503020204020204" pitchFamily="34" charset="-122"/>
                <a:ea typeface="微软雅黑" panose="020B0503020204020204" pitchFamily="34" charset="-122"/>
                <a:cs typeface="Arial Unicode MS" pitchFamily="34" charset="-128"/>
              </a:rPr>
              <a:t>的备份接口许可，可直接备份到第三方管理的备份集，并且第三方提供智能恢复功能</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2. </a:t>
            </a:r>
            <a:r>
              <a:rPr lang="zh-CN" altLang="en-US" sz="1400" kern="0" dirty="0">
                <a:latin typeface="微软雅黑" panose="020B0503020204020204" pitchFamily="34" charset="-122"/>
                <a:ea typeface="微软雅黑" panose="020B0503020204020204" pitchFamily="34" charset="-122"/>
                <a:cs typeface="Arial Unicode MS" pitchFamily="34" charset="-128"/>
              </a:rPr>
              <a:t>文件系统与第三方备份结合，先由</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生成备份卷到文件系统，再由第三方以文件方式备份，但是之后的备份管理和恢复管理需要由人工完成</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196961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微软雅黑" panose="020B0503020204020204" pitchFamily="34" charset="-122"/>
                <a:ea typeface="微软雅黑" panose="020B0503020204020204" pitchFamily="34" charset="-122"/>
              </a:rPr>
              <a:t>SAP HANA </a:t>
            </a:r>
            <a:r>
              <a:rPr lang="zh-CN" altLang="en-US" sz="3200" dirty="0">
                <a:latin typeface="微软雅黑" panose="020B0503020204020204" pitchFamily="34" charset="-122"/>
                <a:ea typeface="微软雅黑" panose="020B0503020204020204" pitchFamily="34" charset="-122"/>
              </a:rPr>
              <a:t>居于内存数据库平台的领导者地位</a:t>
            </a:r>
            <a:endParaRPr lang="en-US" sz="3200" dirty="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sz="quarter" idx="10"/>
          </p:nvPr>
        </p:nvSpPr>
        <p:spPr>
          <a:xfrm>
            <a:off x="5509845" y="1629507"/>
            <a:ext cx="6330463" cy="4640749"/>
          </a:xfrm>
        </p:spPr>
        <p:txBody>
          <a:bodyPr/>
          <a:lstStyle/>
          <a:p>
            <a:r>
              <a:rPr lang="en-US" altLang="zh-CN" sz="1600" dirty="0">
                <a:latin typeface="微软雅黑" panose="020B0503020204020204" pitchFamily="34" charset="-122"/>
                <a:ea typeface="微软雅黑" panose="020B0503020204020204" pitchFamily="34" charset="-122"/>
              </a:rPr>
              <a:t>Forrester Wave </a:t>
            </a:r>
            <a:r>
              <a:rPr lang="zh-CN" altLang="en-US" sz="1600" dirty="0">
                <a:latin typeface="微软雅黑" panose="020B0503020204020204" pitchFamily="34" charset="-122"/>
                <a:ea typeface="微软雅黑" panose="020B0503020204020204" pitchFamily="34" charset="-122"/>
              </a:rPr>
              <a:t>评价报告：</a:t>
            </a:r>
            <a:endParaRPr lang="en-US" altLang="zh-CN" sz="1600" dirty="0">
              <a:latin typeface="微软雅黑" panose="020B0503020204020204" pitchFamily="34" charset="-122"/>
              <a:ea typeface="微软雅黑" panose="020B0503020204020204" pitchFamily="34" charset="-122"/>
            </a:endParaRPr>
          </a:p>
          <a:p>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的研发重点放在内存中技术得到了回报。</a:t>
            </a:r>
            <a:r>
              <a:rPr lang="en-US" altLang="zh-CN" sz="1400" b="0" dirty="0">
                <a:latin typeface="微软雅黑" panose="020B0503020204020204" pitchFamily="34" charset="-122"/>
                <a:ea typeface="微软雅黑" panose="020B0503020204020204" pitchFamily="34" charset="-122"/>
              </a:rPr>
              <a:t>SAP HANA </a:t>
            </a:r>
            <a:r>
              <a:rPr lang="zh-CN" altLang="en-US" sz="1400" b="0" dirty="0">
                <a:latin typeface="微软雅黑" panose="020B0503020204020204" pitchFamily="34" charset="-122"/>
                <a:ea typeface="微软雅黑" panose="020B0503020204020204" pitchFamily="34" charset="-122"/>
              </a:rPr>
              <a:t>是全内存处理，面向列，关系型数据库管理系统 </a:t>
            </a:r>
            <a:r>
              <a:rPr lang="en-US" altLang="zh-CN" sz="1400" b="0" dirty="0">
                <a:latin typeface="微软雅黑" panose="020B0503020204020204" pitchFamily="34" charset="-122"/>
                <a:ea typeface="微软雅黑" panose="020B0503020204020204" pitchFamily="34" charset="-122"/>
              </a:rPr>
              <a:t>(RDBMS)</a:t>
            </a:r>
            <a:r>
              <a:rPr lang="zh-CN" altLang="en-US" sz="1400" b="0" dirty="0">
                <a:latin typeface="微软雅黑" panose="020B0503020204020204" pitchFamily="34" charset="-122"/>
                <a:ea typeface="微软雅黑" panose="020B0503020204020204" pitchFamily="34" charset="-122"/>
              </a:rPr>
              <a:t>，旨在支持交易和复杂查询处理的唯一数据集。</a:t>
            </a:r>
            <a:r>
              <a:rPr lang="en-US" altLang="zh-CN" sz="1400" b="0" dirty="0">
                <a:latin typeface="微软雅黑" panose="020B0503020204020204" pitchFamily="34" charset="-122"/>
                <a:ea typeface="微软雅黑" panose="020B0503020204020204" pitchFamily="34" charset="-122"/>
              </a:rPr>
              <a:t>SAP HANA</a:t>
            </a:r>
            <a:r>
              <a:rPr lang="zh-CN" altLang="en-US" sz="1400" b="0" dirty="0">
                <a:latin typeface="微软雅黑" panose="020B0503020204020204" pitchFamily="34" charset="-122"/>
                <a:ea typeface="微软雅黑" panose="020B0503020204020204" pitchFamily="34" charset="-122"/>
              </a:rPr>
              <a:t>自从 </a:t>
            </a:r>
            <a:r>
              <a:rPr lang="en-US" altLang="zh-CN" sz="1400" b="0" dirty="0">
                <a:latin typeface="微软雅黑" panose="020B0503020204020204" pitchFamily="34" charset="-122"/>
                <a:ea typeface="微软雅黑" panose="020B0503020204020204" pitchFamily="34" charset="-122"/>
              </a:rPr>
              <a:t>2011 </a:t>
            </a:r>
            <a:r>
              <a:rPr lang="zh-CN" altLang="en-US" sz="1400" b="0" dirty="0">
                <a:latin typeface="微软雅黑" panose="020B0503020204020204" pitchFamily="34" charset="-122"/>
                <a:ea typeface="微软雅黑" panose="020B0503020204020204" pitchFamily="34" charset="-122"/>
              </a:rPr>
              <a:t>年正式发布以来获得了 </a:t>
            </a:r>
            <a:r>
              <a:rPr lang="en-US" altLang="zh-CN" sz="1400" b="0" dirty="0">
                <a:latin typeface="微软雅黑" panose="020B0503020204020204" pitchFamily="34" charset="-122"/>
                <a:ea typeface="微软雅黑" panose="020B0503020204020204" pitchFamily="34" charset="-122"/>
              </a:rPr>
              <a:t>7000 </a:t>
            </a:r>
            <a:r>
              <a:rPr lang="zh-CN" altLang="en-US" sz="1400" b="0" dirty="0">
                <a:latin typeface="微软雅黑" panose="020B0503020204020204" pitchFamily="34" charset="-122"/>
                <a:ea typeface="微软雅黑" panose="020B0503020204020204" pitchFamily="34" charset="-122"/>
              </a:rPr>
              <a:t>多家客户。</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见尾注 </a:t>
            </a:r>
            <a:r>
              <a:rPr lang="en-US" altLang="zh-CN" sz="1400" b="0" dirty="0">
                <a:latin typeface="微软雅黑" panose="020B0503020204020204" pitchFamily="34" charset="-122"/>
                <a:ea typeface="微软雅黑" panose="020B0503020204020204" pitchFamily="34" charset="-122"/>
              </a:rPr>
              <a:t>1)</a:t>
            </a:r>
            <a:r>
              <a:rPr lang="zh-CN" altLang="en-US" sz="1400" b="0" dirty="0">
                <a:latin typeface="微软雅黑" panose="020B0503020204020204" pitchFamily="34" charset="-122"/>
                <a:ea typeface="微软雅黑" panose="020B0503020204020204" pitchFamily="34" charset="-122"/>
              </a:rPr>
              <a:t>其市场投入宣传侧重于其多节点分布式架构和无共享内存计算平台、实时分析、 列式数据格式、 先进的压缩和数据服务层技术。今天，大多数企业使用 </a:t>
            </a:r>
            <a:r>
              <a:rPr lang="en-US" altLang="zh-CN" sz="1400" b="0" dirty="0">
                <a:latin typeface="微软雅黑" panose="020B0503020204020204" pitchFamily="34" charset="-122"/>
                <a:ea typeface="微软雅黑" panose="020B0503020204020204" pitchFamily="34" charset="-122"/>
              </a:rPr>
              <a:t>SAP HANA </a:t>
            </a:r>
            <a:r>
              <a:rPr lang="zh-CN" altLang="en-US" sz="1400" b="0" dirty="0">
                <a:latin typeface="微软雅黑" panose="020B0503020204020204" pitchFamily="34" charset="-122"/>
                <a:ea typeface="微软雅黑" panose="020B0503020204020204" pitchFamily="34" charset="-122"/>
              </a:rPr>
              <a:t>作为内存处理的数据集市、 </a:t>
            </a:r>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业务数据仓库、 </a:t>
            </a:r>
            <a:r>
              <a:rPr lang="en-US" altLang="zh-CN" sz="1400" b="0" dirty="0">
                <a:latin typeface="微软雅黑" panose="020B0503020204020204" pitchFamily="34" charset="-122"/>
                <a:ea typeface="微软雅黑" panose="020B0503020204020204" pitchFamily="34" charset="-122"/>
              </a:rPr>
              <a:t>SAP S/4HANA</a:t>
            </a:r>
            <a:r>
              <a:rPr lang="zh-CN" altLang="en-US" sz="1400" b="0" dirty="0">
                <a:latin typeface="微软雅黑" panose="020B0503020204020204" pitchFamily="34" charset="-122"/>
                <a:ea typeface="微软雅黑" panose="020B0503020204020204" pitchFamily="34" charset="-122"/>
              </a:rPr>
              <a:t>，</a:t>
            </a:r>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商务套件。此外，与非 </a:t>
            </a:r>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应用需求的应用程序开发开始加大。</a:t>
            </a:r>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继续投资于工程技术和市场营销，特别着重于动态数据分层、 大数据、 数据安全、云、建模，并提高自动化水平。对于想要利用运行于云平台上的内存计算客户，</a:t>
            </a:r>
            <a:r>
              <a:rPr lang="en-US" altLang="zh-CN" sz="1400" b="0" dirty="0">
                <a:latin typeface="微软雅黑" panose="020B0503020204020204" pitchFamily="34" charset="-122"/>
                <a:ea typeface="微软雅黑" panose="020B0503020204020204" pitchFamily="34" charset="-122"/>
              </a:rPr>
              <a:t>SAP </a:t>
            </a:r>
            <a:r>
              <a:rPr lang="zh-CN" altLang="en-US" sz="1400" b="0" dirty="0">
                <a:latin typeface="微软雅黑" panose="020B0503020204020204" pitchFamily="34" charset="-122"/>
                <a:ea typeface="微软雅黑" panose="020B0503020204020204" pitchFamily="34" charset="-122"/>
              </a:rPr>
              <a:t>提供 </a:t>
            </a:r>
            <a:r>
              <a:rPr lang="en-US" altLang="zh-CN" sz="1400" b="0" dirty="0">
                <a:latin typeface="微软雅黑" panose="020B0503020204020204" pitchFamily="34" charset="-122"/>
                <a:ea typeface="微软雅黑" panose="020B0503020204020204" pitchFamily="34" charset="-122"/>
              </a:rPr>
              <a:t>SAP HANA </a:t>
            </a:r>
            <a:r>
              <a:rPr lang="zh-CN" altLang="en-US" sz="1400" b="0" dirty="0">
                <a:latin typeface="微软雅黑" panose="020B0503020204020204" pitchFamily="34" charset="-122"/>
                <a:ea typeface="微软雅黑" panose="020B0503020204020204" pitchFamily="34" charset="-122"/>
              </a:rPr>
              <a:t>云平台，开放的平台服务提供一个内存中的数据库和应用程序服务，用来建造、扩展或集成业务应用程序。</a:t>
            </a:r>
            <a:r>
              <a:rPr lang="en-US" altLang="zh-CN" sz="1400" b="0" dirty="0">
                <a:latin typeface="微软雅黑" panose="020B0503020204020204" pitchFamily="34" charset="-122"/>
                <a:ea typeface="微软雅黑" panose="020B0503020204020204" pitchFamily="34" charset="-122"/>
              </a:rPr>
              <a:t>HANA </a:t>
            </a:r>
            <a:r>
              <a:rPr lang="zh-CN" altLang="en-US" sz="1400" b="0" dirty="0">
                <a:latin typeface="微软雅黑" panose="020B0503020204020204" pitchFamily="34" charset="-122"/>
                <a:ea typeface="微软雅黑" panose="020B0503020204020204" pitchFamily="34" charset="-122"/>
              </a:rPr>
              <a:t>也是可用在亚马逊网络服务 </a:t>
            </a:r>
            <a:r>
              <a:rPr lang="en-US" altLang="zh-CN" sz="1400" b="0" dirty="0">
                <a:latin typeface="微软雅黑" panose="020B0503020204020204" pitchFamily="34" charset="-122"/>
                <a:ea typeface="微软雅黑" panose="020B0503020204020204" pitchFamily="34" charset="-122"/>
              </a:rPr>
              <a:t>(AWS)</a:t>
            </a:r>
            <a:r>
              <a:rPr lang="zh-CN" altLang="en-US" sz="1400" b="0" dirty="0">
                <a:latin typeface="微软雅黑" panose="020B0503020204020204" pitchFamily="34" charset="-122"/>
                <a:ea typeface="微软雅黑" panose="020B0503020204020204" pitchFamily="34" charset="-122"/>
              </a:rPr>
              <a:t>，虽然 </a:t>
            </a:r>
            <a:r>
              <a:rPr lang="en-US" altLang="zh-CN" sz="1400" b="0" dirty="0">
                <a:latin typeface="微软雅黑" panose="020B0503020204020204" pitchFamily="34" charset="-122"/>
                <a:ea typeface="微软雅黑" panose="020B0503020204020204" pitchFamily="34" charset="-122"/>
              </a:rPr>
              <a:t>AWS </a:t>
            </a:r>
            <a:r>
              <a:rPr lang="zh-CN" altLang="en-US" sz="1400" b="0" dirty="0">
                <a:latin typeface="微软雅黑" panose="020B0503020204020204" pitchFamily="34" charset="-122"/>
                <a:ea typeface="微软雅黑" panose="020B0503020204020204" pitchFamily="34" charset="-122"/>
              </a:rPr>
              <a:t>客户大多数都是小型和中型企业，但是 </a:t>
            </a:r>
            <a:r>
              <a:rPr lang="en-US" altLang="zh-CN" sz="1400" b="0" dirty="0">
                <a:latin typeface="微软雅黑" panose="020B0503020204020204" pitchFamily="34" charset="-122"/>
                <a:ea typeface="微软雅黑" panose="020B0503020204020204" pitchFamily="34" charset="-122"/>
              </a:rPr>
              <a:t>SAP HANA </a:t>
            </a:r>
            <a:r>
              <a:rPr lang="zh-CN" altLang="en-US" sz="1400" b="0" dirty="0">
                <a:latin typeface="微软雅黑" panose="020B0503020204020204" pitchFamily="34" charset="-122"/>
                <a:ea typeface="微软雅黑" panose="020B0503020204020204" pitchFamily="34" charset="-122"/>
              </a:rPr>
              <a:t>提供了更为优秀的成本与性能的平衡。</a:t>
            </a:r>
            <a:endParaRPr lang="en-US" altLang="zh-CN" sz="1400" b="0" dirty="0">
              <a:latin typeface="微软雅黑" panose="020B0503020204020204" pitchFamily="34" charset="-122"/>
              <a:ea typeface="微软雅黑" panose="020B0503020204020204" pitchFamily="34" charset="-122"/>
            </a:endParaRPr>
          </a:p>
          <a:p>
            <a:endParaRPr lang="en-US" sz="1400" b="0" dirty="0">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超过甲骨文及</a:t>
            </a:r>
            <a:r>
              <a:rPr lang="en-US" altLang="zh-CN" dirty="0">
                <a:solidFill>
                  <a:srgbClr val="0070C0"/>
                </a:solidFill>
                <a:latin typeface="微软雅黑" panose="020B0503020204020204" pitchFamily="34" charset="-122"/>
                <a:ea typeface="微软雅黑" panose="020B0503020204020204" pitchFamily="34" charset="-122"/>
              </a:rPr>
              <a:t>IBM</a:t>
            </a:r>
            <a:r>
              <a:rPr lang="zh-CN" altLang="en-US" dirty="0">
                <a:solidFill>
                  <a:srgbClr val="0070C0"/>
                </a:solidFill>
                <a:latin typeface="微软雅黑" panose="020B0503020204020204" pitchFamily="34" charset="-122"/>
                <a:ea typeface="微软雅黑" panose="020B0503020204020204" pitchFamily="34" charset="-122"/>
              </a:rPr>
              <a:t>成为内存计算平台的领导者地位！</a:t>
            </a:r>
            <a:endParaRPr lang="en-US" dirty="0">
              <a:solidFill>
                <a:srgbClr val="0070C0"/>
              </a:solidFill>
              <a:latin typeface="微软雅黑" panose="020B0503020204020204" pitchFamily="34" charset="-122"/>
              <a:ea typeface="微软雅黑" panose="020B0503020204020204" pitchFamily="34" charset="-122"/>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37" y="6185325"/>
            <a:ext cx="5943600" cy="169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90" y="1293935"/>
            <a:ext cx="4811138" cy="4833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028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SAP HANA Backup and Recovery</a:t>
            </a:r>
            <a:br>
              <a:rPr lang="en-US" dirty="0"/>
            </a:br>
            <a:r>
              <a:rPr lang="en-US" sz="2400" b="0" dirty="0" err="1"/>
              <a:t>Backint</a:t>
            </a:r>
            <a:r>
              <a:rPr lang="en-US" sz="2400" b="0" dirty="0"/>
              <a:t>-certified tools as of 2016.11.</a:t>
            </a:r>
          </a:p>
        </p:txBody>
      </p:sp>
      <p:sp>
        <p:nvSpPr>
          <p:cNvPr id="3" name="Text Placeholder 2"/>
          <p:cNvSpPr>
            <a:spLocks noGrp="1"/>
          </p:cNvSpPr>
          <p:nvPr>
            <p:ph type="body" sz="quarter" idx="10"/>
          </p:nvPr>
        </p:nvSpPr>
        <p:spPr>
          <a:xfrm>
            <a:off x="324000" y="1293222"/>
            <a:ext cx="11545200" cy="5223192"/>
          </a:xfrm>
        </p:spPr>
        <p:txBody>
          <a:bodyPr/>
          <a:lstStyle/>
          <a:p>
            <a:pPr lvl="1" fontAlgn="ctr"/>
            <a:r>
              <a:rPr lang="en-US" sz="1200" b="1" dirty="0">
                <a:solidFill>
                  <a:schemeClr val="tx2"/>
                </a:solidFill>
              </a:rPr>
              <a:t>Certification is an installation prerequisite for tools using the “Backint for SAP HANA” API</a:t>
            </a:r>
          </a:p>
          <a:p>
            <a:pPr lvl="2" fontAlgn="ctr"/>
            <a:r>
              <a:rPr lang="en-US" sz="1200" dirty="0"/>
              <a:t>See SAP Note </a:t>
            </a:r>
            <a:r>
              <a:rPr lang="en-US" sz="1200" dirty="0">
                <a:hlinkClick r:id="rId3"/>
              </a:rPr>
              <a:t>1730932</a:t>
            </a:r>
            <a:r>
              <a:rPr lang="en-US" sz="1200" dirty="0"/>
              <a:t> (Using backup tools with Backint)</a:t>
            </a:r>
          </a:p>
          <a:p>
            <a:pPr lvl="1">
              <a:spcBef>
                <a:spcPts val="2400"/>
              </a:spcBef>
            </a:pPr>
            <a:endParaRPr lang="en-US" b="1" dirty="0">
              <a:solidFill>
                <a:schemeClr val="accent1"/>
              </a:solidFill>
            </a:endParaRPr>
          </a:p>
          <a:p>
            <a:pPr lvl="2"/>
            <a:endParaRPr lang="en-US" dirty="0"/>
          </a:p>
          <a:p>
            <a:pPr lvl="2"/>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1200" dirty="0"/>
          </a:p>
          <a:p>
            <a:pPr lvl="1"/>
            <a:endParaRPr lang="en-US" sz="1200" dirty="0"/>
          </a:p>
          <a:p>
            <a:pPr lvl="1"/>
            <a:r>
              <a:rPr lang="en-US" sz="1200" dirty="0"/>
              <a:t>Online listing of certified tools: </a:t>
            </a:r>
            <a:r>
              <a:rPr lang="en-US" sz="1200" dirty="0">
                <a:hlinkClick r:id="rId4"/>
              </a:rPr>
              <a:t>Application Development Partner Directory </a:t>
            </a:r>
            <a:endParaRPr lang="en-US" sz="1200" dirty="0"/>
          </a:p>
          <a:p>
            <a:pPr lvl="2"/>
            <a:r>
              <a:rPr lang="en-US" sz="1200" dirty="0"/>
              <a:t>Enter the search term </a:t>
            </a:r>
            <a:r>
              <a:rPr lang="en-US" sz="1200" b="1" dirty="0"/>
              <a:t>HANA-BRINT </a:t>
            </a:r>
            <a:r>
              <a:rPr lang="en-US" sz="1200" dirty="0"/>
              <a:t>and click on a partner name </a:t>
            </a:r>
            <a:r>
              <a:rPr lang="en-US" sz="1200" dirty="0">
                <a:sym typeface="Wingdings" panose="05000000000000000000" pitchFamily="2" charset="2"/>
              </a:rPr>
              <a:t> ”SAP Certified Solutions”</a:t>
            </a:r>
            <a:r>
              <a:rPr lang="en-US" sz="1200" dirty="0"/>
              <a:t> for further details</a:t>
            </a:r>
          </a:p>
        </p:txBody>
      </p:sp>
      <p:graphicFrame>
        <p:nvGraphicFramePr>
          <p:cNvPr id="6" name="Table 5"/>
          <p:cNvGraphicFramePr>
            <a:graphicFrameLocks noGrp="1"/>
          </p:cNvGraphicFramePr>
          <p:nvPr/>
        </p:nvGraphicFramePr>
        <p:xfrm>
          <a:off x="324000" y="1751565"/>
          <a:ext cx="11522524" cy="3972960"/>
        </p:xfrm>
        <a:graphic>
          <a:graphicData uri="http://schemas.openxmlformats.org/drawingml/2006/table">
            <a:tbl>
              <a:tblPr firstRow="1" bandRow="1">
                <a:tableStyleId>{69012ECD-51FC-41F1-AA8D-1B2483CD663E}</a:tableStyleId>
              </a:tblPr>
              <a:tblGrid>
                <a:gridCol w="1592482">
                  <a:extLst>
                    <a:ext uri="{9D8B030D-6E8A-4147-A177-3AD203B41FA5}">
                      <a16:colId xmlns:a16="http://schemas.microsoft.com/office/drawing/2014/main" val="20000"/>
                    </a:ext>
                  </a:extLst>
                </a:gridCol>
                <a:gridCol w="4976687">
                  <a:extLst>
                    <a:ext uri="{9D8B030D-6E8A-4147-A177-3AD203B41FA5}">
                      <a16:colId xmlns:a16="http://schemas.microsoft.com/office/drawing/2014/main" val="20001"/>
                    </a:ext>
                  </a:extLst>
                </a:gridCol>
                <a:gridCol w="873369">
                  <a:extLst>
                    <a:ext uri="{9D8B030D-6E8A-4147-A177-3AD203B41FA5}">
                      <a16:colId xmlns:a16="http://schemas.microsoft.com/office/drawing/2014/main" val="20002"/>
                    </a:ext>
                  </a:extLst>
                </a:gridCol>
                <a:gridCol w="1365739">
                  <a:extLst>
                    <a:ext uri="{9D8B030D-6E8A-4147-A177-3AD203B41FA5}">
                      <a16:colId xmlns:a16="http://schemas.microsoft.com/office/drawing/2014/main" val="20003"/>
                    </a:ext>
                  </a:extLst>
                </a:gridCol>
                <a:gridCol w="1352008">
                  <a:extLst>
                    <a:ext uri="{9D8B030D-6E8A-4147-A177-3AD203B41FA5}">
                      <a16:colId xmlns:a16="http://schemas.microsoft.com/office/drawing/2014/main" val="20004"/>
                    </a:ext>
                  </a:extLst>
                </a:gridCol>
                <a:gridCol w="1362239">
                  <a:extLst>
                    <a:ext uri="{9D8B030D-6E8A-4147-A177-3AD203B41FA5}">
                      <a16:colId xmlns:a16="http://schemas.microsoft.com/office/drawing/2014/main" val="20005"/>
                    </a:ext>
                  </a:extLst>
                </a:gridCol>
              </a:tblGrid>
              <a:tr h="422648">
                <a:tc>
                  <a:txBody>
                    <a:bodyPr/>
                    <a:lstStyle/>
                    <a:p>
                      <a:r>
                        <a:rPr lang="en-US" sz="1200" dirty="0"/>
                        <a:t>Vendor</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t>Backup</a:t>
                      </a:r>
                      <a:r>
                        <a:rPr lang="en-US" sz="1200" baseline="0" dirty="0"/>
                        <a:t> tool</a:t>
                      </a:r>
                      <a:endParaRPr lang="en-US" sz="1200" dirty="0"/>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t>Intel Arch.</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t>POWER Arch.</a:t>
                      </a:r>
                      <a:r>
                        <a:rPr lang="en-US" sz="1200" baseline="0" dirty="0"/>
                        <a:t> BE</a:t>
                      </a:r>
                    </a:p>
                    <a:p>
                      <a:r>
                        <a:rPr lang="en-US" sz="1200" dirty="0"/>
                        <a:t>HANA</a:t>
                      </a:r>
                      <a:r>
                        <a:rPr lang="en-US" sz="1200" baseline="0" dirty="0"/>
                        <a:t> 1.0</a:t>
                      </a:r>
                      <a:endParaRPr lang="en-US" sz="1200" dirty="0"/>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t>POWER Arch. LE</a:t>
                      </a:r>
                    </a:p>
                    <a:p>
                      <a:r>
                        <a:rPr lang="en-US" sz="1200" dirty="0"/>
                        <a:t>HANA</a:t>
                      </a:r>
                      <a:r>
                        <a:rPr lang="en-US" sz="1200" baseline="0" dirty="0"/>
                        <a:t> 2.0</a:t>
                      </a:r>
                      <a:endParaRPr lang="en-US" sz="1200" dirty="0"/>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t>Support process</a:t>
                      </a:r>
                      <a:r>
                        <a:rPr lang="en-US" sz="1200" baseline="0" dirty="0"/>
                        <a:t> </a:t>
                      </a:r>
                      <a:r>
                        <a:rPr lang="en-US" sz="1200" dirty="0"/>
                        <a:t>(SAP Notes)</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16000">
                <a:tc>
                  <a:txBody>
                    <a:bodyPr/>
                    <a:lstStyle/>
                    <a:p>
                      <a:r>
                        <a:rPr lang="en-US" sz="1200" b="1" dirty="0">
                          <a:latin typeface="+mn-lt"/>
                        </a:rPr>
                        <a:t>Allen Systems</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solidFill>
                            <a:schemeClr val="tx1"/>
                          </a:solidFill>
                          <a:latin typeface="+mn-lt"/>
                        </a:rPr>
                        <a:t>ASG-Time Navigator 4.4</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088776" rtl="0" eaLnBrk="1" latinLnBrk="0" hangingPunct="1"/>
                      <a:r>
                        <a:rPr lang="en-US" sz="1200" b="1" dirty="0">
                          <a:solidFill>
                            <a:schemeClr val="accent4"/>
                          </a:solidFill>
                          <a:latin typeface="+mn-lt"/>
                          <a:sym typeface="Wingdings" pitchFamily="2" charset="2"/>
                        </a:rPr>
                        <a:t></a:t>
                      </a: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088776" rtl="0" eaLnBrk="1" latinLnBrk="0" hangingPunct="1"/>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088776" rtl="0" eaLnBrk="1" latinLnBrk="0" hangingPunct="1"/>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l" defTabSz="1088776" rtl="0" eaLnBrk="1" latinLnBrk="0" hangingPunct="1"/>
                      <a:r>
                        <a:rPr lang="en-US" sz="1200" kern="1200" dirty="0">
                          <a:solidFill>
                            <a:schemeClr val="tx1"/>
                          </a:solidFill>
                          <a:latin typeface="+mn-lt"/>
                          <a:ea typeface="+mn-ea"/>
                          <a:cs typeface="+mn-cs"/>
                          <a:hlinkClick r:id="rId5"/>
                        </a:rPr>
                        <a:t>2212571</a:t>
                      </a: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7760">
                <a:tc rowSpan="2">
                  <a:txBody>
                    <a:bodyPr/>
                    <a:lstStyle/>
                    <a:p>
                      <a:r>
                        <a:rPr lang="en-US" sz="1200" b="1" dirty="0">
                          <a:latin typeface="+mn-lt"/>
                        </a:rPr>
                        <a:t>Commvault</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solidFill>
                            <a:schemeClr val="tx1"/>
                          </a:solidFill>
                          <a:latin typeface="+mn-lt"/>
                        </a:rPr>
                        <a:t>Simpana 10.0; </a:t>
                      </a:r>
                    </a:p>
                    <a:p>
                      <a:r>
                        <a:rPr lang="en-US" sz="1200" dirty="0">
                          <a:solidFill>
                            <a:schemeClr val="tx1"/>
                          </a:solidFill>
                          <a:latin typeface="+mn-lt"/>
                        </a:rPr>
                        <a:t>Hitachi Data Protection</a:t>
                      </a:r>
                      <a:r>
                        <a:rPr lang="en-US" sz="1200" baseline="0" dirty="0">
                          <a:solidFill>
                            <a:schemeClr val="tx1"/>
                          </a:solidFill>
                          <a:latin typeface="+mn-lt"/>
                        </a:rPr>
                        <a:t> Suite 10.0</a:t>
                      </a: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2">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hlinkClick r:id="rId6"/>
                        </a:rPr>
                        <a:t>1957450</a:t>
                      </a:r>
                      <a:r>
                        <a:rPr lang="en-US" sz="1200" kern="1200" dirty="0">
                          <a:solidFill>
                            <a:schemeClr val="tx1"/>
                          </a:solidFill>
                          <a:latin typeface="+mn-lt"/>
                          <a:ea typeface="+mn-ea"/>
                          <a:cs typeface="+mn-cs"/>
                        </a:rPr>
                        <a:t>, </a:t>
                      </a:r>
                      <a:r>
                        <a:rPr lang="de-DE" sz="1200" dirty="0">
                          <a:effectLst/>
                          <a:latin typeface="+mn-lt"/>
                          <a:hlinkClick r:id="rId7"/>
                        </a:rPr>
                        <a:t>2345177</a:t>
                      </a:r>
                      <a:endParaRPr lang="en-US" sz="1200" dirty="0">
                        <a:solidFill>
                          <a:schemeClr val="tx1"/>
                        </a:solidFill>
                        <a:latin typeface="+mn-lt"/>
                      </a:endParaRPr>
                    </a:p>
                  </a:txBody>
                  <a:tcPr marL="36000" marR="36000" marT="36000" marB="36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7760">
                <a:tc vMerge="1">
                  <a:txBody>
                    <a:bodyPr/>
                    <a:lstStyle/>
                    <a:p>
                      <a:endParaRPr lang="en-US" sz="1200" b="1"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aseline="0" dirty="0">
                          <a:solidFill>
                            <a:schemeClr val="tx1"/>
                          </a:solidFill>
                          <a:latin typeface="+mn-lt"/>
                        </a:rPr>
                        <a:t>Commvault 11.0; </a:t>
                      </a:r>
                    </a:p>
                    <a:p>
                      <a:r>
                        <a:rPr lang="en-US" sz="1200" baseline="0" dirty="0">
                          <a:solidFill>
                            <a:schemeClr val="tx1"/>
                          </a:solidFill>
                          <a:latin typeface="+mn-lt"/>
                        </a:rPr>
                        <a:t>Hitachi Data Protection Suite 11.0</a:t>
                      </a: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algn="l"/>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60000">
                <a:tc>
                  <a:txBody>
                    <a:bodyPr/>
                    <a:lstStyle/>
                    <a:p>
                      <a:pPr marL="0" algn="l" defTabSz="1088776" rtl="0" eaLnBrk="1" latinLnBrk="0" hangingPunct="1"/>
                      <a:r>
                        <a:rPr lang="en-US" sz="1200" b="1" kern="1200" dirty="0">
                          <a:solidFill>
                            <a:schemeClr val="tx1"/>
                          </a:solidFill>
                          <a:latin typeface="+mn-lt"/>
                          <a:ea typeface="+mn-ea"/>
                          <a:cs typeface="+mn-cs"/>
                        </a:rPr>
                        <a:t>EMC</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l" defTabSz="1088776" rtl="0" eaLnBrk="1" latinLnBrk="0" hangingPunct="1"/>
                      <a:r>
                        <a:rPr lang="en-US" sz="1200" kern="1200" dirty="0">
                          <a:solidFill>
                            <a:schemeClr val="tx1"/>
                          </a:solidFill>
                          <a:latin typeface="+mn-lt"/>
                          <a:ea typeface="+mn-ea"/>
                          <a:cs typeface="+mn-cs"/>
                        </a:rPr>
                        <a:t>NetWorker 8.2;</a:t>
                      </a:r>
                    </a:p>
                    <a:p>
                      <a:pPr marL="0" algn="l" defTabSz="1088776" rtl="0" eaLnBrk="1" latinLnBrk="0" hangingPunct="1"/>
                      <a:r>
                        <a:rPr lang="en-US" sz="1200" kern="1200" dirty="0">
                          <a:solidFill>
                            <a:schemeClr val="tx1"/>
                          </a:solidFill>
                          <a:latin typeface="+mn-lt"/>
                          <a:ea typeface="+mn-ea"/>
                          <a:cs typeface="+mn-cs"/>
                        </a:rPr>
                        <a:t>Interface for Data Domain Boost 1.0</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solidFill>
                          <a:schemeClr val="tx1"/>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a:r>
                        <a:rPr lang="en-US" sz="1200" dirty="0">
                          <a:solidFill>
                            <a:schemeClr val="tx1"/>
                          </a:solidFill>
                          <a:latin typeface="+mn-lt"/>
                          <a:hlinkClick r:id="rId8"/>
                        </a:rPr>
                        <a:t>1999166</a:t>
                      </a:r>
                      <a:r>
                        <a:rPr lang="en-US" sz="1200" dirty="0">
                          <a:solidFill>
                            <a:schemeClr val="tx1"/>
                          </a:solidFill>
                          <a:latin typeface="+mn-lt"/>
                        </a:rPr>
                        <a:t>, </a:t>
                      </a:r>
                      <a:r>
                        <a:rPr lang="en-US" sz="1200" baseline="0" dirty="0">
                          <a:solidFill>
                            <a:schemeClr val="tx1"/>
                          </a:solidFill>
                          <a:latin typeface="+mn-lt"/>
                          <a:hlinkClick r:id="rId9"/>
                        </a:rPr>
                        <a:t>1970559</a:t>
                      </a:r>
                      <a:endParaRPr lang="en-US" sz="1200" dirty="0">
                        <a:solidFill>
                          <a:schemeClr val="tx1"/>
                        </a:solidFill>
                        <a:latin typeface="+mn-lt"/>
                      </a:endParaRPr>
                    </a:p>
                  </a:txBody>
                  <a:tcPr marL="36000" marR="36000" marT="36000" marB="36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7760">
                <a:tc>
                  <a:txBody>
                    <a:bodyPr/>
                    <a:lstStyle/>
                    <a:p>
                      <a:r>
                        <a:rPr lang="en-US" sz="1200" b="1" dirty="0">
                          <a:solidFill>
                            <a:schemeClr val="tx1"/>
                          </a:solidFill>
                          <a:latin typeface="+mn-lt"/>
                        </a:rPr>
                        <a:t>HP</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l" defTabSz="1088776" rtl="0" eaLnBrk="1" latinLnBrk="0" hangingPunct="1"/>
                      <a:r>
                        <a:rPr lang="en-US" sz="1200" kern="1200" dirty="0">
                          <a:solidFill>
                            <a:schemeClr val="tx1"/>
                          </a:solidFill>
                          <a:latin typeface="+mn-lt"/>
                          <a:ea typeface="+mn-ea"/>
                          <a:cs typeface="+mn-cs"/>
                        </a:rPr>
                        <a:t>Data Protector 7.0, 8.1, 9.0; </a:t>
                      </a:r>
                    </a:p>
                    <a:p>
                      <a:pPr marL="0" algn="l" defTabSz="1088776" rtl="0" eaLnBrk="1" latinLnBrk="0" hangingPunct="1"/>
                      <a:r>
                        <a:rPr lang="en-US" sz="1200" kern="1200" dirty="0">
                          <a:solidFill>
                            <a:schemeClr val="tx1"/>
                          </a:solidFill>
                          <a:latin typeface="+mn-lt"/>
                          <a:ea typeface="+mn-ea"/>
                          <a:cs typeface="+mn-cs"/>
                        </a:rPr>
                        <a:t>StoreOnce Plug-in for SAP HANA 1.0</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solidFill>
                          <a:srgbClr val="FF0000"/>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solidFill>
                          <a:srgbClr val="FF0000"/>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solidFill>
                          <a:srgbClr val="FF0000"/>
                        </a:solidFill>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a:r>
                        <a:rPr lang="en-US" sz="1200" dirty="0">
                          <a:solidFill>
                            <a:schemeClr val="tx1"/>
                          </a:solidFill>
                          <a:latin typeface="+mn-lt"/>
                          <a:hlinkClick r:id="rId10"/>
                        </a:rPr>
                        <a:t>1970558</a:t>
                      </a:r>
                      <a:endParaRPr lang="en-US" sz="1200" dirty="0">
                        <a:solidFill>
                          <a:srgbClr val="FF0000"/>
                        </a:solidFill>
                        <a:latin typeface="+mn-lt"/>
                      </a:endParaRPr>
                    </a:p>
                  </a:txBody>
                  <a:tcPr marL="36000" marR="36000" marT="36000" marB="36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16000">
                <a:tc rowSpan="2">
                  <a:txBody>
                    <a:bodyPr/>
                    <a:lstStyle/>
                    <a:p>
                      <a:r>
                        <a:rPr lang="en-US" sz="1200" b="1" dirty="0">
                          <a:latin typeface="+mn-lt"/>
                        </a:rPr>
                        <a:t>IBM</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dirty="0">
                          <a:latin typeface="+mn-lt"/>
                        </a:rPr>
                        <a:t>Tivoli Storage Manager for Enterprise 6.4</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2">
                  <a:txBody>
                    <a:bodyPr/>
                    <a:lstStyle/>
                    <a:p>
                      <a:pPr algn="l"/>
                      <a:r>
                        <a:rPr lang="en-US" sz="1200" dirty="0">
                          <a:latin typeface="+mn-lt"/>
                          <a:hlinkClick r:id="rId11"/>
                        </a:rPr>
                        <a:t>1913500</a:t>
                      </a:r>
                      <a:r>
                        <a:rPr lang="en-US" sz="1200" dirty="0">
                          <a:latin typeface="+mn-lt"/>
                        </a:rPr>
                        <a:t> </a:t>
                      </a:r>
                    </a:p>
                  </a:txBody>
                  <a:tcPr marL="36000" marR="36000" marT="36000" marB="36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16000">
                <a:tc vMerge="1">
                  <a:txBody>
                    <a:bodyPr/>
                    <a:lstStyle/>
                    <a:p>
                      <a:endParaRPr lang="en-US" sz="1400" b="1" dirty="0"/>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dirty="0">
                          <a:latin typeface="+mn-lt"/>
                        </a:rPr>
                        <a:t>Spectrum</a:t>
                      </a:r>
                      <a:r>
                        <a:rPr lang="en-US" sz="1200" baseline="0" dirty="0">
                          <a:latin typeface="+mn-lt"/>
                        </a:rPr>
                        <a:t> Protect for Enterprise Resource Planning 7.1</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0" marR="0" indent="0" algn="l" defTabSz="1088776" rtl="0" eaLnBrk="1" fontAlgn="auto" latinLnBrk="0" hangingPunct="1">
                        <a:lnSpc>
                          <a:spcPct val="100000"/>
                        </a:lnSpc>
                        <a:spcBef>
                          <a:spcPts val="0"/>
                        </a:spcBef>
                        <a:spcAft>
                          <a:spcPts val="0"/>
                        </a:spcAft>
                        <a:buClrTx/>
                        <a:buSzTx/>
                        <a:buFontTx/>
                        <a:buNone/>
                        <a:tabLst/>
                        <a:defRPr/>
                      </a:pPr>
                      <a:endParaRPr lang="en-US" sz="1200" dirty="0"/>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16000">
                <a:tc>
                  <a:txBody>
                    <a:bodyPr/>
                    <a:lstStyle/>
                    <a:p>
                      <a:r>
                        <a:rPr lang="en-US" sz="1200" b="1" dirty="0">
                          <a:latin typeface="+mn-lt"/>
                        </a:rPr>
                        <a:t>Libelle</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200" dirty="0">
                          <a:latin typeface="+mn-lt"/>
                        </a:rPr>
                        <a:t>BusinessShadow 6.0.6</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hlinkClick r:id="rId12"/>
                        </a:rPr>
                        <a:t>2212575</a:t>
                      </a:r>
                      <a:endParaRPr lang="en-US" sz="1200" kern="1200" dirty="0">
                        <a:solidFill>
                          <a:schemeClr val="tx1"/>
                        </a:solidFill>
                        <a:latin typeface="+mn-lt"/>
                        <a:ea typeface="+mn-ea"/>
                        <a:cs typeface="+mn-cs"/>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16000">
                <a:tc>
                  <a:txBody>
                    <a:bodyPr/>
                    <a:lstStyle/>
                    <a:p>
                      <a:r>
                        <a:rPr lang="en-US" sz="1200" b="1" dirty="0">
                          <a:latin typeface="+mn-lt"/>
                        </a:rPr>
                        <a:t>Mindtree</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NBU CONNECTOR for SAP HANA 1.0</a:t>
                      </a:r>
                      <a:endParaRPr lang="en-US" sz="1200" b="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a:r>
                        <a:rPr lang="de-DE" sz="1200" b="0" kern="1200" dirty="0">
                          <a:solidFill>
                            <a:schemeClr val="tx1"/>
                          </a:solidFill>
                          <a:effectLst/>
                          <a:latin typeface="+mn-lt"/>
                          <a:ea typeface="+mn-ea"/>
                          <a:cs typeface="+mn-cs"/>
                          <a:hlinkClick r:id="rId13"/>
                        </a:rPr>
                        <a:t>2330945</a:t>
                      </a:r>
                      <a:endParaRPr lang="en-US" sz="1200" b="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16000">
                <a:tc>
                  <a:txBody>
                    <a:bodyPr/>
                    <a:lstStyle/>
                    <a:p>
                      <a:r>
                        <a:rPr lang="en-US" sz="1200" b="1" dirty="0">
                          <a:latin typeface="+mn-lt"/>
                        </a:rPr>
                        <a:t>SEP</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200" dirty="0">
                          <a:latin typeface="+mn-lt"/>
                        </a:rPr>
                        <a:t>SEP Sesam 4.4</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a:r>
                        <a:rPr lang="en-US" sz="1200" dirty="0">
                          <a:latin typeface="+mn-lt"/>
                          <a:hlinkClick r:id="rId14"/>
                        </a:rPr>
                        <a:t>2024234</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16000">
                <a:tc>
                  <a:txBody>
                    <a:bodyPr/>
                    <a:lstStyle/>
                    <a:p>
                      <a:r>
                        <a:rPr lang="en-US" sz="1200" b="1" dirty="0">
                          <a:latin typeface="+mn-lt"/>
                        </a:rPr>
                        <a:t>Veritas (Symantec)</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200" dirty="0">
                          <a:latin typeface="+mn-lt"/>
                        </a:rPr>
                        <a:t>NetBackup 7.7</a:t>
                      </a: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b="1" dirty="0">
                          <a:solidFill>
                            <a:schemeClr val="accent4"/>
                          </a:solidFill>
                          <a:latin typeface="+mn-lt"/>
                          <a:sym typeface="Wingdings" pitchFamily="2" charset="2"/>
                        </a:rPr>
                        <a:t></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l"/>
                      <a:r>
                        <a:rPr lang="en-US" sz="1200" dirty="0">
                          <a:latin typeface="+mn-lt"/>
                          <a:hlinkClick r:id="rId15"/>
                        </a:rPr>
                        <a:t>1913568</a:t>
                      </a:r>
                      <a:endParaRPr lang="en-US" sz="1200" dirty="0">
                        <a:latin typeface="+mn-lt"/>
                      </a:endParaRPr>
                    </a:p>
                  </a:txBody>
                  <a:tcPr marL="36000" marR="36000" marT="36000" marB="36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7" name="7-Point Star 6"/>
          <p:cNvSpPr/>
          <p:nvPr/>
        </p:nvSpPr>
        <p:spPr bwMode="gray">
          <a:xfrm>
            <a:off x="4730489" y="4839430"/>
            <a:ext cx="625034" cy="416689"/>
          </a:xfrm>
          <a:prstGeom prst="star7">
            <a:avLst/>
          </a:prstGeom>
          <a:solidFill>
            <a:srgbClr val="FFFF00"/>
          </a:solidFill>
          <a:ln w="6350" algn="ctr">
            <a:solidFill>
              <a:schemeClr val="accent5">
                <a:lumMod val="75000"/>
              </a:schemeClr>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a:ln>
                  <a:noFill/>
                </a:ln>
                <a:solidFill>
                  <a:schemeClr val="accent2">
                    <a:lumMod val="75000"/>
                  </a:schemeClr>
                </a:solidFill>
                <a:effectLst/>
                <a:uLnTx/>
                <a:uFillTx/>
                <a:ea typeface="Arial Unicode MS" pitchFamily="34" charset="-128"/>
                <a:cs typeface="Arial Unicode MS" pitchFamily="34" charset="-128"/>
              </a:rPr>
              <a:t>New</a:t>
            </a:r>
          </a:p>
        </p:txBody>
      </p:sp>
      <p:sp>
        <p:nvSpPr>
          <p:cNvPr id="8" name="7-Point Star 7"/>
          <p:cNvSpPr/>
          <p:nvPr/>
        </p:nvSpPr>
        <p:spPr bwMode="gray">
          <a:xfrm>
            <a:off x="4350848" y="2794894"/>
            <a:ext cx="759283" cy="538981"/>
          </a:xfrm>
          <a:prstGeom prst="star7">
            <a:avLst/>
          </a:prstGeom>
          <a:solidFill>
            <a:srgbClr val="FFFF00"/>
          </a:solidFill>
          <a:ln w="6350" algn="ctr">
            <a:solidFill>
              <a:schemeClr val="accent5">
                <a:lumMod val="75000"/>
              </a:schemeClr>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a:ln>
                  <a:noFill/>
                </a:ln>
                <a:solidFill>
                  <a:schemeClr val="accent2">
                    <a:lumMod val="75000"/>
                  </a:schemeClr>
                </a:solidFill>
                <a:effectLst/>
                <a:uLnTx/>
                <a:uFillTx/>
                <a:ea typeface="Arial Unicode MS" pitchFamily="34" charset="-128"/>
                <a:cs typeface="Arial Unicode MS" pitchFamily="34" charset="-128"/>
              </a:rPr>
              <a:t>New</a:t>
            </a:r>
          </a:p>
        </p:txBody>
      </p:sp>
      <p:sp>
        <p:nvSpPr>
          <p:cNvPr id="9" name="7-Point Star 8"/>
          <p:cNvSpPr/>
          <p:nvPr/>
        </p:nvSpPr>
        <p:spPr bwMode="gray">
          <a:xfrm>
            <a:off x="9801757" y="1944889"/>
            <a:ext cx="619897" cy="384334"/>
          </a:xfrm>
          <a:prstGeom prst="star7">
            <a:avLst/>
          </a:prstGeom>
          <a:solidFill>
            <a:srgbClr val="FFFF00"/>
          </a:solidFill>
          <a:ln w="6350" algn="ctr">
            <a:solidFill>
              <a:schemeClr val="accent5">
                <a:lumMod val="75000"/>
              </a:schemeClr>
            </a:solid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a:ln>
                  <a:noFill/>
                </a:ln>
                <a:solidFill>
                  <a:schemeClr val="accent2">
                    <a:lumMod val="75000"/>
                  </a:schemeClr>
                </a:solidFill>
                <a:effectLst/>
                <a:uLnTx/>
                <a:uFillTx/>
                <a:ea typeface="Arial Unicode MS" pitchFamily="34" charset="-128"/>
                <a:cs typeface="Arial Unicode MS" pitchFamily="34" charset="-128"/>
              </a:rPr>
              <a:t>New</a:t>
            </a:r>
          </a:p>
        </p:txBody>
      </p:sp>
    </p:spTree>
    <p:extLst>
      <p:ext uri="{BB962C8B-B14F-4D97-AF65-F5344CB8AC3E}">
        <p14:creationId xmlns:p14="http://schemas.microsoft.com/office/powerpoint/2010/main" val="32550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bwMode="gray">
          <a:xfrm>
            <a:off x="432113" y="2075018"/>
            <a:ext cx="11330950" cy="1759707"/>
          </a:xfrm>
        </p:spPr>
        <p:txBody>
          <a:bodyPr/>
          <a:lstStyle/>
          <a:p>
            <a:r>
              <a:rPr lang="zh-CN" altLang="en-US" sz="5200" dirty="0">
                <a:latin typeface="微软雅黑" pitchFamily="34" charset="-122"/>
                <a:ea typeface="微软雅黑" pitchFamily="34" charset="-122"/>
              </a:rPr>
              <a:t>谢谢！</a:t>
            </a:r>
            <a:endParaRPr lang="en-US" sz="5200" dirty="0">
              <a:latin typeface="微软雅黑" pitchFamily="34" charset="-122"/>
              <a:ea typeface="微软雅黑" pitchFamily="34" charset="-122"/>
            </a:endParaRPr>
          </a:p>
        </p:txBody>
      </p:sp>
      <p:sp>
        <p:nvSpPr>
          <p:cNvPr id="4" name="Text Placeholder 2"/>
          <p:cNvSpPr txBox="1">
            <a:spLocks/>
          </p:cNvSpPr>
          <p:nvPr/>
        </p:nvSpPr>
        <p:spPr bwMode="gray">
          <a:xfrm>
            <a:off x="8343900" y="5096507"/>
            <a:ext cx="2705100" cy="1068946"/>
          </a:xfrm>
          <a:prstGeom prst="rect">
            <a:avLst/>
          </a:prstGeom>
        </p:spPr>
        <p:txBody>
          <a:bodyPr vert="horz" lIns="0" tIns="0" rIns="0" bIns="0" rtlCol="0" anchor="b" anchorCtr="0">
            <a:noAutofit/>
          </a:bodyPr>
          <a:lstStyle>
            <a:lvl1pPr marL="0" indent="0" algn="l" defTabSz="914400" rtl="0" eaLnBrk="1" latinLnBrk="0" hangingPunct="1">
              <a:spcBef>
                <a:spcPts val="0"/>
              </a:spcBef>
              <a:buClr>
                <a:schemeClr val="accent1"/>
              </a:buClr>
              <a:buSzPct val="80000"/>
              <a:buFontTx/>
              <a:buNone/>
              <a:defRPr sz="1600" b="0"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关注</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SAP</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中国，随时随地与我们互动</a:t>
            </a:r>
          </a:p>
          <a:p>
            <a:pPr marL="171450" indent="-171450">
              <a:buFont typeface="Arial" panose="020B0604020202020204" pitchFamily="34" charset="0"/>
              <a:buChar cha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官方微博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新浪</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 </a:t>
            </a: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       @SAP</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中国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@SAP</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天天事</a:t>
            </a:r>
          </a:p>
          <a:p>
            <a:pPr marL="171450" indent="-171450">
              <a:buFont typeface="Arial" panose="020B0604020202020204" pitchFamily="34" charset="0"/>
              <a:buChar cha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官方微信：</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SAP</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天天事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二维码见右</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p>
        </p:txBody>
      </p:sp>
      <p:pic>
        <p:nvPicPr>
          <p:cNvPr id="5" name="Picture 2" descr="\\cnsha000\Restricted\Marketing\Social_QRcode\qrcode_8cm_0.5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6369" y="5473846"/>
            <a:ext cx="717008" cy="71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7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33908" y="5950657"/>
            <a:ext cx="3457184" cy="5401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sp>
        <p:nvSpPr>
          <p:cNvPr id="5" name="Rectangle 4"/>
          <p:cNvSpPr/>
          <p:nvPr/>
        </p:nvSpPr>
        <p:spPr>
          <a:xfrm>
            <a:off x="7033908" y="5338448"/>
            <a:ext cx="3457184" cy="5401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583"/>
            <a:endParaRPr lang="zh-CN" altLang="en-US" sz="1800" kern="0">
              <a:solidFill>
                <a:sysClr val="windowText" lastClr="000000"/>
              </a:solidFill>
            </a:endParaRPr>
          </a:p>
        </p:txBody>
      </p:sp>
      <p:sp>
        <p:nvSpPr>
          <p:cNvPr id="6" name="Rectangle 5"/>
          <p:cNvSpPr/>
          <p:nvPr/>
        </p:nvSpPr>
        <p:spPr>
          <a:xfrm>
            <a:off x="7033908" y="4654212"/>
            <a:ext cx="3457184" cy="6122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583"/>
            <a:endParaRPr lang="zh-CN" altLang="en-US" sz="1800" kern="0" dirty="0">
              <a:solidFill>
                <a:sysClr val="windowText" lastClr="000000"/>
              </a:solidFill>
            </a:endParaRPr>
          </a:p>
        </p:txBody>
      </p:sp>
      <p:sp>
        <p:nvSpPr>
          <p:cNvPr id="7" name="Rectangle 6"/>
          <p:cNvSpPr/>
          <p:nvPr/>
        </p:nvSpPr>
        <p:spPr>
          <a:xfrm>
            <a:off x="4296970" y="4854622"/>
            <a:ext cx="5401850" cy="3420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583"/>
            <a:endParaRPr lang="zh-CN" altLang="en-US" sz="1800" kern="0">
              <a:solidFill>
                <a:sysClr val="windowText" lastClr="000000"/>
              </a:solidFill>
            </a:endParaRPr>
          </a:p>
        </p:txBody>
      </p:sp>
      <p:cxnSp>
        <p:nvCxnSpPr>
          <p:cNvPr id="8" name="Straight Connector 7"/>
          <p:cNvCxnSpPr/>
          <p:nvPr/>
        </p:nvCxnSpPr>
        <p:spPr>
          <a:xfrm>
            <a:off x="9518760" y="720202"/>
            <a:ext cx="0" cy="58066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48132" y="285866"/>
            <a:ext cx="1008345" cy="432148"/>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应用</a:t>
            </a:r>
          </a:p>
        </p:txBody>
      </p:sp>
      <p:sp>
        <p:nvSpPr>
          <p:cNvPr id="10" name="Rectangle 9"/>
          <p:cNvSpPr/>
          <p:nvPr/>
        </p:nvSpPr>
        <p:spPr>
          <a:xfrm>
            <a:off x="3075035" y="273491"/>
            <a:ext cx="789787" cy="444524"/>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列式</a:t>
            </a:r>
            <a:endParaRPr lang="en-US" altLang="zh-CN" sz="1400" u="sng" kern="0" dirty="0">
              <a:solidFill>
                <a:sysClr val="windowText" lastClr="000000"/>
              </a:solidFill>
            </a:endParaRPr>
          </a:p>
          <a:p>
            <a:pPr algn="ctr" defTabSz="914583"/>
            <a:r>
              <a:rPr lang="zh-CN" altLang="en-US" sz="1400" u="sng" kern="0" dirty="0">
                <a:solidFill>
                  <a:sysClr val="windowText" lastClr="000000"/>
                </a:solidFill>
              </a:rPr>
              <a:t>存储</a:t>
            </a:r>
          </a:p>
        </p:txBody>
      </p:sp>
      <p:sp>
        <p:nvSpPr>
          <p:cNvPr id="11" name="Rectangle 10"/>
          <p:cNvSpPr/>
          <p:nvPr/>
        </p:nvSpPr>
        <p:spPr>
          <a:xfrm>
            <a:off x="4296970" y="273491"/>
            <a:ext cx="936321" cy="432148"/>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行式存储</a:t>
            </a:r>
          </a:p>
        </p:txBody>
      </p:sp>
      <p:sp>
        <p:nvSpPr>
          <p:cNvPr id="12" name="Rectangle 11"/>
          <p:cNvSpPr/>
          <p:nvPr/>
        </p:nvSpPr>
        <p:spPr>
          <a:xfrm>
            <a:off x="5503383" y="300858"/>
            <a:ext cx="1080370" cy="432148"/>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业务管理器</a:t>
            </a:r>
          </a:p>
        </p:txBody>
      </p:sp>
      <p:sp>
        <p:nvSpPr>
          <p:cNvPr id="13" name="Rectangle 12"/>
          <p:cNvSpPr/>
          <p:nvPr/>
        </p:nvSpPr>
        <p:spPr>
          <a:xfrm>
            <a:off x="6993304" y="301867"/>
            <a:ext cx="1080370" cy="432148"/>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永久层</a:t>
            </a:r>
          </a:p>
        </p:txBody>
      </p:sp>
      <p:grpSp>
        <p:nvGrpSpPr>
          <p:cNvPr id="14" name="Group 13"/>
          <p:cNvGrpSpPr/>
          <p:nvPr/>
        </p:nvGrpSpPr>
        <p:grpSpPr>
          <a:xfrm>
            <a:off x="2280280" y="1052980"/>
            <a:ext cx="144049" cy="1080370"/>
            <a:chOff x="827584" y="1124744"/>
            <a:chExt cx="144016" cy="1080120"/>
          </a:xfrm>
        </p:grpSpPr>
        <p:sp>
          <p:nvSpPr>
            <p:cNvPr id="15" name="Rectangle 14"/>
            <p:cNvSpPr/>
            <p:nvPr/>
          </p:nvSpPr>
          <p:spPr>
            <a:xfrm>
              <a:off x="827584" y="1124744"/>
              <a:ext cx="144016"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16" name="Rectangle 15"/>
            <p:cNvSpPr/>
            <p:nvPr/>
          </p:nvSpPr>
          <p:spPr>
            <a:xfrm>
              <a:off x="827584" y="1268760"/>
              <a:ext cx="144016" cy="9361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17" name="Group 16"/>
          <p:cNvGrpSpPr/>
          <p:nvPr/>
        </p:nvGrpSpPr>
        <p:grpSpPr>
          <a:xfrm>
            <a:off x="2280280" y="2421449"/>
            <a:ext cx="144049" cy="764996"/>
            <a:chOff x="827584" y="1124744"/>
            <a:chExt cx="144016" cy="864096"/>
          </a:xfrm>
        </p:grpSpPr>
        <p:sp>
          <p:nvSpPr>
            <p:cNvPr id="18" name="Rectangle 17"/>
            <p:cNvSpPr/>
            <p:nvPr/>
          </p:nvSpPr>
          <p:spPr>
            <a:xfrm>
              <a:off x="827584" y="1124744"/>
              <a:ext cx="144016"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19" name="Rectangle 18"/>
            <p:cNvSpPr/>
            <p:nvPr/>
          </p:nvSpPr>
          <p:spPr>
            <a:xfrm>
              <a:off x="827584" y="1268760"/>
              <a:ext cx="144016"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20" name="Group 19"/>
          <p:cNvGrpSpPr/>
          <p:nvPr/>
        </p:nvGrpSpPr>
        <p:grpSpPr>
          <a:xfrm>
            <a:off x="2280280" y="3285745"/>
            <a:ext cx="144049" cy="720247"/>
            <a:chOff x="827584" y="1124744"/>
            <a:chExt cx="144016" cy="1080120"/>
          </a:xfrm>
        </p:grpSpPr>
        <p:sp>
          <p:nvSpPr>
            <p:cNvPr id="21" name="Rectangle 20"/>
            <p:cNvSpPr/>
            <p:nvPr/>
          </p:nvSpPr>
          <p:spPr>
            <a:xfrm>
              <a:off x="827584" y="1124744"/>
              <a:ext cx="144016"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22" name="Rectangle 21"/>
            <p:cNvSpPr/>
            <p:nvPr/>
          </p:nvSpPr>
          <p:spPr>
            <a:xfrm>
              <a:off x="827584" y="1268760"/>
              <a:ext cx="144016" cy="9361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23" name="Group 22"/>
          <p:cNvGrpSpPr/>
          <p:nvPr/>
        </p:nvGrpSpPr>
        <p:grpSpPr>
          <a:xfrm>
            <a:off x="3397904" y="1197029"/>
            <a:ext cx="144049" cy="896353"/>
            <a:chOff x="827584" y="1100660"/>
            <a:chExt cx="144016" cy="896146"/>
          </a:xfrm>
        </p:grpSpPr>
        <p:sp>
          <p:nvSpPr>
            <p:cNvPr id="24" name="Rectangle 23"/>
            <p:cNvSpPr/>
            <p:nvPr/>
          </p:nvSpPr>
          <p:spPr>
            <a:xfrm>
              <a:off x="827584" y="1100660"/>
              <a:ext cx="144016"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25" name="Rectangle 24"/>
            <p:cNvSpPr/>
            <p:nvPr/>
          </p:nvSpPr>
          <p:spPr>
            <a:xfrm>
              <a:off x="827584" y="1316684"/>
              <a:ext cx="144016" cy="6801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26" name="Group 25"/>
          <p:cNvGrpSpPr/>
          <p:nvPr/>
        </p:nvGrpSpPr>
        <p:grpSpPr>
          <a:xfrm>
            <a:off x="3397904" y="4222066"/>
            <a:ext cx="144049" cy="291991"/>
            <a:chOff x="827584" y="1239859"/>
            <a:chExt cx="144016" cy="291923"/>
          </a:xfrm>
        </p:grpSpPr>
        <p:sp>
          <p:nvSpPr>
            <p:cNvPr id="27" name="Rectangle 26"/>
            <p:cNvSpPr/>
            <p:nvPr/>
          </p:nvSpPr>
          <p:spPr>
            <a:xfrm>
              <a:off x="827584" y="1239859"/>
              <a:ext cx="144016" cy="148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28" name="Rectangle 27"/>
            <p:cNvSpPr/>
            <p:nvPr/>
          </p:nvSpPr>
          <p:spPr>
            <a:xfrm>
              <a:off x="827584" y="1388692"/>
              <a:ext cx="144016" cy="1430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29" name="Group 28"/>
          <p:cNvGrpSpPr/>
          <p:nvPr/>
        </p:nvGrpSpPr>
        <p:grpSpPr>
          <a:xfrm>
            <a:off x="4684052" y="2401078"/>
            <a:ext cx="126043" cy="740618"/>
            <a:chOff x="827584" y="1056925"/>
            <a:chExt cx="144016" cy="697378"/>
          </a:xfrm>
        </p:grpSpPr>
        <p:sp>
          <p:nvSpPr>
            <p:cNvPr id="30" name="Rectangle 29"/>
            <p:cNvSpPr/>
            <p:nvPr/>
          </p:nvSpPr>
          <p:spPr>
            <a:xfrm>
              <a:off x="827584" y="1056925"/>
              <a:ext cx="144016" cy="584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31" name="Rectangle 30"/>
            <p:cNvSpPr/>
            <p:nvPr/>
          </p:nvSpPr>
          <p:spPr>
            <a:xfrm>
              <a:off x="827584" y="1599483"/>
              <a:ext cx="144016" cy="1548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grpSp>
        <p:nvGrpSpPr>
          <p:cNvPr id="32" name="Group 31"/>
          <p:cNvGrpSpPr/>
          <p:nvPr/>
        </p:nvGrpSpPr>
        <p:grpSpPr>
          <a:xfrm>
            <a:off x="5971562" y="3357769"/>
            <a:ext cx="126025" cy="648222"/>
            <a:chOff x="4421066" y="3717032"/>
            <a:chExt cx="126014" cy="1008112"/>
          </a:xfrm>
        </p:grpSpPr>
        <p:grpSp>
          <p:nvGrpSpPr>
            <p:cNvPr id="33" name="Group 32"/>
            <p:cNvGrpSpPr/>
            <p:nvPr/>
          </p:nvGrpSpPr>
          <p:grpSpPr>
            <a:xfrm>
              <a:off x="4421066" y="3717032"/>
              <a:ext cx="126014" cy="864096"/>
              <a:chOff x="827584" y="1124744"/>
              <a:chExt cx="144016" cy="864096"/>
            </a:xfrm>
          </p:grpSpPr>
          <p:sp>
            <p:nvSpPr>
              <p:cNvPr id="35" name="Rectangle 34"/>
              <p:cNvSpPr/>
              <p:nvPr/>
            </p:nvSpPr>
            <p:spPr>
              <a:xfrm>
                <a:off x="827584" y="1124744"/>
                <a:ext cx="144016"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36" name="Rectangle 35"/>
              <p:cNvSpPr/>
              <p:nvPr/>
            </p:nvSpPr>
            <p:spPr>
              <a:xfrm>
                <a:off x="827584" y="1268760"/>
                <a:ext cx="144016"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sp>
          <p:nvSpPr>
            <p:cNvPr id="34" name="Rectangle 33"/>
            <p:cNvSpPr/>
            <p:nvPr/>
          </p:nvSpPr>
          <p:spPr>
            <a:xfrm>
              <a:off x="4421066" y="4581128"/>
              <a:ext cx="126014"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grpSp>
      <p:sp>
        <p:nvSpPr>
          <p:cNvPr id="37" name="Rectangle 36"/>
          <p:cNvSpPr/>
          <p:nvPr/>
        </p:nvSpPr>
        <p:spPr>
          <a:xfrm>
            <a:off x="7400128" y="2977276"/>
            <a:ext cx="126043" cy="14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38" name="Rectangle 37"/>
          <p:cNvSpPr/>
          <p:nvPr/>
        </p:nvSpPr>
        <p:spPr>
          <a:xfrm>
            <a:off x="7394031" y="1413103"/>
            <a:ext cx="108037" cy="64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39" name="Rectangle 38"/>
          <p:cNvSpPr/>
          <p:nvPr/>
        </p:nvSpPr>
        <p:spPr>
          <a:xfrm>
            <a:off x="7400128" y="4294091"/>
            <a:ext cx="113505" cy="178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grpSp>
        <p:nvGrpSpPr>
          <p:cNvPr id="40" name="Group 39"/>
          <p:cNvGrpSpPr/>
          <p:nvPr/>
        </p:nvGrpSpPr>
        <p:grpSpPr>
          <a:xfrm>
            <a:off x="7412664" y="3392501"/>
            <a:ext cx="137326" cy="520887"/>
            <a:chOff x="4421066" y="3717032"/>
            <a:chExt cx="126014" cy="711696"/>
          </a:xfrm>
        </p:grpSpPr>
        <p:grpSp>
          <p:nvGrpSpPr>
            <p:cNvPr id="41" name="Group 40"/>
            <p:cNvGrpSpPr/>
            <p:nvPr/>
          </p:nvGrpSpPr>
          <p:grpSpPr>
            <a:xfrm>
              <a:off x="4421066" y="3717032"/>
              <a:ext cx="126014" cy="504056"/>
              <a:chOff x="827584" y="1124744"/>
              <a:chExt cx="144016" cy="504056"/>
            </a:xfrm>
          </p:grpSpPr>
          <p:sp>
            <p:nvSpPr>
              <p:cNvPr id="43" name="Rectangle 42"/>
              <p:cNvSpPr/>
              <p:nvPr/>
            </p:nvSpPr>
            <p:spPr>
              <a:xfrm>
                <a:off x="827584" y="1124744"/>
                <a:ext cx="144016" cy="315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44" name="Rectangle 43"/>
              <p:cNvSpPr/>
              <p:nvPr/>
            </p:nvSpPr>
            <p:spPr>
              <a:xfrm>
                <a:off x="827584" y="1440396"/>
                <a:ext cx="144016" cy="1884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sp>
          <p:nvSpPr>
            <p:cNvPr id="42" name="Rectangle 41"/>
            <p:cNvSpPr/>
            <p:nvPr/>
          </p:nvSpPr>
          <p:spPr>
            <a:xfrm>
              <a:off x="4421066" y="4221088"/>
              <a:ext cx="126014" cy="207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grpSp>
      <p:sp>
        <p:nvSpPr>
          <p:cNvPr id="45" name="Rectangle 44"/>
          <p:cNvSpPr/>
          <p:nvPr/>
        </p:nvSpPr>
        <p:spPr>
          <a:xfrm>
            <a:off x="4702109" y="4880372"/>
            <a:ext cx="126043" cy="14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cxnSp>
        <p:nvCxnSpPr>
          <p:cNvPr id="46" name="Straight Connector 45"/>
          <p:cNvCxnSpPr>
            <a:stCxn id="9" idx="2"/>
            <a:endCxn id="15" idx="0"/>
          </p:cNvCxnSpPr>
          <p:nvPr/>
        </p:nvCxnSpPr>
        <p:spPr>
          <a:xfrm>
            <a:off x="2352304" y="718014"/>
            <a:ext cx="0" cy="3349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6" idx="2"/>
            <a:endCxn id="18" idx="0"/>
          </p:cNvCxnSpPr>
          <p:nvPr/>
        </p:nvCxnSpPr>
        <p:spPr>
          <a:xfrm>
            <a:off x="2352304" y="2133350"/>
            <a:ext cx="0" cy="2880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9" idx="2"/>
          </p:cNvCxnSpPr>
          <p:nvPr/>
        </p:nvCxnSpPr>
        <p:spPr>
          <a:xfrm>
            <a:off x="2352304" y="3186445"/>
            <a:ext cx="0" cy="993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52304" y="4005992"/>
            <a:ext cx="0" cy="24899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0" idx="2"/>
            <a:endCxn id="24" idx="0"/>
          </p:cNvCxnSpPr>
          <p:nvPr/>
        </p:nvCxnSpPr>
        <p:spPr>
          <a:xfrm>
            <a:off x="3469929" y="718014"/>
            <a:ext cx="0" cy="47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469929" y="2061325"/>
            <a:ext cx="0" cy="2146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8" idx="2"/>
          </p:cNvCxnSpPr>
          <p:nvPr/>
        </p:nvCxnSpPr>
        <p:spPr>
          <a:xfrm flipH="1">
            <a:off x="3457065" y="4514056"/>
            <a:ext cx="12864" cy="20266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747073" y="692857"/>
            <a:ext cx="0" cy="17285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747074" y="4987826"/>
            <a:ext cx="18057" cy="1552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765131" y="3126030"/>
            <a:ext cx="0" cy="17285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4" idx="2"/>
          </p:cNvCxnSpPr>
          <p:nvPr/>
        </p:nvCxnSpPr>
        <p:spPr>
          <a:xfrm flipH="1">
            <a:off x="6025564" y="4005992"/>
            <a:ext cx="9011" cy="25208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31107" y="721106"/>
            <a:ext cx="12462" cy="2738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466056" y="705638"/>
            <a:ext cx="6230" cy="285872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7389430" y="4774808"/>
            <a:ext cx="169179" cy="1543489"/>
            <a:chOff x="5901728" y="5133740"/>
            <a:chExt cx="169140" cy="1543132"/>
          </a:xfrm>
        </p:grpSpPr>
        <p:grpSp>
          <p:nvGrpSpPr>
            <p:cNvPr id="60" name="Group 59"/>
            <p:cNvGrpSpPr/>
            <p:nvPr/>
          </p:nvGrpSpPr>
          <p:grpSpPr>
            <a:xfrm>
              <a:off x="5901728" y="5133740"/>
              <a:ext cx="169140" cy="1409279"/>
              <a:chOff x="4421069" y="3799637"/>
              <a:chExt cx="174202" cy="965553"/>
            </a:xfrm>
          </p:grpSpPr>
          <p:grpSp>
            <p:nvGrpSpPr>
              <p:cNvPr id="62" name="Group 61"/>
              <p:cNvGrpSpPr/>
              <p:nvPr/>
            </p:nvGrpSpPr>
            <p:grpSpPr>
              <a:xfrm>
                <a:off x="4421069" y="3799637"/>
                <a:ext cx="165346" cy="252029"/>
                <a:chOff x="827582" y="1207349"/>
                <a:chExt cx="188966" cy="252029"/>
              </a:xfrm>
            </p:grpSpPr>
            <p:sp>
              <p:nvSpPr>
                <p:cNvPr id="64" name="Rectangle 63"/>
                <p:cNvSpPr/>
                <p:nvPr/>
              </p:nvSpPr>
              <p:spPr>
                <a:xfrm>
                  <a:off x="827582" y="1207349"/>
                  <a:ext cx="188945" cy="82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65" name="Rectangle 64"/>
                <p:cNvSpPr/>
                <p:nvPr/>
              </p:nvSpPr>
              <p:spPr>
                <a:xfrm>
                  <a:off x="827584" y="1289956"/>
                  <a:ext cx="188964" cy="1694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583"/>
                  <a:endParaRPr lang="zh-CN" altLang="en-US" sz="1800" kern="0">
                    <a:solidFill>
                      <a:sysClr val="windowText" lastClr="000000"/>
                    </a:solidFill>
                  </a:endParaRPr>
                </a:p>
              </p:txBody>
            </p:sp>
          </p:grpSp>
          <p:sp>
            <p:nvSpPr>
              <p:cNvPr id="63" name="Rectangle 62"/>
              <p:cNvSpPr/>
              <p:nvPr/>
            </p:nvSpPr>
            <p:spPr>
              <a:xfrm>
                <a:off x="4446923" y="3969856"/>
                <a:ext cx="148348" cy="795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grpSp>
        <p:sp>
          <p:nvSpPr>
            <p:cNvPr id="61" name="Rectangle 60"/>
            <p:cNvSpPr/>
            <p:nvPr/>
          </p:nvSpPr>
          <p:spPr>
            <a:xfrm>
              <a:off x="5916711" y="6525341"/>
              <a:ext cx="133633" cy="151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grpSp>
      <p:cxnSp>
        <p:nvCxnSpPr>
          <p:cNvPr id="66" name="Straight Arrow Connector 65"/>
          <p:cNvCxnSpPr>
            <a:stCxn id="15" idx="2"/>
          </p:cNvCxnSpPr>
          <p:nvPr/>
        </p:nvCxnSpPr>
        <p:spPr>
          <a:xfrm>
            <a:off x="2352304" y="1197029"/>
            <a:ext cx="1045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5" idx="0"/>
          </p:cNvCxnSpPr>
          <p:nvPr/>
        </p:nvCxnSpPr>
        <p:spPr>
          <a:xfrm>
            <a:off x="3469929" y="1413103"/>
            <a:ext cx="392410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8" idx="2"/>
          </p:cNvCxnSpPr>
          <p:nvPr/>
        </p:nvCxnSpPr>
        <p:spPr>
          <a:xfrm flipH="1">
            <a:off x="3469929" y="2061326"/>
            <a:ext cx="3978121" cy="32057"/>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2424329" y="2090161"/>
            <a:ext cx="946398" cy="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30" idx="0"/>
          </p:cNvCxnSpPr>
          <p:nvPr/>
        </p:nvCxnSpPr>
        <p:spPr>
          <a:xfrm flipV="1">
            <a:off x="2352305" y="2401077"/>
            <a:ext cx="2394769" cy="203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1" idx="0"/>
          </p:cNvCxnSpPr>
          <p:nvPr/>
        </p:nvCxnSpPr>
        <p:spPr>
          <a:xfrm>
            <a:off x="4747073" y="2977277"/>
            <a:ext cx="2665591"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31" idx="2"/>
          </p:cNvCxnSpPr>
          <p:nvPr/>
        </p:nvCxnSpPr>
        <p:spPr>
          <a:xfrm flipH="1" flipV="1">
            <a:off x="4747073" y="3141695"/>
            <a:ext cx="2665591" cy="160"/>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1" idx="2"/>
          </p:cNvCxnSpPr>
          <p:nvPr/>
        </p:nvCxnSpPr>
        <p:spPr>
          <a:xfrm flipH="1">
            <a:off x="2392739" y="3141696"/>
            <a:ext cx="2354335" cy="32217"/>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415326" y="3392501"/>
            <a:ext cx="34661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22" idx="2"/>
          </p:cNvCxnSpPr>
          <p:nvPr/>
        </p:nvCxnSpPr>
        <p:spPr>
          <a:xfrm flipH="1">
            <a:off x="2352305" y="3990486"/>
            <a:ext cx="3664543" cy="15506"/>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2" idx="2"/>
            <a:endCxn id="36" idx="2"/>
          </p:cNvCxnSpPr>
          <p:nvPr/>
        </p:nvCxnSpPr>
        <p:spPr>
          <a:xfrm flipH="1">
            <a:off x="6034574" y="3913388"/>
            <a:ext cx="1446753"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466056" y="3837403"/>
            <a:ext cx="14697" cy="6593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7" idx="3"/>
          </p:cNvCxnSpPr>
          <p:nvPr/>
        </p:nvCxnSpPr>
        <p:spPr>
          <a:xfrm flipV="1">
            <a:off x="3541954" y="4294090"/>
            <a:ext cx="3789056" cy="24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28" idx="3"/>
          </p:cNvCxnSpPr>
          <p:nvPr/>
        </p:nvCxnSpPr>
        <p:spPr>
          <a:xfrm flipH="1" flipV="1">
            <a:off x="3541954" y="4442495"/>
            <a:ext cx="3872580" cy="23335"/>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4828153" y="4880372"/>
            <a:ext cx="2544810" cy="19466"/>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5" idx="1"/>
          </p:cNvCxnSpPr>
          <p:nvPr/>
        </p:nvCxnSpPr>
        <p:spPr>
          <a:xfrm>
            <a:off x="4837155" y="5019076"/>
            <a:ext cx="2552269" cy="1"/>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8978574" y="301867"/>
            <a:ext cx="1080370" cy="432148"/>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914583"/>
            <a:r>
              <a:rPr lang="zh-CN" altLang="en-US" sz="1400" u="sng" kern="0" dirty="0">
                <a:solidFill>
                  <a:sysClr val="windowText" lastClr="000000"/>
                </a:solidFill>
              </a:rPr>
              <a:t>永久层</a:t>
            </a:r>
            <a:endParaRPr lang="en-US" altLang="zh-CN" sz="1400" u="sng" kern="0" dirty="0">
              <a:solidFill>
                <a:sysClr val="windowText" lastClr="000000"/>
              </a:solidFill>
            </a:endParaRPr>
          </a:p>
          <a:p>
            <a:pPr algn="ctr" defTabSz="914583"/>
            <a:r>
              <a:rPr lang="en-US" altLang="zh-CN" sz="1400" u="sng" kern="0" dirty="0">
                <a:solidFill>
                  <a:sysClr val="windowText" lastClr="000000"/>
                </a:solidFill>
              </a:rPr>
              <a:t>-</a:t>
            </a:r>
            <a:r>
              <a:rPr lang="zh-CN" altLang="en-US" sz="1400" u="sng" kern="0" dirty="0">
                <a:solidFill>
                  <a:sysClr val="windowText" lastClr="000000"/>
                </a:solidFill>
              </a:rPr>
              <a:t>磁盘</a:t>
            </a:r>
          </a:p>
        </p:txBody>
      </p:sp>
      <p:sp>
        <p:nvSpPr>
          <p:cNvPr id="83" name="Rectangle 82"/>
          <p:cNvSpPr/>
          <p:nvPr/>
        </p:nvSpPr>
        <p:spPr>
          <a:xfrm>
            <a:off x="9455737" y="3573844"/>
            <a:ext cx="126043" cy="14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84" name="Rectangle 83"/>
          <p:cNvSpPr/>
          <p:nvPr/>
        </p:nvSpPr>
        <p:spPr>
          <a:xfrm>
            <a:off x="9455738" y="4473000"/>
            <a:ext cx="126043" cy="18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85" name="Rectangle 84"/>
          <p:cNvSpPr/>
          <p:nvPr/>
        </p:nvSpPr>
        <p:spPr>
          <a:xfrm>
            <a:off x="9455737" y="4837110"/>
            <a:ext cx="126044" cy="429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86" name="Rectangle 85"/>
          <p:cNvSpPr/>
          <p:nvPr/>
        </p:nvSpPr>
        <p:spPr>
          <a:xfrm>
            <a:off x="9482747" y="5449320"/>
            <a:ext cx="126044" cy="429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87" name="Rectangle 86"/>
          <p:cNvSpPr/>
          <p:nvPr/>
        </p:nvSpPr>
        <p:spPr>
          <a:xfrm>
            <a:off x="9482748" y="6113498"/>
            <a:ext cx="126043" cy="14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sp>
        <p:nvSpPr>
          <p:cNvPr id="88" name="Rectangle 87"/>
          <p:cNvSpPr/>
          <p:nvPr/>
        </p:nvSpPr>
        <p:spPr>
          <a:xfrm>
            <a:off x="9410722" y="5590534"/>
            <a:ext cx="126044" cy="429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r>
              <a:rPr lang="en-US" altLang="zh-CN" sz="1800" kern="0" dirty="0">
                <a:solidFill>
                  <a:sysClr val="windowText" lastClr="000000"/>
                </a:solidFill>
              </a:rPr>
              <a:t> </a:t>
            </a:r>
            <a:endParaRPr lang="zh-CN" altLang="en-US" sz="1800" kern="0" dirty="0">
              <a:solidFill>
                <a:sysClr val="windowText" lastClr="000000"/>
              </a:solidFill>
            </a:endParaRPr>
          </a:p>
        </p:txBody>
      </p:sp>
      <p:cxnSp>
        <p:nvCxnSpPr>
          <p:cNvPr id="89" name="Straight Arrow Connector 88"/>
          <p:cNvCxnSpPr>
            <a:stCxn id="43" idx="2"/>
          </p:cNvCxnSpPr>
          <p:nvPr/>
        </p:nvCxnSpPr>
        <p:spPr>
          <a:xfrm>
            <a:off x="7481327" y="3623526"/>
            <a:ext cx="19293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513632" y="4510164"/>
            <a:ext cx="19293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502068" y="4807653"/>
            <a:ext cx="19293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513632" y="5019074"/>
            <a:ext cx="19293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7558609" y="5449319"/>
            <a:ext cx="18521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3" idx="3"/>
          </p:cNvCxnSpPr>
          <p:nvPr/>
        </p:nvCxnSpPr>
        <p:spPr>
          <a:xfrm flipV="1">
            <a:off x="7558609" y="5590534"/>
            <a:ext cx="1818835" cy="133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7466055" y="6094707"/>
            <a:ext cx="19293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61" idx="3"/>
          </p:cNvCxnSpPr>
          <p:nvPr/>
        </p:nvCxnSpPr>
        <p:spPr>
          <a:xfrm flipH="1" flipV="1">
            <a:off x="7538080" y="6242516"/>
            <a:ext cx="1998687" cy="15032"/>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404416" y="6250031"/>
            <a:ext cx="154193" cy="7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kern="0">
              <a:solidFill>
                <a:sysClr val="windowText" lastClr="000000"/>
              </a:solidFill>
            </a:endParaRPr>
          </a:p>
        </p:txBody>
      </p:sp>
      <p:cxnSp>
        <p:nvCxnSpPr>
          <p:cNvPr id="98" name="Straight Connector 97"/>
          <p:cNvCxnSpPr/>
          <p:nvPr/>
        </p:nvCxnSpPr>
        <p:spPr>
          <a:xfrm flipH="1">
            <a:off x="7466056" y="6286043"/>
            <a:ext cx="10448" cy="3949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64" idx="0"/>
          </p:cNvCxnSpPr>
          <p:nvPr/>
        </p:nvCxnSpPr>
        <p:spPr>
          <a:xfrm>
            <a:off x="7466056" y="4514056"/>
            <a:ext cx="3655" cy="2607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662810" y="4726238"/>
            <a:ext cx="972332" cy="523341"/>
          </a:xfrm>
          <a:prstGeom prst="rect">
            <a:avLst/>
          </a:prstGeom>
          <a:noFill/>
        </p:spPr>
        <p:txBody>
          <a:bodyPr wrap="square" rtlCol="0">
            <a:spAutoFit/>
          </a:bodyPr>
          <a:lstStyle/>
          <a:p>
            <a:pPr defTabSz="914583"/>
            <a:r>
              <a:rPr lang="zh-CN" altLang="en-US" sz="1400" kern="0" dirty="0">
                <a:solidFill>
                  <a:sysClr val="windowText" lastClr="000000"/>
                </a:solidFill>
              </a:rPr>
              <a:t>快照步骤</a:t>
            </a:r>
            <a:r>
              <a:rPr lang="en-US" altLang="zh-CN" sz="1400" kern="0" dirty="0">
                <a:solidFill>
                  <a:sysClr val="windowText" lastClr="000000"/>
                </a:solidFill>
              </a:rPr>
              <a:t>1</a:t>
            </a:r>
            <a:endParaRPr lang="zh-CN" altLang="en-US" sz="1400" kern="0" dirty="0">
              <a:solidFill>
                <a:sysClr val="windowText" lastClr="000000"/>
              </a:solidFill>
            </a:endParaRPr>
          </a:p>
        </p:txBody>
      </p:sp>
      <p:sp>
        <p:nvSpPr>
          <p:cNvPr id="101" name="TextBox 100"/>
          <p:cNvSpPr txBox="1"/>
          <p:nvPr/>
        </p:nvSpPr>
        <p:spPr>
          <a:xfrm>
            <a:off x="9599785" y="5283267"/>
            <a:ext cx="1179405" cy="523341"/>
          </a:xfrm>
          <a:prstGeom prst="rect">
            <a:avLst/>
          </a:prstGeom>
          <a:noFill/>
        </p:spPr>
        <p:txBody>
          <a:bodyPr wrap="square" rtlCol="0">
            <a:spAutoFit/>
          </a:bodyPr>
          <a:lstStyle/>
          <a:p>
            <a:pPr defTabSz="914583"/>
            <a:r>
              <a:rPr lang="zh-CN" altLang="en-US" sz="1400" kern="0" dirty="0">
                <a:solidFill>
                  <a:sysClr val="windowText" lastClr="000000"/>
                </a:solidFill>
              </a:rPr>
              <a:t>快照步骤</a:t>
            </a:r>
            <a:r>
              <a:rPr lang="en-US" altLang="zh-CN" sz="1400" kern="0" dirty="0">
                <a:solidFill>
                  <a:sysClr val="windowText" lastClr="000000"/>
                </a:solidFill>
              </a:rPr>
              <a:t>2(locked)</a:t>
            </a:r>
            <a:endParaRPr lang="zh-CN" altLang="en-US" sz="1400" kern="0" dirty="0">
              <a:solidFill>
                <a:sysClr val="windowText" lastClr="000000"/>
              </a:solidFill>
            </a:endParaRPr>
          </a:p>
        </p:txBody>
      </p:sp>
      <p:sp>
        <p:nvSpPr>
          <p:cNvPr id="102" name="TextBox 101"/>
          <p:cNvSpPr txBox="1"/>
          <p:nvPr/>
        </p:nvSpPr>
        <p:spPr>
          <a:xfrm>
            <a:off x="9554771" y="5932070"/>
            <a:ext cx="1179405" cy="307848"/>
          </a:xfrm>
          <a:prstGeom prst="rect">
            <a:avLst/>
          </a:prstGeom>
          <a:noFill/>
        </p:spPr>
        <p:txBody>
          <a:bodyPr wrap="square" rtlCol="0">
            <a:spAutoFit/>
          </a:bodyPr>
          <a:lstStyle/>
          <a:p>
            <a:pPr defTabSz="914583"/>
            <a:r>
              <a:rPr lang="zh-CN" altLang="en-US" sz="1400" kern="0" dirty="0">
                <a:solidFill>
                  <a:sysClr val="windowText" lastClr="000000"/>
                </a:solidFill>
              </a:rPr>
              <a:t>快照步骤</a:t>
            </a:r>
            <a:r>
              <a:rPr lang="en-US" altLang="zh-CN" sz="1400" kern="0" dirty="0">
                <a:solidFill>
                  <a:sysClr val="windowText" lastClr="000000"/>
                </a:solidFill>
              </a:rPr>
              <a:t>3</a:t>
            </a:r>
            <a:endParaRPr lang="zh-CN" altLang="en-US" sz="1400" kern="0" dirty="0">
              <a:solidFill>
                <a:sysClr val="windowText" lastClr="000000"/>
              </a:solidFill>
            </a:endParaRPr>
          </a:p>
        </p:txBody>
      </p:sp>
      <p:sp>
        <p:nvSpPr>
          <p:cNvPr id="3" name="TextBox 2"/>
          <p:cNvSpPr txBox="1"/>
          <p:nvPr/>
        </p:nvSpPr>
        <p:spPr>
          <a:xfrm>
            <a:off x="2424329" y="957522"/>
            <a:ext cx="946398" cy="277063"/>
          </a:xfrm>
          <a:prstGeom prst="rect">
            <a:avLst/>
          </a:prstGeom>
          <a:noFill/>
        </p:spPr>
        <p:txBody>
          <a:bodyPr wrap="square" rtlCol="0">
            <a:spAutoFit/>
          </a:bodyPr>
          <a:lstStyle/>
          <a:p>
            <a:pPr defTabSz="914583"/>
            <a:r>
              <a:rPr lang="zh-CN" altLang="en-US" sz="1200" kern="0" dirty="0">
                <a:solidFill>
                  <a:sysClr val="windowText" lastClr="000000"/>
                </a:solidFill>
              </a:rPr>
              <a:t>写操作</a:t>
            </a:r>
          </a:p>
        </p:txBody>
      </p:sp>
      <p:sp>
        <p:nvSpPr>
          <p:cNvPr id="104" name="TextBox 103"/>
          <p:cNvSpPr txBox="1"/>
          <p:nvPr/>
        </p:nvSpPr>
        <p:spPr>
          <a:xfrm>
            <a:off x="2424328" y="2208136"/>
            <a:ext cx="946398" cy="277063"/>
          </a:xfrm>
          <a:prstGeom prst="rect">
            <a:avLst/>
          </a:prstGeom>
          <a:noFill/>
        </p:spPr>
        <p:txBody>
          <a:bodyPr wrap="square" rtlCol="0">
            <a:spAutoFit/>
          </a:bodyPr>
          <a:lstStyle/>
          <a:p>
            <a:pPr defTabSz="914583"/>
            <a:r>
              <a:rPr lang="zh-CN" altLang="en-US" sz="1200" kern="0" dirty="0">
                <a:solidFill>
                  <a:sysClr val="windowText" lastClr="000000"/>
                </a:solidFill>
              </a:rPr>
              <a:t>写操作</a:t>
            </a:r>
          </a:p>
        </p:txBody>
      </p:sp>
      <p:sp>
        <p:nvSpPr>
          <p:cNvPr id="105" name="TextBox 104"/>
          <p:cNvSpPr txBox="1"/>
          <p:nvPr/>
        </p:nvSpPr>
        <p:spPr>
          <a:xfrm>
            <a:off x="2460025" y="3177847"/>
            <a:ext cx="946398" cy="277063"/>
          </a:xfrm>
          <a:prstGeom prst="rect">
            <a:avLst/>
          </a:prstGeom>
          <a:noFill/>
        </p:spPr>
        <p:txBody>
          <a:bodyPr wrap="square" rtlCol="0">
            <a:spAutoFit/>
          </a:bodyPr>
          <a:lstStyle/>
          <a:p>
            <a:pPr defTabSz="914583"/>
            <a:r>
              <a:rPr lang="zh-CN" altLang="en-US" sz="1200" kern="0" dirty="0">
                <a:solidFill>
                  <a:sysClr val="windowText" lastClr="000000"/>
                </a:solidFill>
              </a:rPr>
              <a:t>提交</a:t>
            </a:r>
          </a:p>
        </p:txBody>
      </p:sp>
      <p:grpSp>
        <p:nvGrpSpPr>
          <p:cNvPr id="108" name="Group 107"/>
          <p:cNvGrpSpPr/>
          <p:nvPr/>
        </p:nvGrpSpPr>
        <p:grpSpPr>
          <a:xfrm>
            <a:off x="3569906" y="1125005"/>
            <a:ext cx="846348" cy="338632"/>
            <a:chOff x="2044904" y="1124744"/>
            <a:chExt cx="846152" cy="338554"/>
          </a:xfrm>
        </p:grpSpPr>
        <p:sp>
          <p:nvSpPr>
            <p:cNvPr id="106" name="Right Brace 105"/>
            <p:cNvSpPr/>
            <p:nvPr/>
          </p:nvSpPr>
          <p:spPr>
            <a:xfrm>
              <a:off x="2044904" y="1196752"/>
              <a:ext cx="75416"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07" name="TextBox 106"/>
            <p:cNvSpPr txBox="1"/>
            <p:nvPr/>
          </p:nvSpPr>
          <p:spPr>
            <a:xfrm>
              <a:off x="2120320" y="1124744"/>
              <a:ext cx="770736" cy="338554"/>
            </a:xfrm>
            <a:prstGeom prst="rect">
              <a:avLst/>
            </a:prstGeom>
            <a:noFill/>
          </p:spPr>
          <p:txBody>
            <a:bodyPr wrap="square" rtlCol="0">
              <a:spAutoFit/>
            </a:bodyPr>
            <a:lstStyle/>
            <a:p>
              <a:pPr defTabSz="914583"/>
              <a:r>
                <a:rPr lang="zh-CN" altLang="en-US" sz="800" kern="0" dirty="0">
                  <a:solidFill>
                    <a:sysClr val="windowText" lastClr="000000"/>
                  </a:solidFill>
                </a:rPr>
                <a:t>在内存中</a:t>
              </a:r>
              <a:endParaRPr lang="en-US" altLang="zh-CN" sz="800" kern="0" dirty="0">
                <a:solidFill>
                  <a:sysClr val="windowText" lastClr="000000"/>
                </a:solidFill>
              </a:endParaRPr>
            </a:p>
            <a:p>
              <a:pPr defTabSz="914583"/>
              <a:r>
                <a:rPr lang="zh-CN" altLang="en-US" sz="800" kern="0" dirty="0">
                  <a:solidFill>
                    <a:sysClr val="windowText" lastClr="000000"/>
                  </a:solidFill>
                </a:rPr>
                <a:t>执行操作</a:t>
              </a:r>
            </a:p>
          </p:txBody>
        </p:sp>
      </p:grpSp>
      <p:grpSp>
        <p:nvGrpSpPr>
          <p:cNvPr id="111" name="Group 110"/>
          <p:cNvGrpSpPr/>
          <p:nvPr/>
        </p:nvGrpSpPr>
        <p:grpSpPr>
          <a:xfrm>
            <a:off x="4837155" y="2372530"/>
            <a:ext cx="846348" cy="338632"/>
            <a:chOff x="2044904" y="1124744"/>
            <a:chExt cx="846152" cy="338554"/>
          </a:xfrm>
        </p:grpSpPr>
        <p:sp>
          <p:nvSpPr>
            <p:cNvPr id="112" name="Right Brace 111"/>
            <p:cNvSpPr/>
            <p:nvPr/>
          </p:nvSpPr>
          <p:spPr>
            <a:xfrm>
              <a:off x="2044904" y="1196752"/>
              <a:ext cx="75416"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13" name="TextBox 112"/>
            <p:cNvSpPr txBox="1"/>
            <p:nvPr/>
          </p:nvSpPr>
          <p:spPr>
            <a:xfrm>
              <a:off x="2120320" y="1124744"/>
              <a:ext cx="770736" cy="338554"/>
            </a:xfrm>
            <a:prstGeom prst="rect">
              <a:avLst/>
            </a:prstGeom>
            <a:noFill/>
          </p:spPr>
          <p:txBody>
            <a:bodyPr wrap="square" rtlCol="0">
              <a:spAutoFit/>
            </a:bodyPr>
            <a:lstStyle/>
            <a:p>
              <a:pPr defTabSz="914583"/>
              <a:r>
                <a:rPr lang="zh-CN" altLang="en-US" sz="800" kern="0" dirty="0">
                  <a:solidFill>
                    <a:sysClr val="windowText" lastClr="000000"/>
                  </a:solidFill>
                </a:rPr>
                <a:t>在内存中</a:t>
              </a:r>
              <a:endParaRPr lang="en-US" altLang="zh-CN" sz="800" kern="0" dirty="0">
                <a:solidFill>
                  <a:sysClr val="windowText" lastClr="000000"/>
                </a:solidFill>
              </a:endParaRPr>
            </a:p>
            <a:p>
              <a:pPr defTabSz="914583"/>
              <a:r>
                <a:rPr lang="zh-CN" altLang="en-US" sz="800" kern="0" dirty="0">
                  <a:solidFill>
                    <a:sysClr val="windowText" lastClr="000000"/>
                  </a:solidFill>
                </a:rPr>
                <a:t>执行操作</a:t>
              </a:r>
            </a:p>
          </p:txBody>
        </p:sp>
      </p:grpSp>
      <p:sp>
        <p:nvSpPr>
          <p:cNvPr id="109" name="Left Brace 108"/>
          <p:cNvSpPr/>
          <p:nvPr/>
        </p:nvSpPr>
        <p:spPr>
          <a:xfrm>
            <a:off x="3216600" y="4208253"/>
            <a:ext cx="154126" cy="3058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14" name="TextBox 113"/>
          <p:cNvSpPr txBox="1"/>
          <p:nvPr/>
        </p:nvSpPr>
        <p:spPr>
          <a:xfrm>
            <a:off x="2415327" y="4208252"/>
            <a:ext cx="801274" cy="400203"/>
          </a:xfrm>
          <a:prstGeom prst="rect">
            <a:avLst/>
          </a:prstGeom>
          <a:noFill/>
        </p:spPr>
        <p:txBody>
          <a:bodyPr wrap="square" rtlCol="0">
            <a:spAutoFit/>
          </a:bodyPr>
          <a:lstStyle/>
          <a:p>
            <a:pPr defTabSz="914583"/>
            <a:r>
              <a:rPr lang="zh-CN" altLang="en-US" sz="1000" kern="0" dirty="0">
                <a:solidFill>
                  <a:sysClr val="windowText" lastClr="000000"/>
                </a:solidFill>
              </a:rPr>
              <a:t>表</a:t>
            </a:r>
            <a:r>
              <a:rPr lang="en-US" altLang="zh-CN" sz="1000" kern="0" dirty="0">
                <a:solidFill>
                  <a:sysClr val="windowText" lastClr="000000"/>
                </a:solidFill>
              </a:rPr>
              <a:t>T</a:t>
            </a:r>
            <a:r>
              <a:rPr lang="zh-CN" altLang="en-US" sz="1000" kern="0" dirty="0">
                <a:solidFill>
                  <a:sysClr val="windowText" lastClr="000000"/>
                </a:solidFill>
              </a:rPr>
              <a:t>的增量合并操作</a:t>
            </a:r>
          </a:p>
        </p:txBody>
      </p:sp>
      <p:sp>
        <p:nvSpPr>
          <p:cNvPr id="116" name="TextBox 115"/>
          <p:cNvSpPr txBox="1"/>
          <p:nvPr/>
        </p:nvSpPr>
        <p:spPr>
          <a:xfrm>
            <a:off x="4207726" y="4829257"/>
            <a:ext cx="715745" cy="246278"/>
          </a:xfrm>
          <a:prstGeom prst="rect">
            <a:avLst/>
          </a:prstGeom>
          <a:noFill/>
        </p:spPr>
        <p:txBody>
          <a:bodyPr wrap="square" rtlCol="0">
            <a:spAutoFit/>
          </a:bodyPr>
          <a:lstStyle/>
          <a:p>
            <a:pPr defTabSz="914583"/>
            <a:r>
              <a:rPr lang="zh-CN" altLang="en-US" sz="1000" kern="0" dirty="0">
                <a:solidFill>
                  <a:sysClr val="windowText" lastClr="000000"/>
                </a:solidFill>
              </a:rPr>
              <a:t>循环</a:t>
            </a:r>
          </a:p>
        </p:txBody>
      </p:sp>
      <p:sp>
        <p:nvSpPr>
          <p:cNvPr id="117" name="TextBox 116"/>
          <p:cNvSpPr txBox="1"/>
          <p:nvPr/>
        </p:nvSpPr>
        <p:spPr>
          <a:xfrm>
            <a:off x="3597394" y="4098926"/>
            <a:ext cx="2058617" cy="246278"/>
          </a:xfrm>
          <a:prstGeom prst="rect">
            <a:avLst/>
          </a:prstGeom>
          <a:noFill/>
        </p:spPr>
        <p:txBody>
          <a:bodyPr wrap="square" rtlCol="0">
            <a:spAutoFit/>
          </a:bodyPr>
          <a:lstStyle/>
          <a:p>
            <a:pPr defTabSz="914583"/>
            <a:r>
              <a:rPr lang="zh-CN" altLang="en-US" sz="1000" kern="0" dirty="0">
                <a:solidFill>
                  <a:sysClr val="windowText" lastClr="000000"/>
                </a:solidFill>
              </a:rPr>
              <a:t>写入虚拟主文件，缩短增量记录</a:t>
            </a:r>
          </a:p>
        </p:txBody>
      </p:sp>
      <p:sp>
        <p:nvSpPr>
          <p:cNvPr id="118" name="TextBox 117"/>
          <p:cNvSpPr txBox="1"/>
          <p:nvPr/>
        </p:nvSpPr>
        <p:spPr>
          <a:xfrm>
            <a:off x="4960948" y="4741548"/>
            <a:ext cx="2058617" cy="246278"/>
          </a:xfrm>
          <a:prstGeom prst="rect">
            <a:avLst/>
          </a:prstGeom>
          <a:noFill/>
        </p:spPr>
        <p:txBody>
          <a:bodyPr wrap="square" rtlCol="0">
            <a:spAutoFit/>
          </a:bodyPr>
          <a:lstStyle/>
          <a:p>
            <a:pPr defTabSz="914583"/>
            <a:r>
              <a:rPr lang="zh-CN" altLang="en-US" sz="1000" kern="0" dirty="0">
                <a:solidFill>
                  <a:sysClr val="windowText" lastClr="000000"/>
                </a:solidFill>
              </a:rPr>
              <a:t>连入结果页</a:t>
            </a:r>
          </a:p>
        </p:txBody>
      </p:sp>
      <p:sp>
        <p:nvSpPr>
          <p:cNvPr id="120" name="TextBox 119"/>
          <p:cNvSpPr txBox="1"/>
          <p:nvPr/>
        </p:nvSpPr>
        <p:spPr>
          <a:xfrm>
            <a:off x="6113290" y="1027713"/>
            <a:ext cx="644661" cy="338632"/>
          </a:xfrm>
          <a:prstGeom prst="rect">
            <a:avLst/>
          </a:prstGeom>
          <a:noFill/>
        </p:spPr>
        <p:txBody>
          <a:bodyPr wrap="square" rtlCol="0">
            <a:spAutoFit/>
          </a:bodyPr>
          <a:lstStyle/>
          <a:p>
            <a:pPr defTabSz="914583"/>
            <a:r>
              <a:rPr lang="zh-CN" altLang="en-US" sz="800" kern="0" dirty="0">
                <a:solidFill>
                  <a:sysClr val="windowText" lastClr="000000"/>
                </a:solidFill>
              </a:rPr>
              <a:t>写入增量</a:t>
            </a:r>
            <a:endParaRPr lang="en-US" altLang="zh-CN" sz="800" kern="0" dirty="0">
              <a:solidFill>
                <a:sysClr val="windowText" lastClr="000000"/>
              </a:solidFill>
            </a:endParaRPr>
          </a:p>
          <a:p>
            <a:pPr defTabSz="914583"/>
            <a:r>
              <a:rPr lang="zh-CN" altLang="en-US" sz="800" kern="0" dirty="0">
                <a:solidFill>
                  <a:sysClr val="windowText" lastClr="000000"/>
                </a:solidFill>
              </a:rPr>
              <a:t>虚拟文件</a:t>
            </a:r>
          </a:p>
        </p:txBody>
      </p:sp>
      <p:sp>
        <p:nvSpPr>
          <p:cNvPr id="121" name="TextBox 120"/>
          <p:cNvSpPr txBox="1"/>
          <p:nvPr/>
        </p:nvSpPr>
        <p:spPr>
          <a:xfrm>
            <a:off x="6113290" y="2642863"/>
            <a:ext cx="644661" cy="215494"/>
          </a:xfrm>
          <a:prstGeom prst="rect">
            <a:avLst/>
          </a:prstGeom>
          <a:noFill/>
        </p:spPr>
        <p:txBody>
          <a:bodyPr wrap="square" rtlCol="0">
            <a:spAutoFit/>
          </a:bodyPr>
          <a:lstStyle/>
          <a:p>
            <a:pPr defTabSz="914583"/>
            <a:r>
              <a:rPr lang="zh-CN" altLang="en-US" sz="800" kern="0" dirty="0">
                <a:solidFill>
                  <a:sysClr val="windowText" lastClr="000000"/>
                </a:solidFill>
              </a:rPr>
              <a:t>写日志</a:t>
            </a:r>
          </a:p>
        </p:txBody>
      </p:sp>
      <p:sp>
        <p:nvSpPr>
          <p:cNvPr id="122" name="Right Brace 121"/>
          <p:cNvSpPr/>
          <p:nvPr/>
        </p:nvSpPr>
        <p:spPr>
          <a:xfrm>
            <a:off x="7526171" y="1413103"/>
            <a:ext cx="75433" cy="2160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23" name="Right Brace 122"/>
          <p:cNvSpPr/>
          <p:nvPr/>
        </p:nvSpPr>
        <p:spPr>
          <a:xfrm>
            <a:off x="7538081" y="1652078"/>
            <a:ext cx="75433" cy="4092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24" name="TextBox 123"/>
          <p:cNvSpPr txBox="1"/>
          <p:nvPr/>
        </p:nvSpPr>
        <p:spPr>
          <a:xfrm>
            <a:off x="7613514" y="1730632"/>
            <a:ext cx="946398" cy="430987"/>
          </a:xfrm>
          <a:prstGeom prst="rect">
            <a:avLst/>
          </a:prstGeom>
          <a:noFill/>
        </p:spPr>
        <p:txBody>
          <a:bodyPr wrap="square" rtlCol="0">
            <a:spAutoFit/>
          </a:bodyPr>
          <a:lstStyle/>
          <a:p>
            <a:pPr defTabSz="914583"/>
            <a:r>
              <a:rPr lang="zh-CN" altLang="en-US" sz="1050" kern="0" dirty="0">
                <a:solidFill>
                  <a:sysClr val="windowText" lastClr="000000"/>
                </a:solidFill>
              </a:rPr>
              <a:t>写入</a:t>
            </a:r>
            <a:r>
              <a:rPr lang="en-US" altLang="zh-CN" sz="1050" kern="0" dirty="0">
                <a:solidFill>
                  <a:sysClr val="windowText" lastClr="000000"/>
                </a:solidFill>
              </a:rPr>
              <a:t>redo</a:t>
            </a:r>
            <a:r>
              <a:rPr lang="zh-CN" altLang="en-US" sz="1050" kern="0" dirty="0">
                <a:solidFill>
                  <a:sysClr val="windowText" lastClr="000000"/>
                </a:solidFill>
              </a:rPr>
              <a:t>及</a:t>
            </a:r>
            <a:r>
              <a:rPr lang="en-US" altLang="zh-CN" sz="1050" kern="0" dirty="0">
                <a:solidFill>
                  <a:sysClr val="windowText" lastClr="000000"/>
                </a:solidFill>
              </a:rPr>
              <a:t>undo</a:t>
            </a:r>
            <a:r>
              <a:rPr lang="zh-CN" altLang="en-US" sz="1050" kern="0" dirty="0">
                <a:solidFill>
                  <a:sysClr val="windowText" lastClr="000000"/>
                </a:solidFill>
              </a:rPr>
              <a:t>日志</a:t>
            </a:r>
          </a:p>
        </p:txBody>
      </p:sp>
      <p:sp>
        <p:nvSpPr>
          <p:cNvPr id="125" name="Right Brace 124"/>
          <p:cNvSpPr/>
          <p:nvPr/>
        </p:nvSpPr>
        <p:spPr>
          <a:xfrm>
            <a:off x="7595158" y="3381778"/>
            <a:ext cx="75433" cy="241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26" name="TextBox 125"/>
          <p:cNvSpPr txBox="1"/>
          <p:nvPr/>
        </p:nvSpPr>
        <p:spPr>
          <a:xfrm>
            <a:off x="8423519" y="3396051"/>
            <a:ext cx="1275301" cy="253975"/>
          </a:xfrm>
          <a:prstGeom prst="rect">
            <a:avLst/>
          </a:prstGeom>
          <a:noFill/>
        </p:spPr>
        <p:txBody>
          <a:bodyPr wrap="square" rtlCol="0">
            <a:spAutoFit/>
          </a:bodyPr>
          <a:lstStyle/>
          <a:p>
            <a:pPr defTabSz="914583"/>
            <a:r>
              <a:rPr lang="zh-CN" altLang="en-US" sz="1050" kern="0" dirty="0">
                <a:solidFill>
                  <a:sysClr val="windowText" lastClr="000000"/>
                </a:solidFill>
              </a:rPr>
              <a:t>磁盘内永久日志</a:t>
            </a:r>
          </a:p>
        </p:txBody>
      </p:sp>
      <p:sp>
        <p:nvSpPr>
          <p:cNvPr id="127" name="TextBox 126"/>
          <p:cNvSpPr txBox="1"/>
          <p:nvPr/>
        </p:nvSpPr>
        <p:spPr>
          <a:xfrm>
            <a:off x="7591026" y="3324278"/>
            <a:ext cx="946398" cy="415594"/>
          </a:xfrm>
          <a:prstGeom prst="rect">
            <a:avLst/>
          </a:prstGeom>
          <a:noFill/>
        </p:spPr>
        <p:txBody>
          <a:bodyPr wrap="square" rtlCol="0">
            <a:spAutoFit/>
          </a:bodyPr>
          <a:lstStyle/>
          <a:p>
            <a:pPr defTabSz="914583"/>
            <a:r>
              <a:rPr lang="zh-CN" altLang="en-US" sz="1050" kern="0" dirty="0">
                <a:solidFill>
                  <a:sysClr val="windowText" lastClr="000000"/>
                </a:solidFill>
              </a:rPr>
              <a:t>写入提交</a:t>
            </a:r>
            <a:endParaRPr lang="en-US" altLang="zh-CN" sz="1050" kern="0" dirty="0">
              <a:solidFill>
                <a:sysClr val="windowText" lastClr="000000"/>
              </a:solidFill>
            </a:endParaRPr>
          </a:p>
          <a:p>
            <a:pPr defTabSz="914583"/>
            <a:r>
              <a:rPr lang="zh-CN" altLang="en-US" sz="1050" kern="0" dirty="0">
                <a:solidFill>
                  <a:sysClr val="windowText" lastClr="000000"/>
                </a:solidFill>
              </a:rPr>
              <a:t>日志项目</a:t>
            </a:r>
          </a:p>
        </p:txBody>
      </p:sp>
      <p:sp>
        <p:nvSpPr>
          <p:cNvPr id="128" name="Right Brace 127"/>
          <p:cNvSpPr/>
          <p:nvPr/>
        </p:nvSpPr>
        <p:spPr>
          <a:xfrm>
            <a:off x="7526171" y="4272993"/>
            <a:ext cx="75433" cy="2160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29" name="TextBox 128"/>
          <p:cNvSpPr txBox="1"/>
          <p:nvPr/>
        </p:nvSpPr>
        <p:spPr>
          <a:xfrm>
            <a:off x="7602590" y="4175748"/>
            <a:ext cx="946399" cy="415594"/>
          </a:xfrm>
          <a:prstGeom prst="rect">
            <a:avLst/>
          </a:prstGeom>
          <a:noFill/>
        </p:spPr>
        <p:txBody>
          <a:bodyPr wrap="square" rtlCol="0">
            <a:spAutoFit/>
          </a:bodyPr>
          <a:lstStyle/>
          <a:p>
            <a:pPr defTabSz="914583"/>
            <a:r>
              <a:rPr lang="zh-CN" altLang="en-US" sz="1050" kern="0" dirty="0">
                <a:solidFill>
                  <a:sysClr val="windowText" lastClr="000000"/>
                </a:solidFill>
              </a:rPr>
              <a:t>在页面缓存写入数据</a:t>
            </a:r>
          </a:p>
        </p:txBody>
      </p:sp>
      <p:sp>
        <p:nvSpPr>
          <p:cNvPr id="131" name="TextBox 130"/>
          <p:cNvSpPr txBox="1"/>
          <p:nvPr/>
        </p:nvSpPr>
        <p:spPr>
          <a:xfrm>
            <a:off x="8437198" y="4296499"/>
            <a:ext cx="1275301" cy="253975"/>
          </a:xfrm>
          <a:prstGeom prst="rect">
            <a:avLst/>
          </a:prstGeom>
          <a:noFill/>
        </p:spPr>
        <p:txBody>
          <a:bodyPr wrap="square" rtlCol="0">
            <a:spAutoFit/>
          </a:bodyPr>
          <a:lstStyle/>
          <a:p>
            <a:pPr defTabSz="914583"/>
            <a:r>
              <a:rPr lang="zh-CN" altLang="en-US" sz="1050" kern="0" dirty="0">
                <a:solidFill>
                  <a:sysClr val="windowText" lastClr="000000"/>
                </a:solidFill>
              </a:rPr>
              <a:t>永久层已写页面</a:t>
            </a:r>
          </a:p>
        </p:txBody>
      </p:sp>
      <p:sp>
        <p:nvSpPr>
          <p:cNvPr id="132" name="TextBox 131"/>
          <p:cNvSpPr txBox="1"/>
          <p:nvPr/>
        </p:nvSpPr>
        <p:spPr>
          <a:xfrm>
            <a:off x="7785869" y="4636129"/>
            <a:ext cx="1275301" cy="253975"/>
          </a:xfrm>
          <a:prstGeom prst="rect">
            <a:avLst/>
          </a:prstGeom>
          <a:noFill/>
        </p:spPr>
        <p:txBody>
          <a:bodyPr wrap="square" rtlCol="0">
            <a:spAutoFit/>
          </a:bodyPr>
          <a:lstStyle/>
          <a:p>
            <a:pPr defTabSz="914583"/>
            <a:r>
              <a:rPr lang="zh-CN" altLang="en-US" sz="1050" kern="0" dirty="0">
                <a:solidFill>
                  <a:sysClr val="windowText" lastClr="000000"/>
                </a:solidFill>
              </a:rPr>
              <a:t>永久层已改页面</a:t>
            </a:r>
          </a:p>
        </p:txBody>
      </p:sp>
      <p:sp>
        <p:nvSpPr>
          <p:cNvPr id="133" name="TextBox 132"/>
          <p:cNvSpPr txBox="1"/>
          <p:nvPr/>
        </p:nvSpPr>
        <p:spPr>
          <a:xfrm>
            <a:off x="7785869" y="4849297"/>
            <a:ext cx="1275301" cy="253975"/>
          </a:xfrm>
          <a:prstGeom prst="rect">
            <a:avLst/>
          </a:prstGeom>
          <a:noFill/>
        </p:spPr>
        <p:txBody>
          <a:bodyPr wrap="square" rtlCol="0">
            <a:spAutoFit/>
          </a:bodyPr>
          <a:lstStyle/>
          <a:p>
            <a:pPr defTabSz="914583"/>
            <a:r>
              <a:rPr lang="zh-CN" altLang="en-US" sz="1050" kern="0" dirty="0">
                <a:solidFill>
                  <a:sysClr val="windowText" lastClr="000000"/>
                </a:solidFill>
              </a:rPr>
              <a:t>永久层结果页面</a:t>
            </a:r>
          </a:p>
        </p:txBody>
      </p:sp>
      <p:sp>
        <p:nvSpPr>
          <p:cNvPr id="134" name="Right Brace 133"/>
          <p:cNvSpPr/>
          <p:nvPr/>
        </p:nvSpPr>
        <p:spPr>
          <a:xfrm>
            <a:off x="7595158" y="5328863"/>
            <a:ext cx="75433" cy="1080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36" name="Right Brace 135"/>
          <p:cNvSpPr/>
          <p:nvPr/>
        </p:nvSpPr>
        <p:spPr>
          <a:xfrm>
            <a:off x="7580082" y="5932069"/>
            <a:ext cx="52793" cy="153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583"/>
            <a:endParaRPr lang="zh-CN" altLang="en-US" sz="1800" kern="0">
              <a:solidFill>
                <a:sysClr val="windowText" lastClr="000000"/>
              </a:solidFill>
            </a:endParaRPr>
          </a:p>
        </p:txBody>
      </p:sp>
      <p:sp>
        <p:nvSpPr>
          <p:cNvPr id="137" name="TextBox 136"/>
          <p:cNvSpPr txBox="1"/>
          <p:nvPr/>
        </p:nvSpPr>
        <p:spPr>
          <a:xfrm>
            <a:off x="7671543" y="5234673"/>
            <a:ext cx="946398" cy="169316"/>
          </a:xfrm>
          <a:prstGeom prst="rect">
            <a:avLst/>
          </a:prstGeom>
          <a:noFill/>
        </p:spPr>
        <p:txBody>
          <a:bodyPr wrap="square" rtlCol="0">
            <a:spAutoFit/>
          </a:bodyPr>
          <a:lstStyle/>
          <a:p>
            <a:pPr defTabSz="914583"/>
            <a:r>
              <a:rPr lang="zh-CN" altLang="en-US" sz="500" kern="0" dirty="0">
                <a:solidFill>
                  <a:sysClr val="windowText" lastClr="000000"/>
                </a:solidFill>
              </a:rPr>
              <a:t>在步骤</a:t>
            </a:r>
            <a:r>
              <a:rPr lang="en-US" altLang="zh-CN" sz="500" kern="0" dirty="0">
                <a:solidFill>
                  <a:sysClr val="windowText" lastClr="000000"/>
                </a:solidFill>
              </a:rPr>
              <a:t>1</a:t>
            </a:r>
            <a:r>
              <a:rPr lang="zh-CN" altLang="en-US" sz="500" kern="0" dirty="0">
                <a:solidFill>
                  <a:sysClr val="windowText" lastClr="000000"/>
                </a:solidFill>
              </a:rPr>
              <a:t>中复制页面更改</a:t>
            </a:r>
          </a:p>
        </p:txBody>
      </p:sp>
      <p:sp>
        <p:nvSpPr>
          <p:cNvPr id="138" name="TextBox 137"/>
          <p:cNvSpPr txBox="1"/>
          <p:nvPr/>
        </p:nvSpPr>
        <p:spPr>
          <a:xfrm>
            <a:off x="7632875" y="5904264"/>
            <a:ext cx="946398" cy="169316"/>
          </a:xfrm>
          <a:prstGeom prst="rect">
            <a:avLst/>
          </a:prstGeom>
          <a:noFill/>
        </p:spPr>
        <p:txBody>
          <a:bodyPr wrap="square" rtlCol="0">
            <a:spAutoFit/>
          </a:bodyPr>
          <a:lstStyle/>
          <a:p>
            <a:pPr defTabSz="914583"/>
            <a:r>
              <a:rPr lang="zh-CN" altLang="en-US" sz="500" kern="0" dirty="0">
                <a:solidFill>
                  <a:sysClr val="windowText" lastClr="000000"/>
                </a:solidFill>
              </a:rPr>
              <a:t>等待所有写任务完成</a:t>
            </a:r>
          </a:p>
        </p:txBody>
      </p:sp>
      <p:sp>
        <p:nvSpPr>
          <p:cNvPr id="139" name="TextBox 138"/>
          <p:cNvSpPr txBox="1"/>
          <p:nvPr/>
        </p:nvSpPr>
        <p:spPr>
          <a:xfrm>
            <a:off x="7735157" y="5457941"/>
            <a:ext cx="946398" cy="169316"/>
          </a:xfrm>
          <a:prstGeom prst="rect">
            <a:avLst/>
          </a:prstGeom>
          <a:noFill/>
        </p:spPr>
        <p:txBody>
          <a:bodyPr wrap="square" rtlCol="0">
            <a:spAutoFit/>
          </a:bodyPr>
          <a:lstStyle/>
          <a:p>
            <a:pPr defTabSz="914583"/>
            <a:r>
              <a:rPr lang="zh-CN" altLang="en-US" sz="500" kern="0" dirty="0">
                <a:solidFill>
                  <a:sysClr val="windowText" lastClr="000000"/>
                </a:solidFill>
              </a:rPr>
              <a:t>写入复制页面</a:t>
            </a:r>
          </a:p>
        </p:txBody>
      </p:sp>
      <p:sp>
        <p:nvSpPr>
          <p:cNvPr id="141" name="TextBox 140"/>
          <p:cNvSpPr txBox="1"/>
          <p:nvPr/>
        </p:nvSpPr>
        <p:spPr>
          <a:xfrm>
            <a:off x="7785869" y="6102513"/>
            <a:ext cx="946398" cy="169316"/>
          </a:xfrm>
          <a:prstGeom prst="rect">
            <a:avLst/>
          </a:prstGeom>
          <a:noFill/>
        </p:spPr>
        <p:txBody>
          <a:bodyPr wrap="square" rtlCol="0">
            <a:spAutoFit/>
          </a:bodyPr>
          <a:lstStyle/>
          <a:p>
            <a:pPr defTabSz="914583"/>
            <a:r>
              <a:rPr lang="zh-CN" altLang="en-US" sz="500" kern="0" dirty="0">
                <a:solidFill>
                  <a:sysClr val="windowText" lastClr="000000"/>
                </a:solidFill>
              </a:rPr>
              <a:t>永久层锚页面</a:t>
            </a:r>
          </a:p>
        </p:txBody>
      </p:sp>
    </p:spTree>
    <p:extLst>
      <p:ext uri="{BB962C8B-B14F-4D97-AF65-F5344CB8AC3E}">
        <p14:creationId xmlns:p14="http://schemas.microsoft.com/office/powerpoint/2010/main" val="1537958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kern="0" dirty="0">
                <a:solidFill>
                  <a:srgbClr val="000000"/>
                </a:solidFill>
                <a:latin typeface="微软雅黑" panose="020B0503020204020204" pitchFamily="34" charset="-122"/>
                <a:ea typeface="微软雅黑" panose="020B0503020204020204" pitchFamily="34" charset="-122"/>
              </a:rPr>
              <a:t>1. </a:t>
            </a:r>
            <a:r>
              <a:rPr lang="zh-CN" altLang="en-US" sz="2800" kern="0" dirty="0">
                <a:solidFill>
                  <a:srgbClr val="000000"/>
                </a:solidFill>
                <a:latin typeface="微软雅黑" panose="020B0503020204020204" pitchFamily="34" charset="-122"/>
                <a:ea typeface="微软雅黑" panose="020B0503020204020204" pitchFamily="34" charset="-122"/>
              </a:rPr>
              <a:t>部署：服务器的部署架构，包括网络部署方式，存储部署方式等</a:t>
            </a:r>
            <a:endParaRPr lang="en-US" sz="2800" kern="0" dirty="0">
              <a:solidFill>
                <a:srgbClr val="00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571500" y="1390650"/>
            <a:ext cx="6635750" cy="50321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服务器部署</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常规的</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部署方式分</a:t>
            </a:r>
            <a:r>
              <a:rPr lang="en-US" altLang="zh-CN" sz="1400" kern="0" dirty="0">
                <a:latin typeface="微软雅黑" panose="020B0503020204020204" pitchFamily="34" charset="-122"/>
                <a:ea typeface="微软雅黑" panose="020B0503020204020204" pitchFamily="34" charset="-122"/>
                <a:cs typeface="Arial Unicode MS" pitchFamily="34" charset="-128"/>
              </a:rPr>
              <a:t>scale-up(</a:t>
            </a:r>
            <a:r>
              <a:rPr lang="zh-CN" altLang="en-US" sz="1400" kern="0" dirty="0">
                <a:latin typeface="微软雅黑" panose="020B0503020204020204" pitchFamily="34" charset="-122"/>
                <a:ea typeface="微软雅黑" panose="020B0503020204020204" pitchFamily="34" charset="-122"/>
                <a:cs typeface="Arial Unicode MS" pitchFamily="34" charset="-128"/>
              </a:rPr>
              <a:t>单机</a:t>
            </a:r>
            <a:r>
              <a:rPr lang="en-US" altLang="zh-CN" sz="1400" kern="0" dirty="0">
                <a:latin typeface="微软雅黑" panose="020B0503020204020204" pitchFamily="34" charset="-122"/>
                <a:ea typeface="微软雅黑" panose="020B0503020204020204" pitchFamily="34" charset="-122"/>
                <a:cs typeface="Arial Unicode MS" pitchFamily="34" charset="-128"/>
              </a:rPr>
              <a:t>)</a:t>
            </a:r>
            <a:r>
              <a:rPr lang="zh-CN" altLang="en-US" sz="1400" kern="0" dirty="0">
                <a:latin typeface="微软雅黑" panose="020B0503020204020204" pitchFamily="34" charset="-122"/>
                <a:ea typeface="微软雅黑" panose="020B0503020204020204" pitchFamily="34" charset="-122"/>
                <a:cs typeface="Arial Unicode MS" pitchFamily="34" charset="-128"/>
              </a:rPr>
              <a:t>和</a:t>
            </a:r>
            <a:r>
              <a:rPr lang="en-US" altLang="zh-CN" sz="1400" kern="0" dirty="0">
                <a:latin typeface="微软雅黑" panose="020B0503020204020204" pitchFamily="34" charset="-122"/>
                <a:ea typeface="微软雅黑" panose="020B0503020204020204" pitchFamily="34" charset="-122"/>
                <a:cs typeface="Arial Unicode MS" pitchFamily="34" charset="-128"/>
              </a:rPr>
              <a:t>scale-out(</a:t>
            </a:r>
            <a:r>
              <a:rPr lang="zh-CN" altLang="en-US" sz="1400" kern="0" dirty="0">
                <a:latin typeface="微软雅黑" panose="020B0503020204020204" pitchFamily="34" charset="-122"/>
                <a:ea typeface="微软雅黑" panose="020B0503020204020204" pitchFamily="34" charset="-122"/>
                <a:cs typeface="Arial Unicode MS" pitchFamily="34" charset="-128"/>
              </a:rPr>
              <a:t>集群</a:t>
            </a:r>
            <a:r>
              <a:rPr lang="en-US" altLang="zh-CN" sz="1400" kern="0" dirty="0">
                <a:latin typeface="微软雅黑" panose="020B0503020204020204" pitchFamily="34" charset="-122"/>
                <a:ea typeface="微软雅黑" panose="020B0503020204020204" pitchFamily="34" charset="-122"/>
                <a:cs typeface="Arial Unicode MS" pitchFamily="34" charset="-128"/>
              </a:rPr>
              <a:t>)</a:t>
            </a:r>
            <a:r>
              <a:rPr lang="zh-CN" altLang="en-US" sz="1400" kern="0" dirty="0">
                <a:latin typeface="微软雅黑" panose="020B0503020204020204" pitchFamily="34" charset="-122"/>
                <a:ea typeface="微软雅黑" panose="020B0503020204020204" pitchFamily="34" charset="-122"/>
                <a:cs typeface="Arial Unicode MS" pitchFamily="34" charset="-128"/>
              </a:rPr>
              <a:t>两种方式（见左图示），单机方式使用一台物理主机运行单独的</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数据库实体以及单独数据库实例，此类部署方式多应用于交易型系统，例如</a:t>
            </a:r>
            <a:r>
              <a:rPr lang="en-US" altLang="zh-CN" sz="1400" kern="0" dirty="0">
                <a:latin typeface="微软雅黑" panose="020B0503020204020204" pitchFamily="34" charset="-122"/>
                <a:ea typeface="微软雅黑" panose="020B0503020204020204" pitchFamily="34" charset="-122"/>
                <a:cs typeface="Arial Unicode MS" pitchFamily="34" charset="-128"/>
              </a:rPr>
              <a:t>ERP</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CRM</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SRM</a:t>
            </a:r>
            <a:r>
              <a:rPr lang="zh-CN" altLang="en-US" sz="1400" kern="0" dirty="0">
                <a:latin typeface="微软雅黑" panose="020B0503020204020204" pitchFamily="34" charset="-122"/>
                <a:ea typeface="微软雅黑" panose="020B0503020204020204" pitchFamily="34" charset="-122"/>
                <a:cs typeface="Arial Unicode MS" pitchFamily="34" charset="-128"/>
              </a:rPr>
              <a:t>等；集群方式使用多台物理主机运行单独的</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数据库实体以及多个数据库实例，此类部署方式多应用于分析型系统，例如</a:t>
            </a:r>
            <a:r>
              <a:rPr lang="en-US" altLang="zh-CN" sz="1400" kern="0" dirty="0">
                <a:latin typeface="微软雅黑" panose="020B0503020204020204" pitchFamily="34" charset="-122"/>
                <a:ea typeface="微软雅黑" panose="020B0503020204020204" pitchFamily="34" charset="-122"/>
                <a:cs typeface="Arial Unicode MS" pitchFamily="34" charset="-128"/>
              </a:rPr>
              <a:t>BW</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EDW</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IOT</a:t>
            </a:r>
            <a:r>
              <a:rPr lang="zh-CN" altLang="en-US" sz="1400" kern="0" dirty="0">
                <a:latin typeface="微软雅黑" panose="020B0503020204020204" pitchFamily="34" charset="-122"/>
                <a:ea typeface="微软雅黑" panose="020B0503020204020204" pitchFamily="34" charset="-122"/>
                <a:cs typeface="Arial Unicode MS" pitchFamily="34" charset="-128"/>
              </a:rPr>
              <a:t>等。无论采用何种部署方式，</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都提供相应的高可用性、备份及容灾解决方案，达到系统</a:t>
            </a:r>
            <a:r>
              <a:rPr lang="en-US" altLang="zh-CN" sz="1400" kern="0" dirty="0">
                <a:latin typeface="微软雅黑" panose="020B0503020204020204" pitchFamily="34" charset="-122"/>
                <a:ea typeface="微软雅黑" panose="020B0503020204020204" pitchFamily="34" charset="-122"/>
                <a:cs typeface="Arial Unicode MS" pitchFamily="34" charset="-128"/>
              </a:rPr>
              <a:t>7x24</a:t>
            </a:r>
            <a:r>
              <a:rPr lang="zh-CN" altLang="en-US" sz="1400" kern="0" dirty="0">
                <a:latin typeface="微软雅黑" panose="020B0503020204020204" pitchFamily="34" charset="-122"/>
                <a:ea typeface="微软雅黑" panose="020B0503020204020204" pitchFamily="34" charset="-122"/>
                <a:cs typeface="Arial Unicode MS" pitchFamily="34" charset="-128"/>
              </a:rPr>
              <a:t>的持续运行标准。</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网络部署方式</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单机部署环境下由于数据处理走服务器内部总线，带宽没有问题。双机环境下，主备之间要求高速网络（万兆或光纤）满足实时同步的要求。主机通讯网络与用户访问网络分开，隔离用户层访问（防火墙支持）；集群部署环境下，各节点之间必须通过万兆交换机及光纤网络互连。具体网络的实施和隔离由用户依据机房实际情况自己完成。</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存储部署方式</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认证一体机本身已经配置足够的磁盘或存储用于关键数据的存放。另外，客户如果想更多采用已有设备，可考虑</a:t>
            </a:r>
            <a:r>
              <a:rPr lang="en-US" sz="1400" b="1" dirty="0"/>
              <a:t>SAP HANA Tailored Data Center Integration</a:t>
            </a:r>
            <a:r>
              <a:rPr lang="zh-CN" altLang="en-US" sz="1400" dirty="0"/>
              <a:t>（</a:t>
            </a:r>
            <a:r>
              <a:rPr lang="en-US" altLang="zh-CN" sz="1400" dirty="0"/>
              <a:t>TDI</a:t>
            </a:r>
            <a:r>
              <a:rPr lang="zh-CN" altLang="en-US" sz="1400" dirty="0"/>
              <a:t>）</a:t>
            </a:r>
            <a:r>
              <a:rPr lang="zh-CN" altLang="en-US" sz="1400" kern="0" dirty="0">
                <a:latin typeface="微软雅黑" panose="020B0503020204020204" pitchFamily="34" charset="-122"/>
                <a:ea typeface="微软雅黑" panose="020B0503020204020204" pitchFamily="34" charset="-122"/>
                <a:cs typeface="Arial Unicode MS" pitchFamily="34" charset="-128"/>
              </a:rPr>
              <a:t>方式，此方式让企业存储替代一体机存储服务于</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系统，在实际应用中需要客户执行</a:t>
            </a:r>
            <a:r>
              <a:rPr lang="en-US" sz="1400" dirty="0"/>
              <a:t>HWCCT</a:t>
            </a:r>
            <a:r>
              <a:rPr lang="zh-CN" altLang="en-US" sz="1400" dirty="0"/>
              <a:t>工具来检查设备与网络是否达标。详细内容请阅读</a:t>
            </a:r>
            <a:r>
              <a:rPr lang="en-US" altLang="zh-CN" sz="1400" dirty="0"/>
              <a:t>SAP Notes 1943937</a:t>
            </a:r>
            <a:r>
              <a:rPr lang="zh-CN" altLang="en-US" sz="1400" dirty="0"/>
              <a:t>（见附录）。</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pic>
        <p:nvPicPr>
          <p:cNvPr id="8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00" y="1572366"/>
            <a:ext cx="4797080" cy="156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图片 284"/>
          <p:cNvPicPr>
            <a:picLocks noChangeAspect="1"/>
          </p:cNvPicPr>
          <p:nvPr/>
        </p:nvPicPr>
        <p:blipFill>
          <a:blip r:embed="rId3"/>
          <a:stretch>
            <a:fillRect/>
          </a:stretch>
        </p:blipFill>
        <p:spPr>
          <a:xfrm>
            <a:off x="7251700" y="3139885"/>
            <a:ext cx="4797081" cy="1692465"/>
          </a:xfrm>
          <a:prstGeom prst="rect">
            <a:avLst/>
          </a:prstGeom>
        </p:spPr>
      </p:pic>
      <p:pic>
        <p:nvPicPr>
          <p:cNvPr id="286" name="图片 285"/>
          <p:cNvPicPr>
            <a:picLocks noChangeAspect="1"/>
          </p:cNvPicPr>
          <p:nvPr/>
        </p:nvPicPr>
        <p:blipFill>
          <a:blip r:embed="rId4"/>
          <a:stretch>
            <a:fillRect/>
          </a:stretch>
        </p:blipFill>
        <p:spPr>
          <a:xfrm>
            <a:off x="7251700" y="4997450"/>
            <a:ext cx="4797080" cy="1504950"/>
          </a:xfrm>
          <a:prstGeom prst="rect">
            <a:avLst/>
          </a:prstGeom>
        </p:spPr>
      </p:pic>
    </p:spTree>
    <p:extLst>
      <p:ext uri="{BB962C8B-B14F-4D97-AF65-F5344CB8AC3E}">
        <p14:creationId xmlns:p14="http://schemas.microsoft.com/office/powerpoint/2010/main" val="3715613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kern="0" dirty="0">
                <a:solidFill>
                  <a:srgbClr val="000000"/>
                </a:solidFill>
                <a:latin typeface="微软雅黑" panose="020B0503020204020204" pitchFamily="34" charset="-122"/>
                <a:ea typeface="微软雅黑" panose="020B0503020204020204" pitchFamily="34" charset="-122"/>
              </a:rPr>
              <a:t>3. </a:t>
            </a:r>
            <a:r>
              <a:rPr lang="zh-CN" altLang="en-US" sz="2800" kern="0" dirty="0">
                <a:solidFill>
                  <a:srgbClr val="000000"/>
                </a:solidFill>
                <a:latin typeface="微软雅黑" panose="020B0503020204020204" pitchFamily="34" charset="-122"/>
                <a:ea typeface="微软雅黑" panose="020B0503020204020204" pitchFamily="34" charset="-122"/>
              </a:rPr>
              <a:t>容量：请提供容量管理方式，包括</a:t>
            </a:r>
            <a:r>
              <a:rPr lang="en-US" sz="2800" kern="0" dirty="0">
                <a:solidFill>
                  <a:srgbClr val="000000"/>
                </a:solidFill>
                <a:latin typeface="微软雅黑" panose="020B0503020204020204" pitchFamily="34" charset="-122"/>
                <a:ea typeface="微软雅黑" panose="020B0503020204020204" pitchFamily="34" charset="-122"/>
              </a:rPr>
              <a:t>CPU</a:t>
            </a:r>
            <a:r>
              <a:rPr lang="zh-CN" altLang="en-US" sz="2800" kern="0" dirty="0">
                <a:solidFill>
                  <a:srgbClr val="000000"/>
                </a:solidFill>
                <a:latin typeface="微软雅黑" panose="020B0503020204020204" pitchFamily="34" charset="-122"/>
                <a:ea typeface="微软雅黑" panose="020B0503020204020204" pitchFamily="34" charset="-122"/>
              </a:rPr>
              <a:t>、内存、存储扩容及数据库扩容等等</a:t>
            </a:r>
            <a:endParaRPr lang="en-US" sz="2800" kern="0"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1500" y="1501843"/>
            <a:ext cx="6692900" cy="33085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初始容量计算</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提供</a:t>
            </a:r>
            <a:r>
              <a:rPr lang="en-US" altLang="zh-CN" sz="1400" kern="0" dirty="0">
                <a:latin typeface="微软雅黑" panose="020B0503020204020204" pitchFamily="34" charset="-122"/>
                <a:ea typeface="微软雅黑" panose="020B0503020204020204" pitchFamily="34" charset="-122"/>
                <a:cs typeface="Arial Unicode MS" pitchFamily="34" charset="-128"/>
              </a:rPr>
              <a:t>sizing</a:t>
            </a:r>
            <a:r>
              <a:rPr lang="zh-CN" altLang="en-US" sz="1400" kern="0" dirty="0">
                <a:latin typeface="微软雅黑" panose="020B0503020204020204" pitchFamily="34" charset="-122"/>
                <a:ea typeface="微软雅黑" panose="020B0503020204020204" pitchFamily="34" charset="-122"/>
                <a:cs typeface="Arial Unicode MS" pitchFamily="34" charset="-128"/>
              </a:rPr>
              <a:t>工具，可以针对现有应用及数据量进行迁移到</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的容量估算。按照</a:t>
            </a:r>
            <a:r>
              <a:rPr lang="en-US" altLang="zh-CN" sz="1400" kern="0" dirty="0">
                <a:latin typeface="微软雅黑" panose="020B0503020204020204" pitchFamily="34" charset="-122"/>
                <a:ea typeface="微软雅黑" panose="020B0503020204020204" pitchFamily="34" charset="-122"/>
                <a:cs typeface="Arial Unicode MS" pitchFamily="34" charset="-128"/>
              </a:rPr>
              <a:t>SAP note 1872170 - Suite on HANA memory sizing</a:t>
            </a:r>
            <a:r>
              <a:rPr lang="zh-CN" altLang="en-US" sz="1400" kern="0" dirty="0">
                <a:latin typeface="微软雅黑" panose="020B0503020204020204" pitchFamily="34" charset="-122"/>
                <a:ea typeface="微软雅黑" panose="020B0503020204020204" pitchFamily="34" charset="-122"/>
                <a:cs typeface="Arial Unicode MS" pitchFamily="34" charset="-128"/>
              </a:rPr>
              <a:t>（见附录），</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交付了</a:t>
            </a:r>
            <a:r>
              <a:rPr lang="en-US" altLang="zh-CN" sz="1400" kern="0" dirty="0">
                <a:latin typeface="微软雅黑" panose="020B0503020204020204" pitchFamily="34" charset="-122"/>
                <a:ea typeface="微软雅黑" panose="020B0503020204020204" pitchFamily="34" charset="-122"/>
                <a:cs typeface="Arial Unicode MS" pitchFamily="34" charset="-128"/>
              </a:rPr>
              <a:t>ABAP</a:t>
            </a:r>
            <a:r>
              <a:rPr lang="zh-CN" altLang="en-US" sz="1400" kern="0" dirty="0">
                <a:latin typeface="微软雅黑" panose="020B0503020204020204" pitchFamily="34" charset="-122"/>
                <a:ea typeface="微软雅黑" panose="020B0503020204020204" pitchFamily="34" charset="-122"/>
                <a:cs typeface="Arial Unicode MS" pitchFamily="34" charset="-128"/>
              </a:rPr>
              <a:t>报表用于转换后的容量估算，次结果仅限于目前系统环境的测算评估，还需要根据客户</a:t>
            </a:r>
            <a:r>
              <a:rPr lang="en-US" altLang="zh-CN" sz="1400" kern="0" dirty="0">
                <a:latin typeface="微软雅黑" panose="020B0503020204020204" pitchFamily="34" charset="-122"/>
                <a:ea typeface="微软雅黑" panose="020B0503020204020204" pitchFamily="34" charset="-122"/>
                <a:cs typeface="Arial Unicode MS" pitchFamily="34" charset="-128"/>
              </a:rPr>
              <a:t>3~5</a:t>
            </a:r>
            <a:r>
              <a:rPr lang="zh-CN" altLang="en-US" sz="1400" kern="0" dirty="0">
                <a:latin typeface="微软雅黑" panose="020B0503020204020204" pitchFamily="34" charset="-122"/>
                <a:ea typeface="微软雅黑" panose="020B0503020204020204" pitchFamily="34" charset="-122"/>
                <a:cs typeface="Arial Unicode MS" pitchFamily="34" charset="-128"/>
              </a:rPr>
              <a:t>年业务发展进行评估，适当增加硬件投入。示范报告如右图图示。</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将来扩容</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扩容是指</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数据库的内存或</a:t>
            </a:r>
            <a:r>
              <a:rPr lang="en-US" altLang="zh-CN" sz="1400" kern="0" dirty="0">
                <a:latin typeface="微软雅黑" panose="020B0503020204020204" pitchFamily="34" charset="-122"/>
                <a:ea typeface="微软雅黑" panose="020B0503020204020204" pitchFamily="34" charset="-122"/>
                <a:cs typeface="Arial Unicode MS" pitchFamily="34" charset="-128"/>
              </a:rPr>
              <a:t>CPU</a:t>
            </a:r>
            <a:r>
              <a:rPr lang="zh-CN" altLang="en-US" sz="1400" kern="0" dirty="0">
                <a:latin typeface="微软雅黑" panose="020B0503020204020204" pitchFamily="34" charset="-122"/>
                <a:ea typeface="微软雅黑" panose="020B0503020204020204" pitchFamily="34" charset="-122"/>
                <a:cs typeface="Arial Unicode MS" pitchFamily="34" charset="-128"/>
              </a:rPr>
              <a:t>消耗峰值接近或达到服务器的物理配置总值。由于</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是一个内存容量敏感的计算平台，一般建议内存平均使用量达到</a:t>
            </a:r>
            <a:r>
              <a:rPr lang="en-US" altLang="zh-CN" sz="1400" kern="0" dirty="0">
                <a:latin typeface="微软雅黑" panose="020B0503020204020204" pitchFamily="34" charset="-122"/>
                <a:ea typeface="微软雅黑" panose="020B0503020204020204" pitchFamily="34" charset="-122"/>
                <a:cs typeface="Arial Unicode MS" pitchFamily="34" charset="-128"/>
              </a:rPr>
              <a:t>75%</a:t>
            </a:r>
            <a:r>
              <a:rPr lang="zh-CN" altLang="en-US" sz="1400" kern="0" dirty="0">
                <a:latin typeface="微软雅黑" panose="020B0503020204020204" pitchFamily="34" charset="-122"/>
                <a:ea typeface="微软雅黑" panose="020B0503020204020204" pitchFamily="34" charset="-122"/>
                <a:cs typeface="Arial Unicode MS" pitchFamily="34" charset="-128"/>
              </a:rPr>
              <a:t>以上或峰值使用量达到</a:t>
            </a:r>
            <a:r>
              <a:rPr lang="en-US" altLang="zh-CN" sz="1400" kern="0" dirty="0">
                <a:latin typeface="微软雅黑" panose="020B0503020204020204" pitchFamily="34" charset="-122"/>
                <a:ea typeface="微软雅黑" panose="020B0503020204020204" pitchFamily="34" charset="-122"/>
                <a:cs typeface="Arial Unicode MS" pitchFamily="34" charset="-128"/>
              </a:rPr>
              <a:t>85%</a:t>
            </a:r>
            <a:r>
              <a:rPr lang="zh-CN" altLang="en-US" sz="1400" kern="0" dirty="0">
                <a:latin typeface="微软雅黑" panose="020B0503020204020204" pitchFamily="34" charset="-122"/>
                <a:ea typeface="微软雅黑" panose="020B0503020204020204" pitchFamily="34" charset="-122"/>
                <a:cs typeface="Arial Unicode MS" pitchFamily="34" charset="-128"/>
              </a:rPr>
              <a:t>以上，可考虑硬件升级计划。</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未来扩容方式及最大可配置容量要看硬件厂商所提供本型号主机的参数而定，一般来说</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一体机扩容时，相应的</a:t>
            </a:r>
            <a:r>
              <a:rPr lang="en-US" altLang="zh-CN" sz="1400" kern="0" dirty="0">
                <a:latin typeface="微软雅黑" panose="020B0503020204020204" pitchFamily="34" charset="-122"/>
                <a:ea typeface="微软雅黑" panose="020B0503020204020204" pitchFamily="34" charset="-122"/>
                <a:cs typeface="Arial Unicode MS" pitchFamily="34" charset="-128"/>
              </a:rPr>
              <a:t>CPU</a:t>
            </a:r>
            <a:r>
              <a:rPr lang="zh-CN" altLang="en-US" sz="1400" kern="0" dirty="0">
                <a:latin typeface="微软雅黑" panose="020B0503020204020204" pitchFamily="34" charset="-122"/>
                <a:ea typeface="微软雅黑" panose="020B0503020204020204" pitchFamily="34" charset="-122"/>
                <a:cs typeface="Arial Unicode MS" pitchFamily="34" charset="-128"/>
              </a:rPr>
              <a:t>、内存、存储都要按比例扩展，</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提供的建议比例大致为内存（</a:t>
            </a:r>
            <a:r>
              <a:rPr lang="en-US" altLang="zh-CN" sz="1400" kern="0" dirty="0">
                <a:latin typeface="微软雅黑" panose="020B0503020204020204" pitchFamily="34" charset="-122"/>
                <a:ea typeface="微软雅黑" panose="020B0503020204020204" pitchFamily="34" charset="-122"/>
                <a:cs typeface="Arial Unicode MS" pitchFamily="34" charset="-128"/>
              </a:rPr>
              <a:t>1</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SSD</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1</a:t>
            </a:r>
            <a:r>
              <a:rPr lang="zh-CN" altLang="en-US" sz="1400" kern="0" dirty="0">
                <a:latin typeface="微软雅黑" panose="020B0503020204020204" pitchFamily="34" charset="-122"/>
                <a:ea typeface="微软雅黑" panose="020B0503020204020204" pitchFamily="34" charset="-122"/>
                <a:cs typeface="Arial Unicode MS" pitchFamily="34" charset="-128"/>
              </a:rPr>
              <a:t>）：存储（</a:t>
            </a:r>
            <a:r>
              <a:rPr lang="en-US" altLang="zh-CN" sz="1400" kern="0" dirty="0">
                <a:latin typeface="微软雅黑" panose="020B0503020204020204" pitchFamily="34" charset="-122"/>
                <a:ea typeface="微软雅黑" panose="020B0503020204020204" pitchFamily="34" charset="-122"/>
                <a:cs typeface="Arial Unicode MS" pitchFamily="34" charset="-128"/>
              </a:rPr>
              <a:t>4</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endParaRPr lang="en-US" sz="1400" kern="0" dirty="0">
              <a:latin typeface="微软雅黑" panose="020B0503020204020204" pitchFamily="34" charset="-122"/>
              <a:ea typeface="微软雅黑" panose="020B0503020204020204" pitchFamily="34" charset="-122"/>
              <a:cs typeface="Arial Unicode MS" pitchFamily="34" charset="-128"/>
            </a:endParaRPr>
          </a:p>
        </p:txBody>
      </p:sp>
      <p:pic>
        <p:nvPicPr>
          <p:cNvPr id="4" name="图片 3"/>
          <p:cNvPicPr>
            <a:picLocks noChangeAspect="1"/>
          </p:cNvPicPr>
          <p:nvPr/>
        </p:nvPicPr>
        <p:blipFill>
          <a:blip r:embed="rId2"/>
          <a:stretch>
            <a:fillRect/>
          </a:stretch>
        </p:blipFill>
        <p:spPr>
          <a:xfrm>
            <a:off x="7264400" y="1863793"/>
            <a:ext cx="4717677" cy="1362007"/>
          </a:xfrm>
          <a:prstGeom prst="rect">
            <a:avLst/>
          </a:prstGeom>
        </p:spPr>
      </p:pic>
    </p:spTree>
    <p:extLst>
      <p:ext uri="{BB962C8B-B14F-4D97-AF65-F5344CB8AC3E}">
        <p14:creationId xmlns:p14="http://schemas.microsoft.com/office/powerpoint/2010/main" val="3928381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kern="0" dirty="0">
                <a:solidFill>
                  <a:srgbClr val="000000"/>
                </a:solidFill>
                <a:latin typeface="微软雅黑" panose="020B0503020204020204" pitchFamily="34" charset="-122"/>
                <a:ea typeface="微软雅黑" panose="020B0503020204020204" pitchFamily="34" charset="-122"/>
              </a:rPr>
              <a:t>5. </a:t>
            </a:r>
            <a:r>
              <a:rPr lang="zh-CN" altLang="en-US" sz="2800" kern="0" dirty="0">
                <a:solidFill>
                  <a:srgbClr val="000000"/>
                </a:solidFill>
                <a:latin typeface="微软雅黑" panose="020B0503020204020204" pitchFamily="34" charset="-122"/>
                <a:ea typeface="微软雅黑" panose="020B0503020204020204" pitchFamily="34" charset="-122"/>
              </a:rPr>
              <a:t>监控：请提供监控部署方式及策略等，如何与我行的统一监控平台结合</a:t>
            </a:r>
            <a:endParaRPr lang="en-US" sz="2800" kern="0"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1500" y="1501843"/>
            <a:ext cx="6007100" cy="480131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b="1" kern="0" dirty="0">
                <a:latin typeface="微软雅黑" panose="020B0503020204020204" pitchFamily="34" charset="-122"/>
                <a:ea typeface="微软雅黑" panose="020B0503020204020204" pitchFamily="34" charset="-122"/>
                <a:cs typeface="Arial Unicode MS" pitchFamily="34" charset="-128"/>
              </a:rPr>
              <a:t>HANA DB Control Center</a:t>
            </a:r>
            <a:r>
              <a:rPr lang="zh-CN" altLang="en-US" sz="1800" b="1" kern="0" dirty="0">
                <a:latin typeface="微软雅黑" panose="020B0503020204020204" pitchFamily="34" charset="-122"/>
                <a:ea typeface="微软雅黑" panose="020B0503020204020204" pitchFamily="34" charset="-122"/>
                <a:cs typeface="Arial Unicode MS" pitchFamily="34" charset="-128"/>
              </a:rPr>
              <a:t>（</a:t>
            </a:r>
            <a:r>
              <a:rPr lang="en-US" altLang="zh-CN" sz="1800" b="1" kern="0" dirty="0">
                <a:latin typeface="微软雅黑" panose="020B0503020204020204" pitchFamily="34" charset="-122"/>
                <a:ea typeface="微软雅黑" panose="020B0503020204020204" pitchFamily="34" charset="-122"/>
                <a:cs typeface="Arial Unicode MS" pitchFamily="34" charset="-128"/>
              </a:rPr>
              <a:t>DCC</a:t>
            </a:r>
            <a:r>
              <a:rPr lang="zh-CN" altLang="en-US" sz="1800" b="1" kern="0" dirty="0">
                <a:latin typeface="微软雅黑" panose="020B0503020204020204" pitchFamily="34" charset="-122"/>
                <a:ea typeface="微软雅黑" panose="020B0503020204020204" pitchFamily="34" charset="-122"/>
                <a:cs typeface="Arial Unicode MS" pitchFamily="34" charset="-128"/>
              </a:rPr>
              <a:t>）提供基本的监控</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采用</a:t>
            </a:r>
            <a:r>
              <a:rPr lang="en-US" altLang="zh-CN" sz="1400" kern="0" dirty="0">
                <a:latin typeface="微软雅黑" panose="020B0503020204020204" pitchFamily="34" charset="-122"/>
                <a:ea typeface="微软雅黑" panose="020B0503020204020204" pitchFamily="34" charset="-122"/>
                <a:cs typeface="Arial Unicode MS" pitchFamily="34" charset="-128"/>
              </a:rPr>
              <a:t>Fiori UI-Based Web</a:t>
            </a:r>
            <a:r>
              <a:rPr lang="zh-CN" altLang="en-US" sz="1400" kern="0" dirty="0">
                <a:latin typeface="微软雅黑" panose="020B0503020204020204" pitchFamily="34" charset="-122"/>
                <a:ea typeface="微软雅黑" panose="020B0503020204020204" pitchFamily="34" charset="-122"/>
                <a:cs typeface="Arial Unicode MS" pitchFamily="34" charset="-128"/>
              </a:rPr>
              <a:t>管理界面，可以从任何设备访问</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的运行状况，如右图图示</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集成于</a:t>
            </a:r>
            <a:r>
              <a:rPr lang="en-US" altLang="zh-CN" sz="1800" b="1" kern="0" dirty="0">
                <a:latin typeface="微软雅黑" panose="020B0503020204020204" pitchFamily="34" charset="-122"/>
                <a:ea typeface="微软雅黑" panose="020B0503020204020204" pitchFamily="34" charset="-122"/>
                <a:cs typeface="Arial Unicode MS" pitchFamily="34" charset="-128"/>
              </a:rPr>
              <a:t>Solution Manager</a:t>
            </a:r>
            <a:r>
              <a:rPr lang="zh-CN" altLang="en-US" sz="1800" b="1" kern="0" dirty="0">
                <a:latin typeface="微软雅黑" panose="020B0503020204020204" pitchFamily="34" charset="-122"/>
                <a:ea typeface="微软雅黑" panose="020B0503020204020204" pitchFamily="34" charset="-122"/>
                <a:cs typeface="Arial Unicode MS" pitchFamily="34" charset="-128"/>
              </a:rPr>
              <a:t>中，提供</a:t>
            </a:r>
            <a:r>
              <a:rPr lang="en-US" altLang="zh-CN" sz="1800" b="1" kern="0" dirty="0">
                <a:latin typeface="微软雅黑" panose="020B0503020204020204" pitchFamily="34" charset="-122"/>
                <a:ea typeface="微软雅黑" panose="020B0503020204020204" pitchFamily="34" charset="-122"/>
                <a:cs typeface="Arial Unicode MS" pitchFamily="34" charset="-128"/>
              </a:rPr>
              <a:t>SAP</a:t>
            </a:r>
            <a:r>
              <a:rPr lang="zh-CN" altLang="en-US" sz="1800" b="1" kern="0" dirty="0">
                <a:latin typeface="微软雅黑" panose="020B0503020204020204" pitchFamily="34" charset="-122"/>
                <a:ea typeface="微软雅黑" panose="020B0503020204020204" pitchFamily="34" charset="-122"/>
                <a:cs typeface="Arial Unicode MS" pitchFamily="34" charset="-128"/>
              </a:rPr>
              <a:t>全架构蓝图的统一监控界面</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传统的</a:t>
            </a:r>
            <a:r>
              <a:rPr lang="en-US" altLang="zh-CN" sz="1400" kern="0" dirty="0">
                <a:latin typeface="微软雅黑" panose="020B0503020204020204" pitchFamily="34" charset="-122"/>
                <a:ea typeface="微软雅黑" panose="020B0503020204020204" pitchFamily="34" charset="-122"/>
                <a:cs typeface="Arial Unicode MS" pitchFamily="34" charset="-128"/>
              </a:rPr>
              <a:t>Solution Manager</a:t>
            </a:r>
            <a:r>
              <a:rPr lang="zh-CN" altLang="en-US" sz="1400" kern="0" dirty="0">
                <a:latin typeface="微软雅黑" panose="020B0503020204020204" pitchFamily="34" charset="-122"/>
                <a:ea typeface="微软雅黑" panose="020B0503020204020204" pitchFamily="34" charset="-122"/>
                <a:cs typeface="Arial Unicode MS" pitchFamily="34" charset="-128"/>
              </a:rPr>
              <a:t>系统可支持</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数据库的预警、监控和通知等操作，并且可以和之前的</a:t>
            </a:r>
            <a:r>
              <a:rPr lang="en-US" altLang="zh-CN" sz="1400" kern="0" dirty="0">
                <a:latin typeface="微软雅黑" panose="020B0503020204020204" pitchFamily="34" charset="-122"/>
                <a:ea typeface="微软雅黑" panose="020B0503020204020204" pitchFamily="34" charset="-122"/>
                <a:cs typeface="Arial Unicode MS" pitchFamily="34" charset="-128"/>
              </a:rPr>
              <a:t>ERP</a:t>
            </a:r>
            <a:r>
              <a:rPr lang="zh-CN" altLang="en-US" sz="1400" kern="0" dirty="0">
                <a:latin typeface="微软雅黑" panose="020B0503020204020204" pitchFamily="34" charset="-122"/>
                <a:ea typeface="微软雅黑" panose="020B0503020204020204" pitchFamily="34" charset="-122"/>
                <a:cs typeface="Arial Unicode MS" pitchFamily="34" charset="-128"/>
              </a:rPr>
              <a:t>运维整合</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硬件厂商提供的基于设备的指标监控界面</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itchFamily="34" charset="-128"/>
              </a:rPr>
              <a:t>以华为厂商为例，</a:t>
            </a:r>
            <a:r>
              <a:rPr lang="en-US" altLang="zh-CN" sz="1400" kern="0" dirty="0" err="1">
                <a:latin typeface="微软雅黑" panose="020B0503020204020204" pitchFamily="34" charset="-122"/>
                <a:ea typeface="微软雅黑" panose="020B0503020204020204" pitchFamily="34" charset="-122"/>
                <a:cs typeface="Arial Unicode MS" pitchFamily="34" charset="-128"/>
              </a:rPr>
              <a:t>FusionCube</a:t>
            </a:r>
            <a:r>
              <a:rPr lang="zh-CN" altLang="en-US" sz="1400" kern="0" dirty="0">
                <a:latin typeface="微软雅黑" panose="020B0503020204020204" pitchFamily="34" charset="-122"/>
                <a:ea typeface="微软雅黑" panose="020B0503020204020204" pitchFamily="34" charset="-122"/>
                <a:cs typeface="Arial Unicode MS" pitchFamily="34" charset="-128"/>
              </a:rPr>
              <a:t>提供统一配置、统一监控、统一运维的系统集成方案。如右图图示</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第三方监控平台集成</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同时也支持第三方监控平台集成，</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内部预设系统状态视图，实时收集各种状态参数。第三方系统可通过开放接口（</a:t>
            </a:r>
            <a:r>
              <a:rPr lang="en-US" altLang="zh-CN" sz="1400" kern="0" dirty="0" err="1">
                <a:latin typeface="微软雅黑" panose="020B0503020204020204" pitchFamily="34" charset="-122"/>
                <a:ea typeface="微软雅黑" panose="020B0503020204020204" pitchFamily="34" charset="-122"/>
                <a:cs typeface="Arial Unicode MS" pitchFamily="34" charset="-128"/>
              </a:rPr>
              <a:t>jdbc</a:t>
            </a:r>
            <a:r>
              <a:rPr lang="en-US" altLang="zh-CN"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err="1">
                <a:latin typeface="微软雅黑" panose="020B0503020204020204" pitchFamily="34" charset="-122"/>
                <a:ea typeface="微软雅黑" panose="020B0503020204020204" pitchFamily="34" charset="-122"/>
                <a:cs typeface="Arial Unicode MS" pitchFamily="34" charset="-128"/>
              </a:rPr>
              <a:t>odbc</a:t>
            </a:r>
            <a:r>
              <a:rPr lang="zh-CN" altLang="en-US" sz="1400" kern="0" dirty="0">
                <a:latin typeface="微软雅黑" panose="020B0503020204020204" pitchFamily="34" charset="-122"/>
                <a:ea typeface="微软雅黑" panose="020B0503020204020204" pitchFamily="34" charset="-122"/>
                <a:cs typeface="Arial Unicode MS" pitchFamily="34" charset="-128"/>
              </a:rPr>
              <a:t>等），抓取这些视图在第三方监控平台中展现</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p:txBody>
      </p:sp>
      <p:grpSp>
        <p:nvGrpSpPr>
          <p:cNvPr id="10" name="组合 9"/>
          <p:cNvGrpSpPr/>
          <p:nvPr/>
        </p:nvGrpSpPr>
        <p:grpSpPr>
          <a:xfrm>
            <a:off x="6741364" y="1400237"/>
            <a:ext cx="5266486" cy="2602423"/>
            <a:chOff x="6741364" y="1400237"/>
            <a:chExt cx="5266486" cy="2602423"/>
          </a:xfrm>
        </p:grpSpPr>
        <p:pic>
          <p:nvPicPr>
            <p:cNvPr id="4" name="Picture Placeholder 12"/>
            <p:cNvPicPr>
              <a:picLocks noChangeAspect="1"/>
            </p:cNvPicPr>
            <p:nvPr/>
          </p:nvPicPr>
          <p:blipFill rotWithShape="1">
            <a:blip r:embed="rId2" cstate="print">
              <a:extLst>
                <a:ext uri="{28A0092B-C50C-407E-A947-70E740481C1C}">
                  <a14:useLocalDpi xmlns:a14="http://schemas.microsoft.com/office/drawing/2010/main" val="0"/>
                </a:ext>
              </a:extLst>
            </a:blip>
            <a:srcRect l="57" r="57"/>
            <a:stretch/>
          </p:blipFill>
          <p:spPr>
            <a:xfrm>
              <a:off x="6741364" y="1400237"/>
              <a:ext cx="3825036" cy="1931245"/>
            </a:xfrm>
            <a:prstGeom prst="rect">
              <a:avLst/>
            </a:prstGeom>
            <a:noFill/>
            <a:ln w="9525">
              <a:solidFill>
                <a:schemeClr val="bg2"/>
              </a:solidFill>
              <a:miter lim="800000"/>
              <a:headEnd/>
              <a:tailEnd/>
            </a:ln>
          </p:spPr>
        </p:pic>
        <p:pic>
          <p:nvPicPr>
            <p:cNvPr id="5"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00393" y="1623555"/>
              <a:ext cx="3107457" cy="2379105"/>
            </a:xfrm>
            <a:prstGeom prst="rect">
              <a:avLst/>
            </a:prstGeom>
            <a:noFill/>
            <a:ln w="9525">
              <a:solidFill>
                <a:schemeClr val="bg2"/>
              </a:solidFill>
              <a:miter lim="800000"/>
              <a:headEnd/>
              <a:tailEnd/>
            </a:ln>
          </p:spPr>
        </p:pic>
      </p:grpSp>
      <p:grpSp>
        <p:nvGrpSpPr>
          <p:cNvPr id="9" name="组合 8"/>
          <p:cNvGrpSpPr/>
          <p:nvPr/>
        </p:nvGrpSpPr>
        <p:grpSpPr>
          <a:xfrm>
            <a:off x="6741364" y="4062801"/>
            <a:ext cx="5266486" cy="2230049"/>
            <a:chOff x="6741364" y="4062801"/>
            <a:chExt cx="5266486" cy="2230049"/>
          </a:xfrm>
        </p:grpSpPr>
        <p:pic>
          <p:nvPicPr>
            <p:cNvPr id="6" name="Picture 3" descr="C:\Users\h00177022\Desktop\英文界面\2.00首页.PNG"/>
            <p:cNvPicPr>
              <a:picLocks noChangeAspect="1" noChangeArrowheads="1"/>
            </p:cNvPicPr>
            <p:nvPr/>
          </p:nvPicPr>
          <p:blipFill>
            <a:blip r:embed="rId4" cstate="email"/>
            <a:srcRect/>
            <a:stretch>
              <a:fillRect/>
            </a:stretch>
          </p:blipFill>
          <p:spPr bwMode="auto">
            <a:xfrm>
              <a:off x="6741364" y="4062801"/>
              <a:ext cx="3825036" cy="2042160"/>
            </a:xfrm>
            <a:prstGeom prst="rect">
              <a:avLst/>
            </a:prstGeom>
            <a:noFill/>
          </p:spPr>
        </p:pic>
        <p:pic>
          <p:nvPicPr>
            <p:cNvPr id="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633370" y="4360629"/>
              <a:ext cx="4374480" cy="19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1"/>
            <p:cNvSpPr txBox="1"/>
            <p:nvPr/>
          </p:nvSpPr>
          <p:spPr>
            <a:xfrm rot="20447600">
              <a:off x="8911684" y="5091282"/>
              <a:ext cx="1595234" cy="338554"/>
            </a:xfrm>
            <a:prstGeom prst="rect">
              <a:avLst/>
            </a:prstGeom>
            <a:noFill/>
            <a:ln>
              <a:solidFill>
                <a:srgbClr val="00B0F0"/>
              </a:solidFill>
            </a:ln>
          </p:spPr>
          <p:txBody>
            <a:bodyPr wrap="square" rtlCol="0">
              <a:spAutoFit/>
            </a:bodyPr>
            <a:lstStyle/>
            <a:p>
              <a:pPr algn="ctr"/>
              <a:r>
                <a:rPr lang="zh-CN" altLang="en-US" sz="1600" b="1" dirty="0">
                  <a:solidFill>
                    <a:srgbClr val="990000"/>
                  </a:solidFill>
                  <a:latin typeface="+mj-lt"/>
                  <a:ea typeface="微软雅黑" pitchFamily="34" charset="-122"/>
                  <a:cs typeface="Arial" pitchFamily="34" charset="0"/>
                </a:rPr>
                <a:t>统一监控平台</a:t>
              </a:r>
              <a:endParaRPr lang="en-US" altLang="en-US" sz="1600" b="1" dirty="0">
                <a:solidFill>
                  <a:srgbClr val="990000"/>
                </a:solidFill>
                <a:latin typeface="+mj-lt"/>
                <a:ea typeface="微软雅黑" pitchFamily="34" charset="-122"/>
                <a:cs typeface="Arial" pitchFamily="34" charset="0"/>
              </a:endParaRPr>
            </a:p>
          </p:txBody>
        </p:sp>
      </p:grpSp>
    </p:spTree>
    <p:extLst>
      <p:ext uri="{BB962C8B-B14F-4D97-AF65-F5344CB8AC3E}">
        <p14:creationId xmlns:p14="http://schemas.microsoft.com/office/powerpoint/2010/main" val="2168968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kern="0" dirty="0">
                <a:solidFill>
                  <a:srgbClr val="000000"/>
                </a:solidFill>
                <a:latin typeface="微软雅黑" panose="020B0503020204020204" pitchFamily="34" charset="-122"/>
                <a:ea typeface="微软雅黑" panose="020B0503020204020204" pitchFamily="34" charset="-122"/>
              </a:rPr>
              <a:t>6. </a:t>
            </a:r>
            <a:r>
              <a:rPr lang="zh-CN" altLang="en-US" sz="2800" kern="0" dirty="0">
                <a:solidFill>
                  <a:srgbClr val="000000"/>
                </a:solidFill>
                <a:latin typeface="微软雅黑" panose="020B0503020204020204" pitchFamily="34" charset="-122"/>
                <a:ea typeface="微软雅黑" panose="020B0503020204020204" pitchFamily="34" charset="-122"/>
              </a:rPr>
              <a:t>服务模式：包括实施模式，后续维保的购买模式，及培训方式及内容等等</a:t>
            </a:r>
            <a:endParaRPr lang="en-US" sz="2800" kern="0"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8800" y="1438343"/>
            <a:ext cx="10801350" cy="461664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实施模式</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SAP HANA/BW On HANA/ERP On HANA</a:t>
            </a:r>
            <a:r>
              <a:rPr lang="zh-CN" altLang="en-US" sz="1400" kern="0" dirty="0">
                <a:latin typeface="微软雅黑" panose="020B0503020204020204" pitchFamily="34" charset="-122"/>
                <a:ea typeface="微软雅黑" panose="020B0503020204020204" pitchFamily="34" charset="-122"/>
                <a:cs typeface="Arial Unicode MS" pitchFamily="34" charset="-128"/>
              </a:rPr>
              <a:t>跟传统的</a:t>
            </a:r>
            <a:r>
              <a:rPr lang="en-US" altLang="zh-CN" sz="1400" kern="0" dirty="0">
                <a:latin typeface="微软雅黑" panose="020B0503020204020204" pitchFamily="34" charset="-122"/>
                <a:ea typeface="微软雅黑" panose="020B0503020204020204" pitchFamily="34" charset="-122"/>
                <a:cs typeface="Arial Unicode MS" pitchFamily="34" charset="-128"/>
              </a:rPr>
              <a:t>ERP</a:t>
            </a:r>
            <a:r>
              <a:rPr lang="zh-CN" altLang="en-US" sz="1400" kern="0" dirty="0">
                <a:latin typeface="微软雅黑" panose="020B0503020204020204" pitchFamily="34" charset="-122"/>
                <a:ea typeface="微软雅黑" panose="020B0503020204020204" pitchFamily="34" charset="-122"/>
                <a:cs typeface="Arial Unicode MS" pitchFamily="34" charset="-128"/>
              </a:rPr>
              <a:t>实施一样，也有专业的实施公司负责项目交付，一个完整的项目同样也有蓝图设计、方案规划、系统实现、回归测试、系统上线、后续维护等阶段。</a:t>
            </a: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后续维保的购买模式</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SAP HANA</a:t>
            </a:r>
            <a:r>
              <a:rPr lang="zh-CN" altLang="en-US" sz="1400" kern="0" dirty="0">
                <a:latin typeface="微软雅黑" panose="020B0503020204020204" pitchFamily="34" charset="-122"/>
                <a:ea typeface="微软雅黑" panose="020B0503020204020204" pitchFamily="34" charset="-122"/>
                <a:cs typeface="Arial Unicode MS" pitchFamily="34" charset="-128"/>
              </a:rPr>
              <a:t>采取跟</a:t>
            </a:r>
            <a:r>
              <a:rPr lang="en-US" altLang="zh-CN" sz="1400" kern="0" dirty="0">
                <a:latin typeface="微软雅黑" panose="020B0503020204020204" pitchFamily="34" charset="-122"/>
                <a:ea typeface="微软雅黑" panose="020B0503020204020204" pitchFamily="34" charset="-122"/>
                <a:cs typeface="Arial Unicode MS" pitchFamily="34" charset="-128"/>
              </a:rPr>
              <a:t>ERP</a:t>
            </a:r>
            <a:r>
              <a:rPr lang="zh-CN" altLang="en-US" sz="1400" kern="0" dirty="0">
                <a:latin typeface="微软雅黑" panose="020B0503020204020204" pitchFamily="34" charset="-122"/>
                <a:ea typeface="微软雅黑" panose="020B0503020204020204" pitchFamily="34" charset="-122"/>
                <a:cs typeface="Arial Unicode MS" pitchFamily="34" charset="-128"/>
              </a:rPr>
              <a:t>相同策略的维保模式。</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marL="739775" indent="-390525" fontAlgn="base">
              <a:spcBef>
                <a:spcPts val="600"/>
              </a:spcBef>
              <a:spcAft>
                <a:spcPct val="0"/>
              </a:spcAft>
              <a:buClr>
                <a:srgbClr val="F0AB00"/>
              </a:buClr>
              <a:buSzPct val="80000"/>
              <a:tabLst>
                <a:tab pos="631825" algn="l"/>
                <a:tab pos="1263650" algn="l"/>
              </a:tabLst>
            </a:pPr>
            <a:r>
              <a:rPr lang="en-US" altLang="zh-CN" sz="1400" kern="0" dirty="0">
                <a:latin typeface="微软雅黑" panose="020B0503020204020204" pitchFamily="34" charset="-122"/>
                <a:ea typeface="微软雅黑" panose="020B0503020204020204" pitchFamily="34" charset="-122"/>
                <a:cs typeface="Arial Unicode MS" pitchFamily="34" charset="-128"/>
              </a:rPr>
              <a:t>- 		SAP</a:t>
            </a:r>
            <a:r>
              <a:rPr lang="zh-CN" altLang="en-US" sz="1400" kern="0" dirty="0">
                <a:latin typeface="微软雅黑" panose="020B0503020204020204" pitchFamily="34" charset="-122"/>
                <a:ea typeface="微软雅黑" panose="020B0503020204020204" pitchFamily="34" charset="-122"/>
                <a:cs typeface="Arial Unicode MS" pitchFamily="34" charset="-128"/>
              </a:rPr>
              <a:t>企业级维护服务：购买模式为每年购买。提供的服务包括提供</a:t>
            </a:r>
            <a:r>
              <a:rPr lang="en-US" altLang="zh-CN" sz="1400" kern="0" dirty="0">
                <a:latin typeface="微软雅黑" panose="020B0503020204020204" pitchFamily="34" charset="-122"/>
                <a:ea typeface="微软雅黑" panose="020B0503020204020204" pitchFamily="34" charset="-122"/>
                <a:cs typeface="Arial Unicode MS" pitchFamily="34" charset="-128"/>
              </a:rPr>
              <a:t>SAP </a:t>
            </a:r>
            <a:r>
              <a:rPr lang="zh-CN" altLang="en-US" sz="1400" kern="0" dirty="0">
                <a:latin typeface="微软雅黑" panose="020B0503020204020204" pitchFamily="34" charset="-122"/>
                <a:ea typeface="微软雅黑" panose="020B0503020204020204" pitchFamily="34" charset="-122"/>
                <a:cs typeface="Arial Unicode MS" pitchFamily="34" charset="-128"/>
              </a:rPr>
              <a:t>知识数据库、问题修复服务（响应客户提交的问题消息、提供修复程序、提供补丁包、</a:t>
            </a:r>
            <a:r>
              <a:rPr lang="en-US" altLang="zh-CN" sz="1400" kern="0" dirty="0">
                <a:latin typeface="微软雅黑" panose="020B0503020204020204" pitchFamily="34" charset="-122"/>
                <a:ea typeface="微软雅黑" panose="020B0503020204020204" pitchFamily="34" charset="-122"/>
                <a:cs typeface="Arial Unicode MS" pitchFamily="34" charset="-128"/>
              </a:rPr>
              <a:t>24</a:t>
            </a:r>
            <a:r>
              <a:rPr lang="zh-CN" altLang="en-US" sz="1400" kern="0" dirty="0">
                <a:latin typeface="微软雅黑" panose="020B0503020204020204" pitchFamily="34" charset="-122"/>
                <a:ea typeface="微软雅黑" panose="020B0503020204020204" pitchFamily="34" charset="-122"/>
                <a:cs typeface="Arial Unicode MS" pitchFamily="34" charset="-128"/>
              </a:rPr>
              <a:t>小时热线电话支持等）、免费升级到同一代</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软件产品的最新版本等。</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marL="739775" indent="-390525" fontAlgn="base">
              <a:spcBef>
                <a:spcPts val="600"/>
              </a:spcBef>
              <a:spcAft>
                <a:spcPct val="0"/>
              </a:spcAft>
              <a:buClr>
                <a:srgbClr val="F0AB00"/>
              </a:buClr>
              <a:buSzPct val="80000"/>
              <a:tabLst>
                <a:tab pos="631825" algn="l"/>
                <a:tab pos="1263650" algn="l"/>
              </a:tabLst>
            </a:pPr>
            <a:r>
              <a:rPr lang="en-US" altLang="zh-CN" sz="1400" kern="0" dirty="0">
                <a:latin typeface="微软雅黑" panose="020B0503020204020204" pitchFamily="34" charset="-122"/>
                <a:ea typeface="微软雅黑" panose="020B0503020204020204" pitchFamily="34" charset="-122"/>
                <a:cs typeface="Arial Unicode MS" pitchFamily="34" charset="-128"/>
              </a:rPr>
              <a:t>- 		SAP</a:t>
            </a:r>
            <a:r>
              <a:rPr lang="zh-CN" altLang="en-US" sz="1400" kern="0" dirty="0">
                <a:latin typeface="微软雅黑" panose="020B0503020204020204" pitchFamily="34" charset="-122"/>
                <a:ea typeface="微软雅黑" panose="020B0503020204020204" pitchFamily="34" charset="-122"/>
                <a:cs typeface="Arial Unicode MS" pitchFamily="34" charset="-128"/>
              </a:rPr>
              <a:t>高级支持服务：购买模式为单独采购。提供的服务包括专职质量技术经理、专职技术问题联系人、</a:t>
            </a:r>
            <a:r>
              <a:rPr lang="en-US" altLang="zh-CN" sz="1400" kern="0" dirty="0">
                <a:latin typeface="微软雅黑" panose="020B0503020204020204" pitchFamily="34" charset="-122"/>
                <a:ea typeface="微软雅黑" panose="020B0503020204020204" pitchFamily="34" charset="-122"/>
                <a:cs typeface="Arial Unicode MS" pitchFamily="34" charset="-128"/>
              </a:rPr>
              <a:t>SAP Back-office </a:t>
            </a:r>
            <a:r>
              <a:rPr lang="zh-CN" altLang="en-US" sz="1400" kern="0" dirty="0">
                <a:latin typeface="微软雅黑" panose="020B0503020204020204" pitchFamily="34" charset="-122"/>
                <a:ea typeface="微软雅黑" panose="020B0503020204020204" pitchFamily="34" charset="-122"/>
                <a:cs typeface="Arial Unicode MS" pitchFamily="34" charset="-128"/>
              </a:rPr>
              <a:t>全球专家快速反应、现场上线支持等。</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itchFamily="34" charset="-128"/>
              </a:rPr>
              <a:t>培训方式及内容</a:t>
            </a:r>
            <a:endParaRPr lang="en-US" altLang="zh-CN" sz="1800" b="1"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1. eLearning</a:t>
            </a:r>
            <a:r>
              <a:rPr lang="zh-CN" altLang="en-US" sz="1400" kern="0" dirty="0">
                <a:latin typeface="微软雅黑" panose="020B0503020204020204" pitchFamily="34" charset="-122"/>
                <a:ea typeface="微软雅黑" panose="020B0503020204020204" pitchFamily="34" charset="-122"/>
                <a:cs typeface="Arial Unicode MS" pitchFamily="34" charset="-128"/>
              </a:rPr>
              <a:t>方式提供在线课程，可学习各种</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a:t>
            </a:r>
            <a:r>
              <a:rPr lang="en-US" altLang="zh-CN" sz="1400" kern="0" dirty="0">
                <a:latin typeface="微软雅黑" panose="020B0503020204020204" pitchFamily="34" charset="-122"/>
                <a:ea typeface="微软雅黑" panose="020B0503020204020204" pitchFamily="34" charset="-122"/>
                <a:cs typeface="Arial Unicode MS" pitchFamily="34" charset="-128"/>
              </a:rPr>
              <a:t>ERP</a:t>
            </a:r>
            <a:r>
              <a:rPr lang="zh-CN" altLang="en-US" sz="1400" kern="0" dirty="0">
                <a:latin typeface="微软雅黑" panose="020B0503020204020204" pitchFamily="34" charset="-122"/>
                <a:ea typeface="微软雅黑" panose="020B0503020204020204" pitchFamily="34" charset="-122"/>
                <a:cs typeface="Arial Unicode MS" pitchFamily="34" charset="-128"/>
              </a:rPr>
              <a:t>及其他相关的内容</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2. SAP</a:t>
            </a:r>
            <a:r>
              <a:rPr lang="zh-CN" altLang="en-US" sz="1400" kern="0" dirty="0">
                <a:latin typeface="微软雅黑" panose="020B0503020204020204" pitchFamily="34" charset="-122"/>
                <a:ea typeface="微软雅黑" panose="020B0503020204020204" pitchFamily="34" charset="-122"/>
                <a:cs typeface="Arial Unicode MS" pitchFamily="34" charset="-128"/>
              </a:rPr>
              <a:t>培训部提供的标准课程，集中时间课堂教学由</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认证培训讲师授课，系统的讲解</a:t>
            </a:r>
            <a:r>
              <a:rPr lang="en-US" altLang="zh-CN" sz="1400" kern="0" dirty="0">
                <a:latin typeface="微软雅黑" panose="020B0503020204020204" pitchFamily="34" charset="-122"/>
                <a:ea typeface="微软雅黑" panose="020B0503020204020204" pitchFamily="34" charset="-122"/>
                <a:cs typeface="Arial Unicode MS" pitchFamily="34" charset="-128"/>
              </a:rPr>
              <a:t>HANA</a:t>
            </a:r>
            <a:r>
              <a:rPr lang="zh-CN" altLang="en-US" sz="1400" kern="0" dirty="0">
                <a:latin typeface="微软雅黑" panose="020B0503020204020204" pitchFamily="34" charset="-122"/>
                <a:ea typeface="微软雅黑" panose="020B0503020204020204" pitchFamily="34" charset="-122"/>
                <a:cs typeface="Arial Unicode MS" pitchFamily="34" charset="-128"/>
              </a:rPr>
              <a:t>的体系结构，学完后可参加认证考试</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3. </a:t>
            </a:r>
            <a:r>
              <a:rPr lang="zh-CN" altLang="en-US" sz="1400" kern="0" dirty="0">
                <a:latin typeface="微软雅黑" panose="020B0503020204020204" pitchFamily="34" charset="-122"/>
                <a:ea typeface="微软雅黑" panose="020B0503020204020204" pitchFamily="34" charset="-122"/>
                <a:cs typeface="Arial Unicode MS" pitchFamily="34" charset="-128"/>
              </a:rPr>
              <a:t>在实施项目中，安排实施顾问讲解相关的模块知识，比较偏向于实践经验的传授</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a:p>
            <a:pPr fontAlgn="base">
              <a:spcBef>
                <a:spcPts val="600"/>
              </a:spcBef>
              <a:spcAft>
                <a:spcPct val="0"/>
              </a:spcAft>
              <a:buClr>
                <a:srgbClr val="F0AB00"/>
              </a:buClr>
              <a:buSzPct val="80000"/>
            </a:pPr>
            <a:r>
              <a:rPr lang="en-US" altLang="zh-CN" sz="1400" kern="0" dirty="0">
                <a:latin typeface="微软雅黑" panose="020B0503020204020204" pitchFamily="34" charset="-122"/>
                <a:ea typeface="微软雅黑" panose="020B0503020204020204" pitchFamily="34" charset="-122"/>
                <a:cs typeface="Arial Unicode MS" pitchFamily="34" charset="-128"/>
              </a:rPr>
              <a:t>4. </a:t>
            </a:r>
            <a:r>
              <a:rPr lang="zh-CN" altLang="en-US" sz="1400" kern="0" dirty="0">
                <a:latin typeface="微软雅黑" panose="020B0503020204020204" pitchFamily="34" charset="-122"/>
                <a:ea typeface="微软雅黑" panose="020B0503020204020204" pitchFamily="34" charset="-122"/>
                <a:cs typeface="Arial Unicode MS" pitchFamily="34" charset="-128"/>
              </a:rPr>
              <a:t>下载文档自学，</a:t>
            </a:r>
            <a:r>
              <a:rPr lang="en-US" altLang="zh-CN" sz="1400" kern="0" dirty="0">
                <a:latin typeface="微软雅黑" panose="020B0503020204020204" pitchFamily="34" charset="-122"/>
                <a:ea typeface="微软雅黑" panose="020B0503020204020204" pitchFamily="34" charset="-122"/>
                <a:cs typeface="Arial Unicode MS" pitchFamily="34" charset="-128"/>
              </a:rPr>
              <a:t>SAP</a:t>
            </a:r>
            <a:r>
              <a:rPr lang="zh-CN" altLang="en-US" sz="1400" kern="0" dirty="0">
                <a:latin typeface="微软雅黑" panose="020B0503020204020204" pitchFamily="34" charset="-122"/>
                <a:ea typeface="微软雅黑" panose="020B0503020204020204" pitchFamily="34" charset="-122"/>
                <a:cs typeface="Arial Unicode MS" pitchFamily="34" charset="-128"/>
              </a:rPr>
              <a:t>开放各种技术文档下载，各种手册及白皮书，做到老学到老</a:t>
            </a:r>
            <a:endParaRPr lang="en-US" altLang="zh-CN" sz="1400" kern="0" dirty="0">
              <a:latin typeface="微软雅黑" panose="020B0503020204020204" pitchFamily="34" charset="-122"/>
              <a:ea typeface="微软雅黑" panose="020B0503020204020204" pitchFamily="34" charset="-122"/>
              <a:cs typeface="Arial Unicode MS" pitchFamily="34" charset="-128"/>
            </a:endParaRPr>
          </a:p>
        </p:txBody>
      </p:sp>
    </p:spTree>
    <p:extLst>
      <p:ext uri="{BB962C8B-B14F-4D97-AF65-F5344CB8AC3E}">
        <p14:creationId xmlns:p14="http://schemas.microsoft.com/office/powerpoint/2010/main" val="191822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gray">
          <a:xfrm>
            <a:off x="2572998" y="2979356"/>
            <a:ext cx="9192155" cy="3448332"/>
          </a:xfrm>
          <a:prstGeom prst="rect">
            <a:avLst/>
          </a:prstGeom>
          <a:solidFill>
            <a:schemeClr val="bg1">
              <a:lumMod val="95000"/>
            </a:schemeClr>
          </a:solidFill>
          <a:ln w="19050" algn="ctr">
            <a:solidFill>
              <a:schemeClr val="accent1">
                <a:lumMod val="50000"/>
              </a:schemeClr>
            </a:solidFill>
            <a:miter lim="800000"/>
            <a:headEnd/>
            <a:tailEnd/>
          </a:ln>
        </p:spPr>
        <p:txBody>
          <a:bodyPr lIns="95674" tIns="76538" rIns="95674" bIns="76538" anchor="ctr"/>
          <a:lstStyle/>
          <a:p>
            <a:pPr algn="ctr">
              <a:spcBef>
                <a:spcPct val="50000"/>
              </a:spcBef>
              <a:buClr>
                <a:srgbClr val="F0AB00"/>
              </a:buClr>
              <a:buSzPct val="80000"/>
            </a:pPr>
            <a:endParaRPr lang="en-US" sz="3100" dirty="0">
              <a:latin typeface="微软雅黑" pitchFamily="34" charset="-122"/>
              <a:ea typeface="微软雅黑" pitchFamily="34" charset="-122"/>
            </a:endParaRPr>
          </a:p>
        </p:txBody>
      </p:sp>
      <p:sp>
        <p:nvSpPr>
          <p:cNvPr id="2" name="Title 1"/>
          <p:cNvSpPr>
            <a:spLocks noGrp="1"/>
          </p:cNvSpPr>
          <p:nvPr>
            <p:ph type="title"/>
          </p:nvPr>
        </p:nvSpPr>
        <p:spPr/>
        <p:txBody>
          <a:bodyPr/>
          <a:lstStyle/>
          <a:p>
            <a:r>
              <a:rPr lang="en-US" altLang="zh-CN" dirty="0">
                <a:latin typeface="微软雅黑" pitchFamily="34" charset="-122"/>
                <a:ea typeface="微软雅黑" pitchFamily="34" charset="-122"/>
              </a:rPr>
              <a:t>SAP HANA-</a:t>
            </a:r>
            <a:r>
              <a:rPr lang="zh-CN" altLang="en-US" dirty="0">
                <a:latin typeface="微软雅黑" pitchFamily="34" charset="-122"/>
                <a:ea typeface="微软雅黑" pitchFamily="34" charset="-122"/>
              </a:rPr>
              <a:t>内存计算</a:t>
            </a:r>
            <a:br>
              <a:rPr lang="en-US" altLang="zh-CN" dirty="0">
                <a:latin typeface="微软雅黑" pitchFamily="34" charset="-122"/>
                <a:ea typeface="微软雅黑" pitchFamily="34" charset="-122"/>
              </a:rPr>
            </a:br>
            <a:r>
              <a:rPr lang="zh-CN" altLang="en-US" sz="2400" b="0" dirty="0">
                <a:latin typeface="微软雅黑" pitchFamily="34" charset="-122"/>
                <a:ea typeface="微软雅黑" pitchFamily="34" charset="-122"/>
              </a:rPr>
              <a:t>最简单的理解</a:t>
            </a:r>
          </a:p>
        </p:txBody>
      </p:sp>
      <p:sp>
        <p:nvSpPr>
          <p:cNvPr id="4" name="Rectangle 3"/>
          <p:cNvSpPr/>
          <p:nvPr/>
        </p:nvSpPr>
        <p:spPr bwMode="gray">
          <a:xfrm>
            <a:off x="4068627" y="3124924"/>
            <a:ext cx="2960536" cy="679607"/>
          </a:xfrm>
          <a:prstGeom prst="rect">
            <a:avLst/>
          </a:prstGeom>
          <a:solidFill>
            <a:schemeClr val="accent3">
              <a:lumMod val="20000"/>
              <a:lumOff val="80000"/>
            </a:schemeClr>
          </a:solidFill>
          <a:ln w="57150" algn="ctr">
            <a:solidFill>
              <a:srgbClr val="FF0000"/>
            </a:solidFill>
            <a:miter lim="800000"/>
            <a:headEnd/>
            <a:tailEnd/>
          </a:ln>
        </p:spPr>
        <p:txBody>
          <a:bodyPr lIns="95674" tIns="76538" rIns="95674" bIns="76538" anchor="ctr"/>
          <a:lstStyle/>
          <a:p>
            <a:pPr algn="ctr">
              <a:spcBef>
                <a:spcPct val="50000"/>
              </a:spcBef>
              <a:buClr>
                <a:srgbClr val="F0AB00"/>
              </a:buClr>
              <a:buSzPct val="80000"/>
            </a:pPr>
            <a:r>
              <a:rPr lang="zh-CN" altLang="en-US" sz="1800" dirty="0">
                <a:latin typeface="微软雅黑" pitchFamily="34" charset="-122"/>
                <a:ea typeface="微软雅黑" pitchFamily="34" charset="-122"/>
              </a:rPr>
              <a:t>内存（数据）</a:t>
            </a:r>
            <a:endParaRPr lang="en-US" sz="1800" dirty="0">
              <a:latin typeface="微软雅黑" pitchFamily="34" charset="-122"/>
              <a:ea typeface="微软雅黑" pitchFamily="34" charset="-122"/>
            </a:endParaRPr>
          </a:p>
        </p:txBody>
      </p:sp>
      <p:sp>
        <p:nvSpPr>
          <p:cNvPr id="6" name="Rectangle 5"/>
          <p:cNvSpPr/>
          <p:nvPr/>
        </p:nvSpPr>
        <p:spPr bwMode="gray">
          <a:xfrm>
            <a:off x="4068627" y="4570915"/>
            <a:ext cx="3959863" cy="717200"/>
          </a:xfrm>
          <a:prstGeom prst="rect">
            <a:avLst/>
          </a:prstGeom>
          <a:solidFill>
            <a:schemeClr val="accent3">
              <a:lumMod val="20000"/>
              <a:lumOff val="80000"/>
            </a:schemeClr>
          </a:solidFill>
          <a:ln w="19050" algn="ctr">
            <a:solidFill>
              <a:schemeClr val="accent1">
                <a:lumMod val="50000"/>
              </a:schemeClr>
            </a:solidFill>
            <a:miter lim="800000"/>
            <a:headEnd/>
            <a:tailEnd/>
          </a:ln>
        </p:spPr>
        <p:txBody>
          <a:bodyPr lIns="95674" tIns="76538" rIns="95674" bIns="76538" anchor="ctr"/>
          <a:lstStyle/>
          <a:p>
            <a:pPr algn="ctr">
              <a:spcBef>
                <a:spcPct val="50000"/>
              </a:spcBef>
              <a:buClr>
                <a:srgbClr val="F0AB00"/>
              </a:buClr>
              <a:buSzPct val="80000"/>
            </a:pPr>
            <a:r>
              <a:rPr lang="zh-CN" altLang="en-US" sz="1800" dirty="0">
                <a:latin typeface="微软雅黑" pitchFamily="34" charset="-122"/>
                <a:ea typeface="微软雅黑" pitchFamily="34" charset="-122"/>
              </a:rPr>
              <a:t>闪存</a:t>
            </a:r>
            <a:r>
              <a:rPr lang="en-US" altLang="zh-CN" sz="1800" dirty="0">
                <a:latin typeface="微软雅黑" pitchFamily="34" charset="-122"/>
                <a:ea typeface="微软雅黑" pitchFamily="34" charset="-122"/>
              </a:rPr>
              <a:t>-Flash</a:t>
            </a:r>
            <a:r>
              <a:rPr lang="zh-CN" altLang="en-US" sz="1800" dirty="0">
                <a:latin typeface="微软雅黑" pitchFamily="34" charset="-122"/>
                <a:ea typeface="微软雅黑" pitchFamily="34" charset="-122"/>
              </a:rPr>
              <a:t>（日志）</a:t>
            </a:r>
            <a:endParaRPr lang="en-US" altLang="zh-CN" sz="1800" dirty="0">
              <a:latin typeface="微软雅黑" pitchFamily="34" charset="-122"/>
              <a:ea typeface="微软雅黑" pitchFamily="34" charset="-122"/>
            </a:endParaRPr>
          </a:p>
          <a:p>
            <a:pPr algn="ctr">
              <a:spcBef>
                <a:spcPct val="50000"/>
              </a:spcBef>
              <a:buClr>
                <a:srgbClr val="F0AB00"/>
              </a:buClr>
              <a:buSzPct val="80000"/>
            </a:pPr>
            <a:r>
              <a:rPr lang="en-US"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日志卷</a:t>
            </a:r>
            <a:r>
              <a:rPr lang="en-US" sz="1800" dirty="0">
                <a:latin typeface="微软雅黑" pitchFamily="34" charset="-122"/>
                <a:ea typeface="微软雅黑" pitchFamily="34" charset="-122"/>
              </a:rPr>
              <a:t>) 1*RAM</a:t>
            </a:r>
          </a:p>
        </p:txBody>
      </p:sp>
      <p:pic>
        <p:nvPicPr>
          <p:cNvPr id="7" name="Picture 11" descr="http://www.pctechguide.com/images/31HardDrive.jpg"/>
          <p:cNvPicPr>
            <a:picLocks noChangeAspect="1" noChangeArrowheads="1"/>
          </p:cNvPicPr>
          <p:nvPr/>
        </p:nvPicPr>
        <p:blipFill>
          <a:blip r:embed="rId2" cstate="email"/>
          <a:srcRect/>
          <a:stretch>
            <a:fillRect/>
          </a:stretch>
        </p:blipFill>
        <p:spPr bwMode="auto">
          <a:xfrm>
            <a:off x="10148802" y="5586357"/>
            <a:ext cx="1445000" cy="610534"/>
          </a:xfrm>
          <a:prstGeom prst="rect">
            <a:avLst/>
          </a:prstGeom>
          <a:noFill/>
          <a:ln w="9525">
            <a:noFill/>
            <a:miter lim="800000"/>
            <a:headEnd/>
            <a:tailEnd/>
          </a:ln>
        </p:spPr>
      </p:pic>
      <p:sp>
        <p:nvSpPr>
          <p:cNvPr id="9" name="Rectangle 8"/>
          <p:cNvSpPr/>
          <p:nvPr/>
        </p:nvSpPr>
        <p:spPr bwMode="gray">
          <a:xfrm>
            <a:off x="211722" y="3255129"/>
            <a:ext cx="1439708" cy="419197"/>
          </a:xfrm>
          <a:prstGeom prst="rect">
            <a:avLst/>
          </a:prstGeom>
          <a:solidFill>
            <a:schemeClr val="accent1"/>
          </a:solidFill>
          <a:ln>
            <a:solidFill>
              <a:schemeClr val="tx1"/>
            </a:solidFill>
          </a:ln>
        </p:spPr>
        <p:txBody>
          <a:bodyPr wrap="square" lIns="108878" tIns="54439" rIns="108878" bIns="54439" rtlCol="0" anchor="ctr" anchorCtr="1">
            <a:noAutofit/>
          </a:bodyPr>
          <a:lstStyle/>
          <a:p>
            <a:pPr algn="ctr"/>
            <a:r>
              <a:rPr lang="zh-CN" altLang="en-US" sz="2400" dirty="0">
                <a:latin typeface="微软雅黑" pitchFamily="34" charset="-122"/>
                <a:ea typeface="微软雅黑" pitchFamily="34" charset="-122"/>
                <a:cs typeface="Arial"/>
              </a:rPr>
              <a:t>数据</a:t>
            </a:r>
          </a:p>
        </p:txBody>
      </p:sp>
      <p:sp>
        <p:nvSpPr>
          <p:cNvPr id="46" name="Rectangle 45"/>
          <p:cNvSpPr/>
          <p:nvPr/>
        </p:nvSpPr>
        <p:spPr>
          <a:xfrm>
            <a:off x="62707" y="3773290"/>
            <a:ext cx="1835709" cy="756272"/>
          </a:xfrm>
          <a:prstGeom prst="rect">
            <a:avLst/>
          </a:prstGeom>
        </p:spPr>
        <p:txBody>
          <a:bodyPr wrap="none" lIns="108878" tIns="54439" rIns="108878" bIns="54439">
            <a:spAutoFit/>
          </a:bodyPr>
          <a:lstStyle/>
          <a:p>
            <a:r>
              <a:rPr lang="zh-CN" altLang="en-US" dirty="0">
                <a:latin typeface="微软雅黑" pitchFamily="34" charset="-122"/>
                <a:ea typeface="微软雅黑" pitchFamily="34" charset="-122"/>
                <a:cs typeface="Arial"/>
              </a:rPr>
              <a:t>来自任何</a:t>
            </a:r>
            <a:r>
              <a:rPr lang="en-US" altLang="zh-CN" dirty="0">
                <a:latin typeface="微软雅黑" pitchFamily="34" charset="-122"/>
                <a:ea typeface="微软雅黑" pitchFamily="34" charset="-122"/>
                <a:cs typeface="Arial"/>
              </a:rPr>
              <a:t>DB</a:t>
            </a:r>
          </a:p>
          <a:p>
            <a:r>
              <a:rPr lang="zh-CN" altLang="en-US" dirty="0">
                <a:latin typeface="微软雅黑" pitchFamily="34" charset="-122"/>
                <a:ea typeface="微软雅黑" pitchFamily="34" charset="-122"/>
                <a:cs typeface="Arial"/>
              </a:rPr>
              <a:t>来自任何系统</a:t>
            </a:r>
          </a:p>
        </p:txBody>
      </p:sp>
      <p:grpSp>
        <p:nvGrpSpPr>
          <p:cNvPr id="3" name="Group 105"/>
          <p:cNvGrpSpPr/>
          <p:nvPr/>
        </p:nvGrpSpPr>
        <p:grpSpPr>
          <a:xfrm>
            <a:off x="4068628" y="1136827"/>
            <a:ext cx="4431370" cy="2000799"/>
            <a:chOff x="3050676" y="1377864"/>
            <a:chExt cx="3322662" cy="2000336"/>
          </a:xfrm>
        </p:grpSpPr>
        <p:pic>
          <p:nvPicPr>
            <p:cNvPr id="57" name="Picture 6" descr="user,administrator,green,admin,account,profile,people,hu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164" y="1377864"/>
              <a:ext cx="620847" cy="620848"/>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p:cNvSpPr/>
            <p:nvPr/>
          </p:nvSpPr>
          <p:spPr bwMode="auto">
            <a:xfrm>
              <a:off x="3050676" y="2108200"/>
              <a:ext cx="2219824" cy="571501"/>
            </a:xfrm>
            <a:prstGeom prst="roundRect">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lin ang="9000000" scaled="0"/>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291096" indent="-291096" algn="ctr"/>
              <a:r>
                <a:rPr lang="en-US" altLang="zh-CN" sz="1900" b="1" dirty="0">
                  <a:solidFill>
                    <a:srgbClr val="FFFFFF"/>
                  </a:solidFill>
                  <a:latin typeface="微软雅黑" pitchFamily="34" charset="-122"/>
                  <a:ea typeface="微软雅黑" pitchFamily="34" charset="-122"/>
                  <a:cs typeface="Arial Unicode MS" pitchFamily="34" charset="-128"/>
                </a:rPr>
                <a:t>APPs, BI</a:t>
              </a:r>
              <a:endParaRPr lang="en-US" sz="1900" b="1" dirty="0">
                <a:solidFill>
                  <a:srgbClr val="FFFFFF"/>
                </a:solidFill>
                <a:latin typeface="微软雅黑" pitchFamily="34" charset="-122"/>
                <a:ea typeface="微软雅黑" pitchFamily="34" charset="-122"/>
                <a:cs typeface="Arial Unicode MS" pitchFamily="34" charset="-128"/>
              </a:endParaRPr>
            </a:p>
          </p:txBody>
        </p:sp>
        <p:cxnSp>
          <p:nvCxnSpPr>
            <p:cNvPr id="69" name="Straight Arrow Connector 68"/>
            <p:cNvCxnSpPr>
              <a:stCxn id="4" idx="0"/>
              <a:endCxn id="58" idx="2"/>
            </p:cNvCxnSpPr>
            <p:nvPr/>
          </p:nvCxnSpPr>
          <p:spPr>
            <a:xfrm flipV="1">
              <a:off x="4160588" y="2679701"/>
              <a:ext cx="0" cy="69849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5117071" y="2850634"/>
              <a:ext cx="1256267" cy="415402"/>
            </a:xfrm>
            <a:prstGeom prst="rect">
              <a:avLst/>
            </a:prstGeom>
          </p:spPr>
          <p:txBody>
            <a:bodyPr wrap="none">
              <a:spAutoFit/>
            </a:bodyPr>
            <a:lstStyle/>
            <a:p>
              <a:pPr algn="ctr"/>
              <a:r>
                <a:rPr lang="en-US" altLang="zh-CN" dirty="0">
                  <a:latin typeface="微软雅黑" pitchFamily="34" charset="-122"/>
                  <a:ea typeface="微软雅黑" pitchFamily="34" charset="-122"/>
                  <a:cs typeface="Arial"/>
                </a:rPr>
                <a:t>I/O</a:t>
              </a:r>
              <a:r>
                <a:rPr lang="zh-CN" altLang="en-US" dirty="0">
                  <a:latin typeface="微软雅黑" pitchFamily="34" charset="-122"/>
                  <a:ea typeface="微软雅黑" pitchFamily="34" charset="-122"/>
                  <a:cs typeface="Arial"/>
                </a:rPr>
                <a:t>都在内存</a:t>
              </a:r>
            </a:p>
          </p:txBody>
        </p:sp>
      </p:grpSp>
      <p:sp>
        <p:nvSpPr>
          <p:cNvPr id="8" name="Rectangle 7"/>
          <p:cNvSpPr/>
          <p:nvPr/>
        </p:nvSpPr>
        <p:spPr bwMode="gray">
          <a:xfrm>
            <a:off x="4068628" y="5627403"/>
            <a:ext cx="4845546" cy="571632"/>
          </a:xfrm>
          <a:prstGeom prst="rect">
            <a:avLst/>
          </a:prstGeom>
          <a:solidFill>
            <a:schemeClr val="accent3">
              <a:lumMod val="20000"/>
              <a:lumOff val="80000"/>
            </a:schemeClr>
          </a:solidFill>
          <a:ln w="19050" algn="ctr">
            <a:solidFill>
              <a:schemeClr val="accent1">
                <a:lumMod val="50000"/>
              </a:schemeClr>
            </a:solidFill>
            <a:miter lim="800000"/>
            <a:headEnd/>
            <a:tailEnd/>
          </a:ln>
        </p:spPr>
        <p:txBody>
          <a:bodyPr lIns="95674" tIns="76538" rIns="95674" bIns="76538" anchor="ctr"/>
          <a:lstStyle/>
          <a:p>
            <a:pPr algn="ctr">
              <a:spcBef>
                <a:spcPct val="50000"/>
              </a:spcBef>
              <a:buClr>
                <a:srgbClr val="F0AB00"/>
              </a:buClr>
              <a:buSzPct val="80000"/>
            </a:pPr>
            <a:r>
              <a:rPr lang="zh-CN" altLang="en-US" sz="1800" dirty="0">
                <a:latin typeface="微软雅黑" pitchFamily="34" charset="-122"/>
                <a:ea typeface="微软雅黑" pitchFamily="34" charset="-122"/>
              </a:rPr>
              <a:t>硬盘</a:t>
            </a:r>
            <a:r>
              <a:rPr lang="en-US" altLang="zh-CN" sz="1800" dirty="0">
                <a:latin typeface="微软雅黑" pitchFamily="34" charset="-122"/>
                <a:ea typeface="微软雅黑" pitchFamily="34" charset="-122"/>
              </a:rPr>
              <a:t> </a:t>
            </a:r>
            <a:r>
              <a:rPr lang="en-US"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数据卷</a:t>
            </a:r>
            <a:r>
              <a:rPr lang="en-US" sz="1800" dirty="0">
                <a:latin typeface="微软雅黑" pitchFamily="34" charset="-122"/>
                <a:ea typeface="微软雅黑" pitchFamily="34" charset="-122"/>
              </a:rPr>
              <a:t>) 4*RAM </a:t>
            </a:r>
          </a:p>
        </p:txBody>
      </p:sp>
      <p:sp>
        <p:nvSpPr>
          <p:cNvPr id="16" name="Rectangle 15"/>
          <p:cNvSpPr/>
          <p:nvPr/>
        </p:nvSpPr>
        <p:spPr>
          <a:xfrm>
            <a:off x="9961467" y="3070420"/>
            <a:ext cx="1693043" cy="756272"/>
          </a:xfrm>
          <a:prstGeom prst="rect">
            <a:avLst/>
          </a:prstGeom>
        </p:spPr>
        <p:txBody>
          <a:bodyPr wrap="none" lIns="108878" tIns="54439" rIns="108878" bIns="54439">
            <a:spAutoFit/>
          </a:bodyPr>
          <a:lstStyle/>
          <a:p>
            <a:pPr algn="ctr"/>
            <a:r>
              <a:rPr lang="en-US" altLang="zh-CN" b="1" dirty="0">
                <a:latin typeface="微软雅黑" pitchFamily="34" charset="-122"/>
                <a:ea typeface="微软雅黑" pitchFamily="34" charset="-122"/>
              </a:rPr>
              <a:t>SAP HANA</a:t>
            </a:r>
          </a:p>
          <a:p>
            <a:pPr algn="ctr"/>
            <a:r>
              <a:rPr lang="zh-CN" altLang="en-US" b="1" dirty="0">
                <a:latin typeface="微软雅黑" pitchFamily="34" charset="-122"/>
                <a:ea typeface="微软雅黑" pitchFamily="34" charset="-122"/>
              </a:rPr>
              <a:t>硬件服务器</a:t>
            </a:r>
            <a:endParaRPr lang="zh-CN" altLang="en-US" b="1" dirty="0"/>
          </a:p>
        </p:txBody>
      </p:sp>
      <p:grpSp>
        <p:nvGrpSpPr>
          <p:cNvPr id="11" name="Group 66"/>
          <p:cNvGrpSpPr/>
          <p:nvPr/>
        </p:nvGrpSpPr>
        <p:grpSpPr>
          <a:xfrm>
            <a:off x="1651430" y="1288730"/>
            <a:ext cx="9145764" cy="2256495"/>
            <a:chOff x="1238250" y="1288431"/>
            <a:chExt cx="6857537" cy="2255972"/>
          </a:xfrm>
        </p:grpSpPr>
        <p:grpSp>
          <p:nvGrpSpPr>
            <p:cNvPr id="12" name="Group 43"/>
            <p:cNvGrpSpPr/>
            <p:nvPr/>
          </p:nvGrpSpPr>
          <p:grpSpPr>
            <a:xfrm>
              <a:off x="1238250" y="3059318"/>
              <a:ext cx="1812426" cy="485085"/>
              <a:chOff x="1238250" y="3059318"/>
              <a:chExt cx="1812426" cy="485085"/>
            </a:xfrm>
          </p:grpSpPr>
          <p:cxnSp>
            <p:nvCxnSpPr>
              <p:cNvPr id="13" name="Straight Arrow Connector 12"/>
              <p:cNvCxnSpPr>
                <a:stCxn id="9" idx="3"/>
                <a:endCxn id="4" idx="1"/>
              </p:cNvCxnSpPr>
              <p:nvPr/>
            </p:nvCxnSpPr>
            <p:spPr>
              <a:xfrm>
                <a:off x="1238250" y="3463925"/>
                <a:ext cx="1812426"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993954" y="3129002"/>
                <a:ext cx="542315" cy="415401"/>
              </a:xfrm>
              <a:prstGeom prst="rect">
                <a:avLst/>
              </a:prstGeom>
            </p:spPr>
            <p:txBody>
              <a:bodyPr wrap="none">
                <a:spAutoFit/>
              </a:bodyPr>
              <a:lstStyle/>
              <a:p>
                <a:pPr algn="ctr"/>
                <a:r>
                  <a:rPr lang="zh-CN" altLang="en-US" dirty="0">
                    <a:latin typeface="微软雅黑" pitchFamily="34" charset="-122"/>
                    <a:ea typeface="微软雅黑" pitchFamily="34" charset="-122"/>
                    <a:cs typeface="Arial"/>
                  </a:rPr>
                  <a:t>写入</a:t>
                </a:r>
              </a:p>
            </p:txBody>
          </p:sp>
          <p:sp>
            <p:nvSpPr>
              <p:cNvPr id="28" name="Oval 27"/>
              <p:cNvSpPr/>
              <p:nvPr/>
            </p:nvSpPr>
            <p:spPr bwMode="gray">
              <a:xfrm>
                <a:off x="1557162" y="3059318"/>
                <a:ext cx="351302" cy="36635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1</a:t>
                </a:r>
              </a:p>
            </p:txBody>
          </p:sp>
        </p:grpSp>
        <p:grpSp>
          <p:nvGrpSpPr>
            <p:cNvPr id="14" name="Group 62"/>
            <p:cNvGrpSpPr/>
            <p:nvPr/>
          </p:nvGrpSpPr>
          <p:grpSpPr>
            <a:xfrm>
              <a:off x="6434772" y="1288431"/>
              <a:ext cx="1661015" cy="307706"/>
              <a:chOff x="6434772" y="1288431"/>
              <a:chExt cx="1661015" cy="307706"/>
            </a:xfrm>
          </p:grpSpPr>
          <p:sp>
            <p:nvSpPr>
              <p:cNvPr id="52" name="Oval 51"/>
              <p:cNvSpPr>
                <a:spLocks noChangeAspect="1"/>
              </p:cNvSpPr>
              <p:nvPr/>
            </p:nvSpPr>
            <p:spPr bwMode="gray">
              <a:xfrm>
                <a:off x="6434772" y="1307934"/>
                <a:ext cx="210781" cy="21981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1</a:t>
                </a:r>
              </a:p>
            </p:txBody>
          </p:sp>
          <p:sp>
            <p:nvSpPr>
              <p:cNvPr id="59" name="Rectangle 58"/>
              <p:cNvSpPr/>
              <p:nvPr/>
            </p:nvSpPr>
            <p:spPr>
              <a:xfrm>
                <a:off x="6611152" y="1288431"/>
                <a:ext cx="1484635" cy="307706"/>
              </a:xfrm>
              <a:prstGeom prst="rect">
                <a:avLst/>
              </a:prstGeom>
            </p:spPr>
            <p:txBody>
              <a:bodyPr wrap="none">
                <a:spAutoFit/>
              </a:bodyPr>
              <a:lstStyle/>
              <a:p>
                <a:pPr fontAlgn="base">
                  <a:spcBef>
                    <a:spcPct val="50000"/>
                  </a:spcBef>
                  <a:spcAft>
                    <a:spcPct val="0"/>
                  </a:spcAft>
                  <a:buClr>
                    <a:srgbClr val="F0AB00"/>
                  </a:buClr>
                  <a:buSzPct val="80000"/>
                </a:pPr>
                <a:r>
                  <a:rPr lang="zh-CN" altLang="en-US" sz="1400" kern="0" dirty="0">
                    <a:latin typeface="微软雅黑" pitchFamily="34" charset="-122"/>
                    <a:ea typeface="微软雅黑" pitchFamily="34" charset="-122"/>
                    <a:cs typeface="Chalkboard"/>
                  </a:rPr>
                  <a:t>数据总是直接写进内存</a:t>
                </a:r>
                <a:endParaRPr lang="en-US" altLang="zh-CN" sz="1400" kern="0" dirty="0">
                  <a:latin typeface="微软雅黑" pitchFamily="34" charset="-122"/>
                  <a:ea typeface="微软雅黑" pitchFamily="34" charset="-122"/>
                  <a:cs typeface="Chalkboard"/>
                </a:endParaRPr>
              </a:p>
            </p:txBody>
          </p:sp>
        </p:grpSp>
      </p:grpSp>
      <p:grpSp>
        <p:nvGrpSpPr>
          <p:cNvPr id="17" name="Group 67"/>
          <p:cNvGrpSpPr/>
          <p:nvPr/>
        </p:nvGrpSpPr>
        <p:grpSpPr>
          <a:xfrm>
            <a:off x="6539752" y="1600663"/>
            <a:ext cx="4796050" cy="2970253"/>
            <a:chOff x="4903538" y="1600292"/>
            <a:chExt cx="3596101" cy="2969565"/>
          </a:xfrm>
        </p:grpSpPr>
        <p:grpSp>
          <p:nvGrpSpPr>
            <p:cNvPr id="20" name="Group 44"/>
            <p:cNvGrpSpPr/>
            <p:nvPr/>
          </p:nvGrpSpPr>
          <p:grpSpPr>
            <a:xfrm>
              <a:off x="4903538" y="3695258"/>
              <a:ext cx="999896" cy="874599"/>
              <a:chOff x="4903538" y="3695258"/>
              <a:chExt cx="999896" cy="874599"/>
            </a:xfrm>
          </p:grpSpPr>
          <p:cxnSp>
            <p:nvCxnSpPr>
              <p:cNvPr id="15" name="Straight Arrow Connector 14"/>
              <p:cNvCxnSpPr/>
              <p:nvPr/>
            </p:nvCxnSpPr>
            <p:spPr>
              <a:xfrm>
                <a:off x="4903538" y="3803650"/>
                <a:ext cx="0" cy="766207"/>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957268" y="4049415"/>
                <a:ext cx="946166" cy="415402"/>
              </a:xfrm>
              <a:prstGeom prst="rect">
                <a:avLst/>
              </a:prstGeom>
            </p:spPr>
            <p:txBody>
              <a:bodyPr wrap="none">
                <a:spAutoFit/>
              </a:bodyPr>
              <a:lstStyle/>
              <a:p>
                <a:pPr algn="ctr"/>
                <a:r>
                  <a:rPr lang="zh-CN" altLang="en-US" dirty="0">
                    <a:latin typeface="微软雅黑" pitchFamily="34" charset="-122"/>
                    <a:ea typeface="微软雅黑" pitchFamily="34" charset="-122"/>
                    <a:cs typeface="Arial"/>
                  </a:rPr>
                  <a:t>同步写入</a:t>
                </a:r>
              </a:p>
            </p:txBody>
          </p:sp>
          <p:sp>
            <p:nvSpPr>
              <p:cNvPr id="29" name="Oval 28"/>
              <p:cNvSpPr/>
              <p:nvPr/>
            </p:nvSpPr>
            <p:spPr bwMode="gray">
              <a:xfrm>
                <a:off x="5320145" y="3695258"/>
                <a:ext cx="351302" cy="36635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2</a:t>
                </a:r>
              </a:p>
            </p:txBody>
          </p:sp>
        </p:grpSp>
        <p:grpSp>
          <p:nvGrpSpPr>
            <p:cNvPr id="21" name="Group 63"/>
            <p:cNvGrpSpPr/>
            <p:nvPr/>
          </p:nvGrpSpPr>
          <p:grpSpPr>
            <a:xfrm>
              <a:off x="6434772" y="1600292"/>
              <a:ext cx="2064867" cy="307706"/>
              <a:chOff x="6434772" y="1600292"/>
              <a:chExt cx="2064867" cy="307706"/>
            </a:xfrm>
          </p:grpSpPr>
          <p:sp>
            <p:nvSpPr>
              <p:cNvPr id="53" name="Oval 52"/>
              <p:cNvSpPr>
                <a:spLocks noChangeAspect="1"/>
              </p:cNvSpPr>
              <p:nvPr/>
            </p:nvSpPr>
            <p:spPr bwMode="gray">
              <a:xfrm>
                <a:off x="6434772" y="1626590"/>
                <a:ext cx="210781" cy="21981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2</a:t>
                </a:r>
              </a:p>
            </p:txBody>
          </p:sp>
          <p:sp>
            <p:nvSpPr>
              <p:cNvPr id="60" name="Rectangle 59"/>
              <p:cNvSpPr/>
              <p:nvPr/>
            </p:nvSpPr>
            <p:spPr>
              <a:xfrm>
                <a:off x="6611152" y="1600292"/>
                <a:ext cx="1888487" cy="307706"/>
              </a:xfrm>
              <a:prstGeom prst="rect">
                <a:avLst/>
              </a:prstGeom>
            </p:spPr>
            <p:txBody>
              <a:bodyPr wrap="none">
                <a:spAutoFit/>
              </a:bodyPr>
              <a:lstStyle/>
              <a:p>
                <a:pPr fontAlgn="base">
                  <a:spcBef>
                    <a:spcPct val="50000"/>
                  </a:spcBef>
                  <a:spcAft>
                    <a:spcPct val="0"/>
                  </a:spcAft>
                  <a:buClr>
                    <a:srgbClr val="F0AB00"/>
                  </a:buClr>
                  <a:buSzPct val="80000"/>
                </a:pPr>
                <a:r>
                  <a:rPr lang="zh-CN" altLang="en-US" sz="1400" kern="0" dirty="0">
                    <a:latin typeface="微软雅黑" pitchFamily="34" charset="-122"/>
                    <a:ea typeface="微软雅黑" pitchFamily="34" charset="-122"/>
                    <a:cs typeface="Chalkboard"/>
                  </a:rPr>
                  <a:t>更新内存数据的同时写入日志</a:t>
                </a:r>
                <a:endParaRPr lang="en-US" altLang="zh-CN" sz="1400" kern="0" dirty="0">
                  <a:latin typeface="微软雅黑" pitchFamily="34" charset="-122"/>
                  <a:ea typeface="微软雅黑" pitchFamily="34" charset="-122"/>
                  <a:cs typeface="Chalkboard"/>
                </a:endParaRPr>
              </a:p>
            </p:txBody>
          </p:sp>
        </p:grpSp>
      </p:grpSp>
      <p:grpSp>
        <p:nvGrpSpPr>
          <p:cNvPr id="22" name="Group 69"/>
          <p:cNvGrpSpPr/>
          <p:nvPr/>
        </p:nvGrpSpPr>
        <p:grpSpPr>
          <a:xfrm>
            <a:off x="7029164" y="1919674"/>
            <a:ext cx="4486177" cy="3993545"/>
            <a:chOff x="5270500" y="1919230"/>
            <a:chExt cx="3363757" cy="3992620"/>
          </a:xfrm>
        </p:grpSpPr>
        <p:grpSp>
          <p:nvGrpSpPr>
            <p:cNvPr id="23" name="Group 46"/>
            <p:cNvGrpSpPr/>
            <p:nvPr/>
          </p:nvGrpSpPr>
          <p:grpSpPr>
            <a:xfrm>
              <a:off x="5270500" y="3463925"/>
              <a:ext cx="2556335" cy="2447925"/>
              <a:chOff x="5270500" y="3463925"/>
              <a:chExt cx="2556335" cy="2447925"/>
            </a:xfrm>
          </p:grpSpPr>
          <p:grpSp>
            <p:nvGrpSpPr>
              <p:cNvPr id="24" name="Group 104"/>
              <p:cNvGrpSpPr/>
              <p:nvPr/>
            </p:nvGrpSpPr>
            <p:grpSpPr>
              <a:xfrm>
                <a:off x="5270500" y="3463925"/>
                <a:ext cx="2171604" cy="2447925"/>
                <a:chOff x="5270500" y="3705225"/>
                <a:chExt cx="2171604" cy="2447925"/>
              </a:xfrm>
            </p:grpSpPr>
            <p:cxnSp>
              <p:nvCxnSpPr>
                <p:cNvPr id="48" name="Curved Connector 47"/>
                <p:cNvCxnSpPr>
                  <a:stCxn id="4" idx="3"/>
                  <a:endCxn id="8" idx="3"/>
                </p:cNvCxnSpPr>
                <p:nvPr/>
              </p:nvCxnSpPr>
              <p:spPr>
                <a:xfrm>
                  <a:off x="5270500" y="3705225"/>
                  <a:ext cx="1413389" cy="2447925"/>
                </a:xfrm>
                <a:prstGeom prst="curvedConnector3">
                  <a:avLst>
                    <a:gd name="adj1" fmla="val 171884"/>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899789" y="5324991"/>
                  <a:ext cx="542315" cy="415402"/>
                </a:xfrm>
                <a:prstGeom prst="rect">
                  <a:avLst/>
                </a:prstGeom>
              </p:spPr>
              <p:txBody>
                <a:bodyPr wrap="none">
                  <a:spAutoFit/>
                </a:bodyPr>
                <a:lstStyle/>
                <a:p>
                  <a:r>
                    <a:rPr lang="zh-CN" altLang="en-US" dirty="0">
                      <a:latin typeface="微软雅黑" pitchFamily="34" charset="-122"/>
                      <a:ea typeface="微软雅黑" pitchFamily="34" charset="-122"/>
                      <a:cs typeface="Arial"/>
                    </a:rPr>
                    <a:t>异步</a:t>
                  </a:r>
                  <a:endParaRPr lang="zh-CN" altLang="en-US" dirty="0"/>
                </a:p>
              </p:txBody>
            </p:sp>
          </p:grpSp>
          <p:sp>
            <p:nvSpPr>
              <p:cNvPr id="30" name="Oval 29"/>
              <p:cNvSpPr/>
              <p:nvPr/>
            </p:nvSpPr>
            <p:spPr bwMode="gray">
              <a:xfrm>
                <a:off x="7475533" y="3878433"/>
                <a:ext cx="351302" cy="36635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3</a:t>
                </a:r>
              </a:p>
            </p:txBody>
          </p:sp>
        </p:grpSp>
        <p:grpSp>
          <p:nvGrpSpPr>
            <p:cNvPr id="27" name="Group 64"/>
            <p:cNvGrpSpPr/>
            <p:nvPr/>
          </p:nvGrpSpPr>
          <p:grpSpPr>
            <a:xfrm>
              <a:off x="6434772" y="1919230"/>
              <a:ext cx="2199485" cy="307706"/>
              <a:chOff x="6434772" y="1919230"/>
              <a:chExt cx="2199485" cy="307706"/>
            </a:xfrm>
          </p:grpSpPr>
          <p:sp>
            <p:nvSpPr>
              <p:cNvPr id="54" name="Oval 53"/>
              <p:cNvSpPr>
                <a:spLocks noChangeAspect="1"/>
              </p:cNvSpPr>
              <p:nvPr/>
            </p:nvSpPr>
            <p:spPr bwMode="gray">
              <a:xfrm>
                <a:off x="6434772" y="1945246"/>
                <a:ext cx="210781" cy="21981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3</a:t>
                </a:r>
              </a:p>
            </p:txBody>
          </p:sp>
          <p:sp>
            <p:nvSpPr>
              <p:cNvPr id="61" name="Rectangle 60"/>
              <p:cNvSpPr/>
              <p:nvPr/>
            </p:nvSpPr>
            <p:spPr>
              <a:xfrm>
                <a:off x="6611152" y="1919230"/>
                <a:ext cx="2023105" cy="307706"/>
              </a:xfrm>
              <a:prstGeom prst="rect">
                <a:avLst/>
              </a:prstGeom>
            </p:spPr>
            <p:txBody>
              <a:bodyPr wrap="none">
                <a:spAutoFit/>
              </a:bodyPr>
              <a:lstStyle/>
              <a:p>
                <a:pPr fontAlgn="base">
                  <a:spcBef>
                    <a:spcPct val="50000"/>
                  </a:spcBef>
                  <a:spcAft>
                    <a:spcPct val="0"/>
                  </a:spcAft>
                  <a:buClr>
                    <a:srgbClr val="F0AB00"/>
                  </a:buClr>
                  <a:buSzPct val="80000"/>
                </a:pPr>
                <a:r>
                  <a:rPr lang="zh-CN" altLang="en-US" sz="1400" kern="0" dirty="0">
                    <a:latin typeface="微软雅黑" pitchFamily="34" charset="-122"/>
                    <a:ea typeface="微软雅黑" pitchFamily="34" charset="-122"/>
                    <a:cs typeface="Chalkboard"/>
                  </a:rPr>
                  <a:t>数据定期写入磁盘并创建保存点</a:t>
                </a:r>
                <a:endParaRPr lang="en-US" altLang="zh-CN" sz="1400" kern="0" dirty="0">
                  <a:latin typeface="微软雅黑" pitchFamily="34" charset="-122"/>
                  <a:ea typeface="微软雅黑" pitchFamily="34" charset="-122"/>
                  <a:cs typeface="Chalkboard"/>
                </a:endParaRPr>
              </a:p>
            </p:txBody>
          </p:sp>
        </p:grpSp>
      </p:grpSp>
      <p:grpSp>
        <p:nvGrpSpPr>
          <p:cNvPr id="32" name="Group 70"/>
          <p:cNvGrpSpPr/>
          <p:nvPr/>
        </p:nvGrpSpPr>
        <p:grpSpPr>
          <a:xfrm>
            <a:off x="2760074" y="2238404"/>
            <a:ext cx="9151136" cy="3674815"/>
            <a:chOff x="2069517" y="2237886"/>
            <a:chExt cx="6861565" cy="3673964"/>
          </a:xfrm>
        </p:grpSpPr>
        <p:grpSp>
          <p:nvGrpSpPr>
            <p:cNvPr id="33" name="Group 48"/>
            <p:cNvGrpSpPr/>
            <p:nvPr/>
          </p:nvGrpSpPr>
          <p:grpSpPr>
            <a:xfrm>
              <a:off x="2069517" y="3803650"/>
              <a:ext cx="2091071" cy="2108200"/>
              <a:chOff x="2069517" y="3803650"/>
              <a:chExt cx="2091071" cy="2108200"/>
            </a:xfrm>
          </p:grpSpPr>
          <p:grpSp>
            <p:nvGrpSpPr>
              <p:cNvPr id="44" name="Group 10"/>
              <p:cNvGrpSpPr/>
              <p:nvPr/>
            </p:nvGrpSpPr>
            <p:grpSpPr>
              <a:xfrm>
                <a:off x="2069517" y="3803650"/>
                <a:ext cx="2091071" cy="2108200"/>
                <a:chOff x="2069517" y="4044950"/>
                <a:chExt cx="2091071" cy="2108200"/>
              </a:xfrm>
            </p:grpSpPr>
            <p:grpSp>
              <p:nvGrpSpPr>
                <p:cNvPr id="45" name="Group 106"/>
                <p:cNvGrpSpPr/>
                <p:nvPr/>
              </p:nvGrpSpPr>
              <p:grpSpPr>
                <a:xfrm>
                  <a:off x="2069517" y="4044950"/>
                  <a:ext cx="2091071" cy="2108200"/>
                  <a:chOff x="2069517" y="4044950"/>
                  <a:chExt cx="2091071" cy="2108200"/>
                </a:xfrm>
              </p:grpSpPr>
              <p:cxnSp>
                <p:nvCxnSpPr>
                  <p:cNvPr id="90" name="Curved Connector 89"/>
                  <p:cNvCxnSpPr>
                    <a:stCxn id="8" idx="1"/>
                    <a:endCxn id="4" idx="2"/>
                  </p:cNvCxnSpPr>
                  <p:nvPr/>
                </p:nvCxnSpPr>
                <p:spPr>
                  <a:xfrm rot="10800000" flipH="1">
                    <a:off x="3050676" y="4044950"/>
                    <a:ext cx="1109912" cy="2108200"/>
                  </a:xfrm>
                  <a:prstGeom prst="curvedConnector4">
                    <a:avLst>
                      <a:gd name="adj1" fmla="val -56067"/>
                      <a:gd name="adj2" fmla="val 88705"/>
                    </a:avLst>
                  </a:prstGeom>
                  <a:ln w="571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069517" y="4616450"/>
                    <a:ext cx="340389" cy="1384674"/>
                  </a:xfrm>
                  <a:prstGeom prst="rect">
                    <a:avLst/>
                  </a:prstGeom>
                </p:spPr>
                <p:txBody>
                  <a:bodyPr wrap="none">
                    <a:spAutoFit/>
                  </a:bodyPr>
                  <a:lstStyle/>
                  <a:p>
                    <a:pPr algn="ctr"/>
                    <a:r>
                      <a:rPr lang="zh-CN" altLang="en-US" dirty="0">
                        <a:latin typeface="微软雅黑" pitchFamily="34" charset="-122"/>
                        <a:ea typeface="微软雅黑" pitchFamily="34" charset="-122"/>
                        <a:cs typeface="Arial"/>
                      </a:rPr>
                      <a:t>重</a:t>
                    </a:r>
                    <a:br>
                      <a:rPr lang="en-US" altLang="zh-CN" dirty="0">
                        <a:latin typeface="微软雅黑" pitchFamily="34" charset="-122"/>
                        <a:ea typeface="微软雅黑" pitchFamily="34" charset="-122"/>
                        <a:cs typeface="Arial"/>
                      </a:rPr>
                    </a:br>
                    <a:r>
                      <a:rPr lang="zh-CN" altLang="en-US" dirty="0">
                        <a:latin typeface="微软雅黑" pitchFamily="34" charset="-122"/>
                        <a:ea typeface="微软雅黑" pitchFamily="34" charset="-122"/>
                        <a:cs typeface="Arial"/>
                      </a:rPr>
                      <a:t>启</a:t>
                    </a:r>
                    <a:endParaRPr lang="en-US" altLang="zh-CN" dirty="0">
                      <a:latin typeface="微软雅黑" pitchFamily="34" charset="-122"/>
                      <a:ea typeface="微软雅黑" pitchFamily="34" charset="-122"/>
                      <a:cs typeface="Arial"/>
                    </a:endParaRPr>
                  </a:p>
                  <a:p>
                    <a:pPr algn="ctr"/>
                    <a:r>
                      <a:rPr lang="zh-CN" altLang="en-US" dirty="0">
                        <a:latin typeface="微软雅黑" pitchFamily="34" charset="-122"/>
                        <a:ea typeface="微软雅黑" pitchFamily="34" charset="-122"/>
                        <a:cs typeface="Arial"/>
                      </a:rPr>
                      <a:t>之</a:t>
                    </a:r>
                    <a:br>
                      <a:rPr lang="en-US" altLang="zh-CN" dirty="0">
                        <a:latin typeface="微软雅黑" pitchFamily="34" charset="-122"/>
                        <a:ea typeface="微软雅黑" pitchFamily="34" charset="-122"/>
                        <a:cs typeface="Arial"/>
                      </a:rPr>
                    </a:br>
                    <a:r>
                      <a:rPr lang="zh-CN" altLang="en-US" dirty="0">
                        <a:latin typeface="微软雅黑" pitchFamily="34" charset="-122"/>
                        <a:ea typeface="微软雅黑" pitchFamily="34" charset="-122"/>
                        <a:cs typeface="Arial"/>
                      </a:rPr>
                      <a:t>后</a:t>
                    </a:r>
                    <a:endParaRPr lang="en-US" altLang="zh-CN" dirty="0">
                      <a:latin typeface="微软雅黑" pitchFamily="34" charset="-122"/>
                      <a:ea typeface="微软雅黑" pitchFamily="34" charset="-122"/>
                      <a:cs typeface="Arial"/>
                    </a:endParaRPr>
                  </a:p>
                </p:txBody>
              </p:sp>
            </p:grpSp>
            <p:cxnSp>
              <p:nvCxnSpPr>
                <p:cNvPr id="25" name="Curved Connector 24"/>
                <p:cNvCxnSpPr>
                  <a:stCxn id="6" idx="1"/>
                  <a:endCxn id="4" idx="2"/>
                </p:cNvCxnSpPr>
                <p:nvPr/>
              </p:nvCxnSpPr>
              <p:spPr>
                <a:xfrm rot="10800000" flipH="1">
                  <a:off x="3050676" y="4057650"/>
                  <a:ext cx="1109912" cy="1124724"/>
                </a:xfrm>
                <a:prstGeom prst="curvedConnector4">
                  <a:avLst>
                    <a:gd name="adj1" fmla="val -20596"/>
                    <a:gd name="adj2" fmla="val 65938"/>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bwMode="gray">
              <a:xfrm>
                <a:off x="2271809" y="4008800"/>
                <a:ext cx="351302" cy="36635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4</a:t>
                </a:r>
              </a:p>
            </p:txBody>
          </p:sp>
        </p:grpSp>
        <p:grpSp>
          <p:nvGrpSpPr>
            <p:cNvPr id="47" name="Group 65"/>
            <p:cNvGrpSpPr/>
            <p:nvPr/>
          </p:nvGrpSpPr>
          <p:grpSpPr>
            <a:xfrm>
              <a:off x="6434772" y="2237886"/>
              <a:ext cx="2496310" cy="307706"/>
              <a:chOff x="6434772" y="2237886"/>
              <a:chExt cx="2496310" cy="307706"/>
            </a:xfrm>
          </p:grpSpPr>
          <p:sp>
            <p:nvSpPr>
              <p:cNvPr id="55" name="Oval 54"/>
              <p:cNvSpPr>
                <a:spLocks noChangeAspect="1"/>
              </p:cNvSpPr>
              <p:nvPr/>
            </p:nvSpPr>
            <p:spPr bwMode="gray">
              <a:xfrm>
                <a:off x="6434772" y="2263902"/>
                <a:ext cx="210781" cy="219810"/>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4</a:t>
                </a:r>
              </a:p>
            </p:txBody>
          </p:sp>
          <p:sp>
            <p:nvSpPr>
              <p:cNvPr id="62" name="Rectangle 61"/>
              <p:cNvSpPr/>
              <p:nvPr/>
            </p:nvSpPr>
            <p:spPr>
              <a:xfrm>
                <a:off x="6611152" y="2237886"/>
                <a:ext cx="2319930" cy="307706"/>
              </a:xfrm>
              <a:prstGeom prst="rect">
                <a:avLst/>
              </a:prstGeom>
            </p:spPr>
            <p:txBody>
              <a:bodyPr wrap="square">
                <a:spAutoFit/>
              </a:bodyPr>
              <a:lstStyle/>
              <a:p>
                <a:pPr fontAlgn="base">
                  <a:spcBef>
                    <a:spcPct val="50000"/>
                  </a:spcBef>
                  <a:spcAft>
                    <a:spcPct val="0"/>
                  </a:spcAft>
                  <a:buClr>
                    <a:srgbClr val="F0AB00"/>
                  </a:buClr>
                  <a:buSzPct val="80000"/>
                </a:pPr>
                <a:r>
                  <a:rPr lang="zh-CN" altLang="en-US" sz="1400" kern="0" dirty="0">
                    <a:latin typeface="微软雅黑" pitchFamily="34" charset="-122"/>
                    <a:ea typeface="微软雅黑" pitchFamily="34" charset="-122"/>
                    <a:cs typeface="Chalkboard"/>
                  </a:rPr>
                  <a:t>数据恢复时从磁盘读取保存点</a:t>
                </a:r>
                <a:endParaRPr lang="en-US" altLang="zh-CN" sz="1400" kern="0" dirty="0">
                  <a:latin typeface="微软雅黑" pitchFamily="34" charset="-122"/>
                  <a:ea typeface="微软雅黑" pitchFamily="34" charset="-122"/>
                  <a:cs typeface="Chalkboard"/>
                </a:endParaRPr>
              </a:p>
            </p:txBody>
          </p:sp>
        </p:grpSp>
      </p:grpSp>
      <p:sp>
        <p:nvSpPr>
          <p:cNvPr id="63" name="Oval 30"/>
          <p:cNvSpPr/>
          <p:nvPr/>
        </p:nvSpPr>
        <p:spPr bwMode="gray">
          <a:xfrm>
            <a:off x="4900627" y="4173949"/>
            <a:ext cx="468525" cy="366435"/>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5</a:t>
            </a:r>
          </a:p>
        </p:txBody>
      </p:sp>
      <p:sp>
        <p:nvSpPr>
          <p:cNvPr id="64" name="Oval 54"/>
          <p:cNvSpPr>
            <a:spLocks noChangeAspect="1"/>
          </p:cNvSpPr>
          <p:nvPr/>
        </p:nvSpPr>
        <p:spPr bwMode="gray">
          <a:xfrm>
            <a:off x="8581929" y="2587024"/>
            <a:ext cx="281115" cy="219861"/>
          </a:xfrm>
          <a:prstGeom prst="ellipse">
            <a:avLst/>
          </a:prstGeom>
          <a:solidFill>
            <a:schemeClr val="bg1">
              <a:lumMod val="85000"/>
            </a:schemeClr>
          </a:solidFill>
          <a:ln w="6350" algn="ctr">
            <a:solidFill>
              <a:srgbClr val="404040"/>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b="1" kern="0" dirty="0">
                <a:ea typeface="Arial Unicode MS" pitchFamily="34" charset="-128"/>
                <a:cs typeface="Arial Unicode MS" pitchFamily="34" charset="-128"/>
              </a:rPr>
              <a:t>5</a:t>
            </a:r>
          </a:p>
        </p:txBody>
      </p:sp>
      <p:sp>
        <p:nvSpPr>
          <p:cNvPr id="65" name="Rectangle 61"/>
          <p:cNvSpPr/>
          <p:nvPr/>
        </p:nvSpPr>
        <p:spPr>
          <a:xfrm>
            <a:off x="8817165" y="2538270"/>
            <a:ext cx="3094045" cy="307777"/>
          </a:xfrm>
          <a:prstGeom prst="rect">
            <a:avLst/>
          </a:prstGeom>
        </p:spPr>
        <p:txBody>
          <a:bodyPr wrap="square">
            <a:spAutoFit/>
          </a:bodyPr>
          <a:lstStyle/>
          <a:p>
            <a:pPr fontAlgn="base">
              <a:spcBef>
                <a:spcPct val="50000"/>
              </a:spcBef>
              <a:spcAft>
                <a:spcPct val="0"/>
              </a:spcAft>
              <a:buClr>
                <a:srgbClr val="F0AB00"/>
              </a:buClr>
              <a:buSzPct val="80000"/>
            </a:pPr>
            <a:r>
              <a:rPr lang="zh-CN" altLang="en-US" sz="1400" kern="0" dirty="0">
                <a:latin typeface="微软雅黑" pitchFamily="34" charset="-122"/>
                <a:ea typeface="微软雅黑" pitchFamily="34" charset="-122"/>
                <a:cs typeface="Chalkboard"/>
              </a:rPr>
              <a:t>数据恢复时从日志区读取记录</a:t>
            </a:r>
            <a:endParaRPr lang="en-US" altLang="zh-CN" sz="1400" kern="0" dirty="0">
              <a:latin typeface="微软雅黑" pitchFamily="34" charset="-122"/>
              <a:ea typeface="微软雅黑" pitchFamily="34" charset="-122"/>
              <a:cs typeface="Chalkboard"/>
            </a:endParaRPr>
          </a:p>
        </p:txBody>
      </p:sp>
    </p:spTree>
    <p:extLst>
      <p:ext uri="{BB962C8B-B14F-4D97-AF65-F5344CB8AC3E}">
        <p14:creationId xmlns:p14="http://schemas.microsoft.com/office/powerpoint/2010/main" val="38449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2"/>
          <p:cNvGrpSpPr/>
          <p:nvPr/>
        </p:nvGrpSpPr>
        <p:grpSpPr>
          <a:xfrm>
            <a:off x="1030887" y="1602668"/>
            <a:ext cx="10135177" cy="3154571"/>
            <a:chOff x="840254" y="823315"/>
            <a:chExt cx="7599404" cy="3154324"/>
          </a:xfrm>
        </p:grpSpPr>
        <p:grpSp>
          <p:nvGrpSpPr>
            <p:cNvPr id="3" name="组合 51"/>
            <p:cNvGrpSpPr/>
            <p:nvPr/>
          </p:nvGrpSpPr>
          <p:grpSpPr>
            <a:xfrm>
              <a:off x="840254" y="823315"/>
              <a:ext cx="7599404" cy="3154324"/>
              <a:chOff x="1517885" y="823315"/>
              <a:chExt cx="5849274" cy="3154324"/>
            </a:xfrm>
          </p:grpSpPr>
          <p:grpSp>
            <p:nvGrpSpPr>
              <p:cNvPr id="4" name="组合 51"/>
              <p:cNvGrpSpPr/>
              <p:nvPr/>
            </p:nvGrpSpPr>
            <p:grpSpPr>
              <a:xfrm>
                <a:off x="1517885" y="835672"/>
                <a:ext cx="1898788" cy="3141967"/>
                <a:chOff x="2988339" y="788988"/>
                <a:chExt cx="1874626" cy="3422506"/>
              </a:xfrm>
            </p:grpSpPr>
            <p:sp>
              <p:nvSpPr>
                <p:cNvPr id="30" name="同侧圆角矩形 29"/>
                <p:cNvSpPr/>
                <p:nvPr/>
              </p:nvSpPr>
              <p:spPr bwMode="auto">
                <a:xfrm>
                  <a:off x="2988339" y="788988"/>
                  <a:ext cx="1874626" cy="3422506"/>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sp>
              <p:nvSpPr>
                <p:cNvPr id="31" name="同侧圆角矩形 30"/>
                <p:cNvSpPr/>
                <p:nvPr/>
              </p:nvSpPr>
              <p:spPr bwMode="auto">
                <a:xfrm>
                  <a:off x="2988339" y="788988"/>
                  <a:ext cx="1874626" cy="327430"/>
                </a:xfrm>
                <a:prstGeom prst="round2SameRect">
                  <a:avLst>
                    <a:gd name="adj1" fmla="val 0"/>
                    <a:gd name="adj2" fmla="val 0"/>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grpSp>
          <p:grpSp>
            <p:nvGrpSpPr>
              <p:cNvPr id="5" name="组合 50"/>
              <p:cNvGrpSpPr/>
              <p:nvPr/>
            </p:nvGrpSpPr>
            <p:grpSpPr>
              <a:xfrm>
                <a:off x="3464579" y="835672"/>
                <a:ext cx="1935022" cy="3141967"/>
                <a:chOff x="4962119" y="788988"/>
                <a:chExt cx="1910399" cy="3422506"/>
              </a:xfrm>
            </p:grpSpPr>
            <p:sp>
              <p:nvSpPr>
                <p:cNvPr id="28" name="同侧圆角矩形 27"/>
                <p:cNvSpPr/>
                <p:nvPr/>
              </p:nvSpPr>
              <p:spPr bwMode="auto">
                <a:xfrm>
                  <a:off x="4962119" y="788988"/>
                  <a:ext cx="1874626" cy="3422506"/>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sp>
              <p:nvSpPr>
                <p:cNvPr id="29" name="同侧圆角矩形 28"/>
                <p:cNvSpPr/>
                <p:nvPr/>
              </p:nvSpPr>
              <p:spPr bwMode="auto">
                <a:xfrm>
                  <a:off x="4985691" y="788988"/>
                  <a:ext cx="1886827" cy="327430"/>
                </a:xfrm>
                <a:prstGeom prst="round2SameRect">
                  <a:avLst>
                    <a:gd name="adj1" fmla="val 0"/>
                    <a:gd name="adj2" fmla="val 0"/>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grpSp>
          <p:grpSp>
            <p:nvGrpSpPr>
              <p:cNvPr id="7" name="组合 49"/>
              <p:cNvGrpSpPr/>
              <p:nvPr/>
            </p:nvGrpSpPr>
            <p:grpSpPr>
              <a:xfrm>
                <a:off x="5468371" y="835672"/>
                <a:ext cx="1898788" cy="3141967"/>
                <a:chOff x="6962987" y="788988"/>
                <a:chExt cx="1874626" cy="3422506"/>
              </a:xfrm>
            </p:grpSpPr>
            <p:sp>
              <p:nvSpPr>
                <p:cNvPr id="26" name="同侧圆角矩形 25"/>
                <p:cNvSpPr/>
                <p:nvPr/>
              </p:nvSpPr>
              <p:spPr bwMode="auto">
                <a:xfrm>
                  <a:off x="6962987" y="788988"/>
                  <a:ext cx="1874626" cy="3422506"/>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sp>
              <p:nvSpPr>
                <p:cNvPr id="27" name="同侧圆角矩形 26"/>
                <p:cNvSpPr/>
                <p:nvPr/>
              </p:nvSpPr>
              <p:spPr bwMode="auto">
                <a:xfrm>
                  <a:off x="6962987" y="788988"/>
                  <a:ext cx="1874626" cy="327430"/>
                </a:xfrm>
                <a:prstGeom prst="round2SameRect">
                  <a:avLst>
                    <a:gd name="adj1" fmla="val 0"/>
                    <a:gd name="adj2" fmla="val 0"/>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54411" tIns="27206" rIns="54411" bIns="27206"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grpSp>
          <p:sp>
            <p:nvSpPr>
              <p:cNvPr id="21" name="矩形 20"/>
              <p:cNvSpPr/>
              <p:nvPr/>
            </p:nvSpPr>
            <p:spPr>
              <a:xfrm>
                <a:off x="2182390" y="823315"/>
                <a:ext cx="655181" cy="384691"/>
              </a:xfrm>
              <a:prstGeom prst="rect">
                <a:avLst/>
              </a:prstGeom>
            </p:spPr>
            <p:txBody>
              <a:bodyPr wrap="none">
                <a:spAutoFit/>
              </a:bodyPr>
              <a:lstStyle/>
              <a:p>
                <a:r>
                  <a:rPr lang="en-US" altLang="zh-CN" sz="1900" dirty="0">
                    <a:solidFill>
                      <a:srgbClr val="FFFFFF"/>
                    </a:solidFill>
                    <a:ea typeface="Arial Unicode MS" pitchFamily="34" charset="-122"/>
                    <a:cs typeface="Arial" pitchFamily="34" charset="0"/>
                  </a:rPr>
                  <a:t>Scale up</a:t>
                </a:r>
              </a:p>
            </p:txBody>
          </p:sp>
          <p:sp>
            <p:nvSpPr>
              <p:cNvPr id="22" name="矩形 21"/>
              <p:cNvSpPr/>
              <p:nvPr/>
            </p:nvSpPr>
            <p:spPr>
              <a:xfrm>
                <a:off x="4047459" y="823315"/>
                <a:ext cx="694036" cy="384691"/>
              </a:xfrm>
              <a:prstGeom prst="rect">
                <a:avLst/>
              </a:prstGeom>
            </p:spPr>
            <p:txBody>
              <a:bodyPr wrap="none">
                <a:spAutoFit/>
              </a:bodyPr>
              <a:lstStyle/>
              <a:p>
                <a:r>
                  <a:rPr lang="en-US" altLang="zh-CN" sz="1900" dirty="0">
                    <a:solidFill>
                      <a:srgbClr val="FFFFFF"/>
                    </a:solidFill>
                    <a:ea typeface="Arial Unicode MS" pitchFamily="34" charset="-122"/>
                    <a:cs typeface="Arial" pitchFamily="34" charset="0"/>
                  </a:rPr>
                  <a:t>Scale out</a:t>
                </a:r>
              </a:p>
            </p:txBody>
          </p:sp>
          <p:sp>
            <p:nvSpPr>
              <p:cNvPr id="23" name="矩形 22"/>
              <p:cNvSpPr/>
              <p:nvPr/>
            </p:nvSpPr>
            <p:spPr>
              <a:xfrm>
                <a:off x="5677425" y="823315"/>
                <a:ext cx="1400987" cy="384691"/>
              </a:xfrm>
              <a:prstGeom prst="rect">
                <a:avLst/>
              </a:prstGeom>
            </p:spPr>
            <p:txBody>
              <a:bodyPr wrap="none">
                <a:spAutoFit/>
              </a:bodyPr>
              <a:lstStyle/>
              <a:p>
                <a:r>
                  <a:rPr lang="en-US" altLang="zh-CN" sz="1900" dirty="0">
                    <a:solidFill>
                      <a:srgbClr val="FFFFFF"/>
                    </a:solidFill>
                    <a:ea typeface="Arial Unicode MS" pitchFamily="34" charset="-122"/>
                    <a:cs typeface="Arial" pitchFamily="34" charset="0"/>
                  </a:rPr>
                  <a:t>Tailored Data Center</a:t>
                </a:r>
              </a:p>
            </p:txBody>
          </p:sp>
          <p:sp>
            <p:nvSpPr>
              <p:cNvPr id="24" name="TextBox 23"/>
              <p:cNvSpPr txBox="1"/>
              <p:nvPr/>
            </p:nvSpPr>
            <p:spPr>
              <a:xfrm>
                <a:off x="1781408" y="1183390"/>
                <a:ext cx="1425295" cy="276977"/>
              </a:xfrm>
              <a:prstGeom prst="rect">
                <a:avLst/>
              </a:prstGeom>
            </p:spPr>
            <p:txBody>
              <a:bodyPr wrap="square" rtlCol="0">
                <a:spAutoFit/>
              </a:bodyPr>
              <a:lstStyle/>
              <a:p>
                <a:pPr>
                  <a:spcAft>
                    <a:spcPts val="714"/>
                  </a:spcAft>
                  <a:buClr>
                    <a:prstClr val="white"/>
                  </a:buClr>
                </a:pPr>
                <a:r>
                  <a:rPr lang="en-US" altLang="zh-CN" sz="1200" dirty="0">
                    <a:solidFill>
                      <a:srgbClr val="000000">
                        <a:lumMod val="75000"/>
                        <a:lumOff val="25000"/>
                      </a:srgbClr>
                    </a:solidFill>
                    <a:latin typeface="Arial" pitchFamily="34" charset="0"/>
                    <a:ea typeface="Arial Unicode MS" pitchFamily="34" charset="-122"/>
                    <a:cs typeface="Arial" pitchFamily="34" charset="0"/>
                  </a:rPr>
                  <a:t>S/4HANA, </a:t>
                </a:r>
                <a:r>
                  <a:rPr lang="en-US" altLang="zh-CN" sz="1200" dirty="0" err="1">
                    <a:solidFill>
                      <a:srgbClr val="000000">
                        <a:lumMod val="75000"/>
                        <a:lumOff val="25000"/>
                      </a:srgbClr>
                    </a:solidFill>
                    <a:latin typeface="Arial" pitchFamily="34" charset="0"/>
                    <a:ea typeface="Arial Unicode MS" pitchFamily="34" charset="-122"/>
                    <a:cs typeface="Arial" pitchFamily="34" charset="0"/>
                  </a:rPr>
                  <a:t>SoH</a:t>
                </a:r>
                <a:r>
                  <a:rPr lang="en-US" altLang="zh-CN" sz="1200" dirty="0">
                    <a:solidFill>
                      <a:srgbClr val="000000">
                        <a:lumMod val="75000"/>
                        <a:lumOff val="25000"/>
                      </a:srgbClr>
                    </a:solidFill>
                    <a:latin typeface="Arial" pitchFamily="34" charset="0"/>
                    <a:ea typeface="Arial Unicode MS" pitchFamily="34" charset="-122"/>
                    <a:cs typeface="Arial" pitchFamily="34" charset="0"/>
                  </a:rPr>
                  <a:t>, Side-car, EDW</a:t>
                </a:r>
              </a:p>
            </p:txBody>
          </p:sp>
          <p:sp>
            <p:nvSpPr>
              <p:cNvPr id="25" name="TextBox 24"/>
              <p:cNvSpPr txBox="1"/>
              <p:nvPr/>
            </p:nvSpPr>
            <p:spPr>
              <a:xfrm>
                <a:off x="3477677" y="1174903"/>
                <a:ext cx="1901343" cy="313907"/>
              </a:xfrm>
              <a:prstGeom prst="rect">
                <a:avLst/>
              </a:prstGeom>
            </p:spPr>
            <p:txBody>
              <a:bodyPr wrap="square" rtlCol="0">
                <a:spAutoFit/>
              </a:bodyPr>
              <a:lstStyle/>
              <a:p>
                <a:pPr algn="ctr">
                  <a:lnSpc>
                    <a:spcPct val="120000"/>
                  </a:lnSpc>
                  <a:spcAft>
                    <a:spcPts val="714"/>
                  </a:spcAft>
                  <a:buClr>
                    <a:prstClr val="white"/>
                  </a:buClr>
                </a:pPr>
                <a:r>
                  <a:rPr lang="en-US" altLang="zh-CN" sz="1200" dirty="0">
                    <a:solidFill>
                      <a:srgbClr val="000000">
                        <a:lumMod val="75000"/>
                        <a:lumOff val="25000"/>
                      </a:srgbClr>
                    </a:solidFill>
                    <a:latin typeface="Arial" pitchFamily="34" charset="0"/>
                    <a:ea typeface="Arial Unicode MS" pitchFamily="34" charset="-122"/>
                    <a:cs typeface="Arial" pitchFamily="34" charset="0"/>
                  </a:rPr>
                  <a:t>EDW, BW on HANA</a:t>
                </a:r>
              </a:p>
            </p:txBody>
          </p:sp>
        </p:grpSp>
        <p:sp>
          <p:nvSpPr>
            <p:cNvPr id="6" name="TextBox 110"/>
            <p:cNvSpPr txBox="1">
              <a:spLocks noChangeArrowheads="1"/>
            </p:cNvSpPr>
            <p:nvPr/>
          </p:nvSpPr>
          <p:spPr bwMode="auto">
            <a:xfrm>
              <a:off x="1039122" y="2491777"/>
              <a:ext cx="1155437" cy="184652"/>
            </a:xfrm>
            <a:prstGeom prst="rect">
              <a:avLst/>
            </a:prstGeom>
            <a:noFill/>
            <a:ln w="9525">
              <a:noFill/>
              <a:miter lim="800000"/>
              <a:headEnd/>
              <a:tailEnd/>
            </a:ln>
          </p:spPr>
          <p:txBody>
            <a:bodyPr wrap="square" lIns="0" tIns="0" rIns="0" bIns="0">
              <a:spAutoFit/>
            </a:bodyPr>
            <a:lstStyle/>
            <a:p>
              <a:pPr eaLnBrk="0" hangingPunct="0">
                <a:buClrTx/>
                <a:buSzPct val="100000"/>
                <a:buFontTx/>
                <a:buNone/>
              </a:pPr>
              <a:r>
                <a:rPr lang="en-US" altLang="zh-CN" sz="1200" dirty="0">
                  <a:solidFill>
                    <a:srgbClr val="000000">
                      <a:lumMod val="75000"/>
                      <a:lumOff val="25000"/>
                    </a:srgbClr>
                  </a:solidFill>
                  <a:latin typeface="Arial" pitchFamily="34" charset="0"/>
                  <a:cs typeface="Arial" pitchFamily="34" charset="0"/>
                  <a:sym typeface="Calibri" pitchFamily="34" charset="0"/>
                </a:rPr>
                <a:t>RH8100 V3 (8P)</a:t>
              </a:r>
            </a:p>
          </p:txBody>
        </p:sp>
        <p:sp>
          <p:nvSpPr>
            <p:cNvPr id="17" name="TextBox 110"/>
            <p:cNvSpPr txBox="1">
              <a:spLocks noChangeArrowheads="1"/>
            </p:cNvSpPr>
            <p:nvPr/>
          </p:nvSpPr>
          <p:spPr bwMode="auto">
            <a:xfrm>
              <a:off x="1966363" y="3486646"/>
              <a:ext cx="1325478" cy="184652"/>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en-US" altLang="zh-CN" sz="1200" dirty="0">
                  <a:solidFill>
                    <a:srgbClr val="000000">
                      <a:lumMod val="75000"/>
                      <a:lumOff val="25000"/>
                    </a:srgbClr>
                  </a:solidFill>
                  <a:latin typeface="Arial" pitchFamily="34" charset="0"/>
                  <a:ea typeface="微软雅黑" pitchFamily="34" charset="-122"/>
                  <a:cs typeface="Arial" pitchFamily="34" charset="0"/>
                  <a:sym typeface="Calibri" pitchFamily="34" charset="0"/>
                </a:rPr>
                <a:t>16P/32P server</a:t>
              </a:r>
            </a:p>
          </p:txBody>
        </p:sp>
        <p:sp>
          <p:nvSpPr>
            <p:cNvPr id="9" name="TextBox 114"/>
            <p:cNvSpPr txBox="1">
              <a:spLocks noChangeArrowheads="1"/>
            </p:cNvSpPr>
            <p:nvPr/>
          </p:nvSpPr>
          <p:spPr bwMode="auto">
            <a:xfrm>
              <a:off x="6267754" y="3630430"/>
              <a:ext cx="2159438" cy="184652"/>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en-US" altLang="zh-CN" sz="1200" dirty="0" err="1">
                  <a:solidFill>
                    <a:srgbClr val="000000">
                      <a:lumMod val="75000"/>
                      <a:lumOff val="25000"/>
                    </a:srgbClr>
                  </a:solidFill>
                  <a:latin typeface="Arial" pitchFamily="34" charset="0"/>
                  <a:cs typeface="Arial" pitchFamily="34" charset="0"/>
                  <a:sym typeface="Calibri" pitchFamily="34" charset="0"/>
                </a:rPr>
                <a:t>OceanStor</a:t>
              </a:r>
              <a:r>
                <a:rPr lang="en-US" altLang="zh-CN" sz="1200" dirty="0">
                  <a:solidFill>
                    <a:srgbClr val="000000">
                      <a:lumMod val="75000"/>
                      <a:lumOff val="25000"/>
                    </a:srgbClr>
                  </a:solidFill>
                  <a:latin typeface="Arial" pitchFamily="34" charset="0"/>
                  <a:cs typeface="Arial" pitchFamily="34" charset="0"/>
                  <a:sym typeface="Calibri" pitchFamily="34" charset="0"/>
                </a:rPr>
                <a:t> Storage</a:t>
              </a:r>
            </a:p>
          </p:txBody>
        </p:sp>
        <p:grpSp>
          <p:nvGrpSpPr>
            <p:cNvPr id="10" name="组合 79"/>
            <p:cNvGrpSpPr/>
            <p:nvPr/>
          </p:nvGrpSpPr>
          <p:grpSpPr>
            <a:xfrm>
              <a:off x="3754367" y="3379881"/>
              <a:ext cx="2123549" cy="369303"/>
              <a:chOff x="781821" y="3651719"/>
              <a:chExt cx="1819382" cy="272620"/>
            </a:xfrm>
          </p:grpSpPr>
          <p:sp>
            <p:nvSpPr>
              <p:cNvPr id="14" name="TextBox 110"/>
              <p:cNvSpPr txBox="1">
                <a:spLocks noChangeArrowheads="1"/>
              </p:cNvSpPr>
              <p:nvPr/>
            </p:nvSpPr>
            <p:spPr bwMode="auto">
              <a:xfrm>
                <a:off x="1735223" y="3651719"/>
                <a:ext cx="865980" cy="272620"/>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en-US" altLang="zh-CN"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rPr>
                  <a:t>FusionCube</a:t>
                </a:r>
              </a:p>
              <a:p>
                <a:pPr algn="ctr" eaLnBrk="0" hangingPunct="0">
                  <a:buClrTx/>
                  <a:buSzPct val="100000"/>
                  <a:buFontTx/>
                  <a:buNone/>
                </a:pPr>
                <a:r>
                  <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rPr>
                  <a:t>融合架构</a:t>
                </a:r>
                <a:endParaRPr lang="zh-CN" altLang="zh-CN"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endParaRPr>
              </a:p>
            </p:txBody>
          </p:sp>
          <p:sp>
            <p:nvSpPr>
              <p:cNvPr id="15" name="TextBox 110"/>
              <p:cNvSpPr txBox="1">
                <a:spLocks noChangeArrowheads="1"/>
              </p:cNvSpPr>
              <p:nvPr/>
            </p:nvSpPr>
            <p:spPr bwMode="auto">
              <a:xfrm>
                <a:off x="781821" y="3753333"/>
                <a:ext cx="713905" cy="136310"/>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rPr>
                  <a:t>传统架构</a:t>
                </a:r>
                <a:endParaRPr lang="en-US" altLang="zh-CN"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endParaRPr>
              </a:p>
            </p:txBody>
          </p:sp>
        </p:grpSp>
        <p:pic>
          <p:nvPicPr>
            <p:cNvPr id="11" name="图片 10" descr="RH5885H V3_3.png"/>
            <p:cNvPicPr preferRelativeResize="0">
              <a:picLocks noChangeAspect="1"/>
            </p:cNvPicPr>
            <p:nvPr/>
          </p:nvPicPr>
          <p:blipFill>
            <a:blip r:embed="rId2" cstate="print"/>
            <a:stretch>
              <a:fillRect/>
            </a:stretch>
          </p:blipFill>
          <p:spPr>
            <a:xfrm>
              <a:off x="1043490" y="2651495"/>
              <a:ext cx="1021978" cy="434482"/>
            </a:xfrm>
            <a:prstGeom prst="rect">
              <a:avLst/>
            </a:prstGeom>
          </p:spPr>
        </p:pic>
        <p:pic>
          <p:nvPicPr>
            <p:cNvPr id="12" name="Picture 2" descr="D:\work\一体机\HANA\业内材料\硬件照片\09 RH8100 V3\09 RH8100 V3\RH8100 V3_8.jpg"/>
            <p:cNvPicPr>
              <a:picLocks noChangeAspect="1" noChangeArrowheads="1"/>
            </p:cNvPicPr>
            <p:nvPr/>
          </p:nvPicPr>
          <p:blipFill>
            <a:blip r:embed="rId3" cstate="print">
              <a:clrChange>
                <a:clrFrom>
                  <a:srgbClr val="FFFFFF"/>
                </a:clrFrom>
                <a:clrTo>
                  <a:srgbClr val="FFFFFF">
                    <a:alpha val="0"/>
                  </a:srgbClr>
                </a:clrTo>
              </a:clrChange>
            </a:blip>
            <a:srcRect l="12632" t="15895" r="11516" b="9290"/>
            <a:stretch>
              <a:fillRect/>
            </a:stretch>
          </p:blipFill>
          <p:spPr bwMode="auto">
            <a:xfrm>
              <a:off x="1032736" y="1764144"/>
              <a:ext cx="1075764" cy="707368"/>
            </a:xfrm>
            <a:prstGeom prst="rect">
              <a:avLst/>
            </a:prstGeom>
            <a:noFill/>
          </p:spPr>
        </p:pic>
        <p:pic>
          <p:nvPicPr>
            <p:cNvPr id="13" name="Picture 1" descr="D:\work\一体机\HANA\业内材料\硬件照片\003 E9000 Blade Server (刀片服务器 )\003 E9000 Blade Server (刀片服务器 )\00 E9000 Chassis（机箱）\DSC_1890-半宽.jpg"/>
            <p:cNvPicPr>
              <a:picLocks noChangeAspect="1" noChangeArrowheads="1"/>
            </p:cNvPicPr>
            <p:nvPr/>
          </p:nvPicPr>
          <p:blipFill>
            <a:blip r:embed="rId4" cstate="print">
              <a:clrChange>
                <a:clrFrom>
                  <a:srgbClr val="FFFFFF"/>
                </a:clrFrom>
                <a:clrTo>
                  <a:srgbClr val="FFFFFF">
                    <a:alpha val="0"/>
                  </a:srgbClr>
                </a:clrTo>
              </a:clrChange>
            </a:blip>
            <a:srcRect l="5346" t="4565" r="6380" b="6232"/>
            <a:stretch>
              <a:fillRect/>
            </a:stretch>
          </p:blipFill>
          <p:spPr bwMode="auto">
            <a:xfrm>
              <a:off x="4867161" y="2433191"/>
              <a:ext cx="903394" cy="780711"/>
            </a:xfrm>
            <a:prstGeom prst="rect">
              <a:avLst/>
            </a:prstGeom>
            <a:noFill/>
          </p:spPr>
        </p:pic>
      </p:grpSp>
      <p:sp>
        <p:nvSpPr>
          <p:cNvPr id="32" name="TextBox 110"/>
          <p:cNvSpPr txBox="1">
            <a:spLocks noChangeArrowheads="1"/>
          </p:cNvSpPr>
          <p:nvPr/>
        </p:nvSpPr>
        <p:spPr bwMode="auto">
          <a:xfrm>
            <a:off x="1284247" y="3916826"/>
            <a:ext cx="1540984" cy="184666"/>
          </a:xfrm>
          <a:prstGeom prst="rect">
            <a:avLst/>
          </a:prstGeom>
          <a:noFill/>
          <a:ln w="9525">
            <a:noFill/>
            <a:miter lim="800000"/>
            <a:headEnd/>
            <a:tailEnd/>
          </a:ln>
        </p:spPr>
        <p:txBody>
          <a:bodyPr wrap="square" lIns="0" tIns="0" rIns="0" bIns="0">
            <a:spAutoFit/>
          </a:bodyPr>
          <a:lstStyle/>
          <a:p>
            <a:pPr eaLnBrk="0" hangingPunct="0">
              <a:buClrTx/>
              <a:buSzPct val="100000"/>
              <a:buFontTx/>
              <a:buNone/>
            </a:pPr>
            <a:r>
              <a:rPr lang="en-US" altLang="zh-CN" sz="1200" dirty="0">
                <a:solidFill>
                  <a:srgbClr val="000000">
                    <a:lumMod val="75000"/>
                    <a:lumOff val="25000"/>
                  </a:srgbClr>
                </a:solidFill>
                <a:latin typeface="Arial" pitchFamily="34" charset="0"/>
                <a:cs typeface="Arial" pitchFamily="34" charset="0"/>
                <a:sym typeface="Calibri" pitchFamily="34" charset="0"/>
              </a:rPr>
              <a:t>RH5885H V3 (4P)</a:t>
            </a:r>
          </a:p>
        </p:txBody>
      </p:sp>
      <p:sp>
        <p:nvSpPr>
          <p:cNvPr id="33" name="同侧圆角矩形 32"/>
          <p:cNvSpPr/>
          <p:nvPr/>
        </p:nvSpPr>
        <p:spPr bwMode="auto">
          <a:xfrm>
            <a:off x="1033908" y="4812637"/>
            <a:ext cx="10126911" cy="700122"/>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81567" tIns="40781" rIns="81567" bIns="40781" anchor="ctr"/>
          <a:lstStyle/>
          <a:p>
            <a:pPr eaLnBrk="0" hangingPunct="0">
              <a:buClr>
                <a:srgbClr val="990000"/>
              </a:buClr>
              <a:buSzPct val="60000"/>
              <a:buFontTx/>
              <a:buNone/>
            </a:pPr>
            <a:endParaRPr lang="zh-CN" altLang="zh-CN" sz="1900" dirty="0">
              <a:solidFill>
                <a:srgbClr val="000000"/>
              </a:solidFill>
              <a:latin typeface="Arial" pitchFamily="34" charset="0"/>
              <a:ea typeface="MS PGothic" pitchFamily="34" charset="-128"/>
              <a:cs typeface="Arial" pitchFamily="34" charset="0"/>
            </a:endParaRPr>
          </a:p>
        </p:txBody>
      </p:sp>
      <p:sp>
        <p:nvSpPr>
          <p:cNvPr id="34" name="同侧圆角矩形 33"/>
          <p:cNvSpPr/>
          <p:nvPr/>
        </p:nvSpPr>
        <p:spPr bwMode="auto">
          <a:xfrm rot="16200000">
            <a:off x="2270245" y="3935670"/>
            <a:ext cx="428759" cy="2493412"/>
          </a:xfrm>
          <a:prstGeom prst="round2SameRect">
            <a:avLst>
              <a:gd name="adj1" fmla="val 0"/>
              <a:gd name="adj2" fmla="val 0"/>
            </a:avLst>
          </a:prstGeom>
          <a:solidFill>
            <a:srgbClr val="C00000"/>
          </a:solidFill>
          <a:ln w="12700" algn="ctr">
            <a:noFill/>
            <a:round/>
            <a:headEnd/>
            <a:tailEnd/>
          </a:ln>
          <a:effectLst>
            <a:outerShdw blurRad="63500" sx="101000" sy="101000" algn="ctr" rotWithShape="0">
              <a:prstClr val="black">
                <a:alpha val="20000"/>
              </a:prstClr>
            </a:outerShdw>
          </a:effectLst>
        </p:spPr>
        <p:txBody>
          <a:bodyPr vert="eaVert" wrap="none" lIns="81567" tIns="40781" rIns="81567" bIns="40781" anchor="ctr"/>
          <a:lstStyle/>
          <a:p>
            <a:pPr algn="ctr" eaLnBrk="0" hangingPunct="0">
              <a:buClr>
                <a:srgbClr val="990000"/>
              </a:buClr>
              <a:buSzPct val="60000"/>
              <a:buFontTx/>
              <a:buNone/>
            </a:pPr>
            <a:r>
              <a:rPr lang="en-US" altLang="zh-CN" sz="1900" dirty="0">
                <a:solidFill>
                  <a:srgbClr val="FFFFFF"/>
                </a:solidFill>
                <a:ea typeface="Arial Unicode MS" pitchFamily="34" charset="-122"/>
                <a:cs typeface="Arial" pitchFamily="34" charset="0"/>
              </a:rPr>
              <a:t>IO Acceleration</a:t>
            </a:r>
            <a:endParaRPr lang="zh-CN" altLang="zh-CN" sz="1900" dirty="0">
              <a:solidFill>
                <a:srgbClr val="FFFFFF"/>
              </a:solidFill>
              <a:ea typeface="Arial Unicode MS" pitchFamily="34" charset="-122"/>
              <a:cs typeface="Arial" pitchFamily="34" charset="0"/>
            </a:endParaRPr>
          </a:p>
        </p:txBody>
      </p:sp>
      <p:sp>
        <p:nvSpPr>
          <p:cNvPr id="35" name="TextBox 34"/>
          <p:cNvSpPr txBox="1"/>
          <p:nvPr/>
        </p:nvSpPr>
        <p:spPr>
          <a:xfrm>
            <a:off x="4664477" y="4864099"/>
            <a:ext cx="864000" cy="184666"/>
          </a:xfrm>
          <a:prstGeom prst="rect">
            <a:avLst/>
          </a:prstGeom>
          <a:noFill/>
        </p:spPr>
        <p:txBody>
          <a:bodyPr wrap="square" lIns="0" tIns="0" rIns="0" bIns="0" rtlCol="0">
            <a:spAutoFit/>
          </a:bodyPr>
          <a:lstStyle/>
          <a:p>
            <a:pPr algn="ctr">
              <a:buClrTx/>
              <a:buFontTx/>
              <a:buNone/>
            </a:pPr>
            <a:r>
              <a:rPr lang="en-US" altLang="zh-CN" sz="1200" dirty="0">
                <a:solidFill>
                  <a:srgbClr val="000000">
                    <a:lumMod val="75000"/>
                    <a:lumOff val="25000"/>
                  </a:srgbClr>
                </a:solidFill>
                <a:latin typeface="Arial" pitchFamily="34" charset="0"/>
                <a:cs typeface="Arial" pitchFamily="34" charset="0"/>
              </a:rPr>
              <a:t>SSD </a:t>
            </a:r>
            <a:r>
              <a:rPr lang="zh-CN" altLang="en-US" sz="1200" dirty="0">
                <a:solidFill>
                  <a:srgbClr val="000000">
                    <a:lumMod val="75000"/>
                    <a:lumOff val="25000"/>
                  </a:srgbClr>
                </a:solidFill>
                <a:latin typeface="Arial" pitchFamily="34" charset="0"/>
                <a:cs typeface="Arial" pitchFamily="34" charset="0"/>
              </a:rPr>
              <a:t> </a:t>
            </a:r>
            <a:r>
              <a:rPr lang="en-US" altLang="zh-CN" sz="1200" dirty="0">
                <a:solidFill>
                  <a:srgbClr val="000000">
                    <a:lumMod val="75000"/>
                    <a:lumOff val="25000"/>
                  </a:srgbClr>
                </a:solidFill>
                <a:latin typeface="Arial" pitchFamily="34" charset="0"/>
                <a:cs typeface="Arial" pitchFamily="34" charset="0"/>
              </a:rPr>
              <a:t>Card</a:t>
            </a:r>
          </a:p>
        </p:txBody>
      </p:sp>
      <p:sp>
        <p:nvSpPr>
          <p:cNvPr id="36" name="TextBox 35"/>
          <p:cNvSpPr txBox="1"/>
          <p:nvPr/>
        </p:nvSpPr>
        <p:spPr>
          <a:xfrm>
            <a:off x="5926707" y="4831001"/>
            <a:ext cx="1368444" cy="369332"/>
          </a:xfrm>
          <a:prstGeom prst="rect">
            <a:avLst/>
          </a:prstGeom>
          <a:noFill/>
        </p:spPr>
        <p:txBody>
          <a:bodyPr wrap="square" lIns="0" tIns="0" rIns="0" bIns="0" rtlCol="0">
            <a:spAutoFit/>
          </a:bodyPr>
          <a:lstStyle/>
          <a:p>
            <a:pPr algn="ctr">
              <a:buClrTx/>
              <a:buFontTx/>
              <a:buNone/>
            </a:pPr>
            <a:r>
              <a:rPr lang="en-US" altLang="zh-CN" sz="1200" dirty="0">
                <a:solidFill>
                  <a:srgbClr val="000000">
                    <a:lumMod val="75000"/>
                    <a:lumOff val="25000"/>
                  </a:srgbClr>
                </a:solidFill>
                <a:latin typeface="Arial" pitchFamily="34" charset="0"/>
                <a:ea typeface="微软雅黑" pitchFamily="34" charset="-122"/>
                <a:cs typeface="Arial" pitchFamily="34" charset="0"/>
              </a:rPr>
              <a:t>QDR/FDR </a:t>
            </a:r>
            <a:r>
              <a:rPr lang="en-US" altLang="zh-CN" sz="1200" dirty="0" err="1">
                <a:solidFill>
                  <a:srgbClr val="000000">
                    <a:lumMod val="75000"/>
                    <a:lumOff val="25000"/>
                  </a:srgbClr>
                </a:solidFill>
                <a:latin typeface="Arial" pitchFamily="34" charset="0"/>
                <a:ea typeface="微软雅黑" pitchFamily="34" charset="-122"/>
                <a:cs typeface="Arial" pitchFamily="34" charset="0"/>
              </a:rPr>
              <a:t>Infiniband</a:t>
            </a:r>
            <a:endParaRPr lang="en-US" altLang="zh-CN" sz="1200" dirty="0">
              <a:solidFill>
                <a:srgbClr val="000000">
                  <a:lumMod val="75000"/>
                  <a:lumOff val="25000"/>
                </a:srgbClr>
              </a:solidFill>
              <a:latin typeface="Arial" pitchFamily="34" charset="0"/>
              <a:ea typeface="微软雅黑" pitchFamily="34" charset="-122"/>
              <a:cs typeface="Arial" pitchFamily="34" charset="0"/>
            </a:endParaRPr>
          </a:p>
        </p:txBody>
      </p:sp>
      <p:pic>
        <p:nvPicPr>
          <p:cNvPr id="3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958624" y="5190223"/>
            <a:ext cx="1325869" cy="196464"/>
          </a:xfrm>
          <a:prstGeom prst="rect">
            <a:avLst/>
          </a:prstGeom>
          <a:noFill/>
        </p:spPr>
      </p:pic>
      <p:pic>
        <p:nvPicPr>
          <p:cNvPr id="38" name="Picture 2" descr="E:\02 产品管理\08 SSD\照片及动画\ES3000.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624751" y="4997108"/>
            <a:ext cx="873338" cy="479770"/>
          </a:xfrm>
          <a:prstGeom prst="rect">
            <a:avLst/>
          </a:prstGeom>
          <a:noFill/>
        </p:spPr>
      </p:pic>
      <p:pic>
        <p:nvPicPr>
          <p:cNvPr id="39" name="图片 38" descr="RH5885H V3_3.png"/>
          <p:cNvPicPr preferRelativeResize="0">
            <a:picLocks noChangeAspect="1"/>
          </p:cNvPicPr>
          <p:nvPr/>
        </p:nvPicPr>
        <p:blipFill>
          <a:blip r:embed="rId2" cstate="print"/>
          <a:stretch>
            <a:fillRect/>
          </a:stretch>
        </p:blipFill>
        <p:spPr>
          <a:xfrm>
            <a:off x="4519470" y="3124955"/>
            <a:ext cx="773321" cy="246530"/>
          </a:xfrm>
          <a:prstGeom prst="rect">
            <a:avLst/>
          </a:prstGeom>
        </p:spPr>
      </p:pic>
      <p:pic>
        <p:nvPicPr>
          <p:cNvPr id="40" name="图片 39" descr="2012-07-30 13 45 27.png"/>
          <p:cNvPicPr>
            <a:picLocks noChangeAspect="1"/>
          </p:cNvPicPr>
          <p:nvPr/>
        </p:nvPicPr>
        <p:blipFill>
          <a:blip r:embed="rId7" cstate="print"/>
          <a:stretch>
            <a:fillRect/>
          </a:stretch>
        </p:blipFill>
        <p:spPr>
          <a:xfrm>
            <a:off x="4880308" y="3703345"/>
            <a:ext cx="1217997" cy="413622"/>
          </a:xfrm>
          <a:prstGeom prst="rect">
            <a:avLst/>
          </a:prstGeom>
        </p:spPr>
      </p:pic>
      <p:sp>
        <p:nvSpPr>
          <p:cNvPr id="42" name="TextBox 110"/>
          <p:cNvSpPr txBox="1">
            <a:spLocks noChangeArrowheads="1"/>
          </p:cNvSpPr>
          <p:nvPr/>
        </p:nvSpPr>
        <p:spPr bwMode="auto">
          <a:xfrm>
            <a:off x="4519469" y="3473417"/>
            <a:ext cx="1716663" cy="138499"/>
          </a:xfrm>
          <a:prstGeom prst="rect">
            <a:avLst/>
          </a:prstGeom>
          <a:noFill/>
          <a:ln w="9525">
            <a:noFill/>
            <a:miter lim="800000"/>
            <a:headEnd/>
            <a:tailEnd/>
          </a:ln>
        </p:spPr>
        <p:txBody>
          <a:bodyPr wrap="square" lIns="0" tIns="0" rIns="0" bIns="0">
            <a:spAutoFit/>
          </a:bodyPr>
          <a:lstStyle/>
          <a:p>
            <a:pPr eaLnBrk="0" hangingPunct="0">
              <a:buClrTx/>
              <a:buSzPct val="100000"/>
              <a:buFontTx/>
              <a:buNone/>
            </a:pPr>
            <a:r>
              <a:rPr lang="en-US" altLang="zh-CN" sz="900" dirty="0">
                <a:solidFill>
                  <a:srgbClr val="000000">
                    <a:lumMod val="75000"/>
                    <a:lumOff val="25000"/>
                  </a:srgbClr>
                </a:solidFill>
                <a:latin typeface="Arial" pitchFamily="34" charset="0"/>
                <a:cs typeface="Arial" pitchFamily="34" charset="0"/>
                <a:sym typeface="Calibri" pitchFamily="34" charset="0"/>
              </a:rPr>
              <a:t>RH5885H V3    RH8100 V3  </a:t>
            </a:r>
          </a:p>
        </p:txBody>
      </p:sp>
      <p:sp>
        <p:nvSpPr>
          <p:cNvPr id="44" name="TextBox 110"/>
          <p:cNvSpPr txBox="1">
            <a:spLocks noChangeArrowheads="1"/>
          </p:cNvSpPr>
          <p:nvPr/>
        </p:nvSpPr>
        <p:spPr bwMode="auto">
          <a:xfrm>
            <a:off x="4928789" y="4113154"/>
            <a:ext cx="1253576" cy="138499"/>
          </a:xfrm>
          <a:prstGeom prst="rect">
            <a:avLst/>
          </a:prstGeom>
          <a:noFill/>
          <a:ln w="9525">
            <a:noFill/>
            <a:miter lim="800000"/>
            <a:headEnd/>
            <a:tailEnd/>
          </a:ln>
        </p:spPr>
        <p:txBody>
          <a:bodyPr wrap="square" lIns="0" tIns="0" rIns="0" bIns="0">
            <a:spAutoFit/>
          </a:bodyPr>
          <a:lstStyle/>
          <a:p>
            <a:pPr eaLnBrk="0" hangingPunct="0">
              <a:buClrTx/>
              <a:buSzPct val="100000"/>
              <a:buFontTx/>
              <a:buNone/>
            </a:pPr>
            <a:r>
              <a:rPr lang="en-US" altLang="zh-CN" sz="900" dirty="0" err="1">
                <a:solidFill>
                  <a:srgbClr val="000000">
                    <a:lumMod val="75000"/>
                    <a:lumOff val="25000"/>
                  </a:srgbClr>
                </a:solidFill>
                <a:latin typeface="Arial" pitchFamily="34" charset="0"/>
                <a:cs typeface="Arial" pitchFamily="34" charset="0"/>
                <a:sym typeface="Calibri" pitchFamily="34" charset="0"/>
              </a:rPr>
              <a:t>OceanStor</a:t>
            </a:r>
            <a:r>
              <a:rPr lang="en-US" altLang="zh-CN" sz="900" dirty="0">
                <a:solidFill>
                  <a:srgbClr val="000000">
                    <a:lumMod val="75000"/>
                    <a:lumOff val="25000"/>
                  </a:srgbClr>
                </a:solidFill>
                <a:latin typeface="Arial" pitchFamily="34" charset="0"/>
                <a:cs typeface="Arial" pitchFamily="34" charset="0"/>
                <a:sym typeface="Calibri" pitchFamily="34" charset="0"/>
              </a:rPr>
              <a:t> storage </a:t>
            </a:r>
          </a:p>
        </p:txBody>
      </p:sp>
      <p:pic>
        <p:nvPicPr>
          <p:cNvPr id="45" name="Picture 8"/>
          <p:cNvPicPr>
            <a:picLocks noChangeAspect="1" noChangeArrowheads="1"/>
          </p:cNvPicPr>
          <p:nvPr/>
        </p:nvPicPr>
        <p:blipFill>
          <a:blip r:embed="rId8" cstate="print"/>
          <a:srcRect/>
          <a:stretch>
            <a:fillRect/>
          </a:stretch>
        </p:blipFill>
        <p:spPr bwMode="auto">
          <a:xfrm>
            <a:off x="1317411" y="4175867"/>
            <a:ext cx="1268934" cy="282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110"/>
          <p:cNvSpPr txBox="1">
            <a:spLocks noChangeArrowheads="1"/>
          </p:cNvSpPr>
          <p:nvPr/>
        </p:nvSpPr>
        <p:spPr bwMode="auto">
          <a:xfrm>
            <a:off x="1284246" y="4543792"/>
            <a:ext cx="1540984" cy="184666"/>
          </a:xfrm>
          <a:prstGeom prst="rect">
            <a:avLst/>
          </a:prstGeom>
          <a:noFill/>
          <a:ln w="9525">
            <a:noFill/>
            <a:miter lim="800000"/>
            <a:headEnd/>
            <a:tailEnd/>
          </a:ln>
        </p:spPr>
        <p:txBody>
          <a:bodyPr wrap="square" lIns="0" tIns="0" rIns="0" bIns="0">
            <a:spAutoFit/>
          </a:bodyPr>
          <a:lstStyle/>
          <a:p>
            <a:pPr eaLnBrk="0" hangingPunct="0">
              <a:buClrTx/>
              <a:buSzPct val="100000"/>
              <a:buFontTx/>
              <a:buNone/>
            </a:pPr>
            <a:r>
              <a:rPr lang="en-US" altLang="zh-CN" sz="1200" dirty="0">
                <a:solidFill>
                  <a:srgbClr val="000000">
                    <a:lumMod val="75000"/>
                    <a:lumOff val="25000"/>
                  </a:srgbClr>
                </a:solidFill>
                <a:latin typeface="Arial" pitchFamily="34" charset="0"/>
                <a:cs typeface="Arial" pitchFamily="34" charset="0"/>
                <a:sym typeface="Calibri" pitchFamily="34" charset="0"/>
              </a:rPr>
              <a:t>RH2288H V2 (2P)</a:t>
            </a:r>
          </a:p>
        </p:txBody>
      </p:sp>
      <p:pic>
        <p:nvPicPr>
          <p:cNvPr id="47" name="图片 17" descr="image0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60985" y="2338442"/>
            <a:ext cx="2272749" cy="91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57"/>
          <p:cNvSpPr txBox="1"/>
          <p:nvPr/>
        </p:nvSpPr>
        <p:spPr>
          <a:xfrm>
            <a:off x="7800075" y="1951671"/>
            <a:ext cx="3294503" cy="311106"/>
          </a:xfrm>
          <a:prstGeom prst="rect">
            <a:avLst/>
          </a:prstGeom>
        </p:spPr>
        <p:txBody>
          <a:bodyPr wrap="square" lIns="108772" tIns="54385" rIns="108772" bIns="54385" rtlCol="0">
            <a:spAutoFit/>
          </a:bodyPr>
          <a:lstStyle/>
          <a:p>
            <a:pPr algn="ctr">
              <a:lnSpc>
                <a:spcPct val="120000"/>
              </a:lnSpc>
              <a:spcAft>
                <a:spcPts val="714"/>
              </a:spcAft>
              <a:buClr>
                <a:prstClr val="white"/>
              </a:buClr>
            </a:pPr>
            <a:r>
              <a:rPr lang="en-US" altLang="zh-CN" sz="1200" dirty="0">
                <a:solidFill>
                  <a:srgbClr val="000000">
                    <a:lumMod val="75000"/>
                    <a:lumOff val="25000"/>
                  </a:srgbClr>
                </a:solidFill>
                <a:latin typeface="Arial" pitchFamily="34" charset="0"/>
                <a:ea typeface="Arial Unicode MS" pitchFamily="34" charset="-122"/>
                <a:cs typeface="Arial" pitchFamily="34" charset="0"/>
              </a:rPr>
              <a:t>Large Data Center on HANA</a:t>
            </a:r>
          </a:p>
        </p:txBody>
      </p:sp>
      <p:sp>
        <p:nvSpPr>
          <p:cNvPr id="49" name="TextBox 114"/>
          <p:cNvSpPr txBox="1">
            <a:spLocks noChangeArrowheads="1"/>
          </p:cNvSpPr>
          <p:nvPr/>
        </p:nvSpPr>
        <p:spPr bwMode="auto">
          <a:xfrm>
            <a:off x="8227059" y="3212682"/>
            <a:ext cx="2880000" cy="184666"/>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en-US" altLang="zh-CN" sz="1200" dirty="0" err="1">
                <a:solidFill>
                  <a:srgbClr val="000000">
                    <a:lumMod val="75000"/>
                    <a:lumOff val="25000"/>
                  </a:srgbClr>
                </a:solidFill>
                <a:latin typeface="Arial" pitchFamily="34" charset="0"/>
                <a:cs typeface="Arial" pitchFamily="34" charset="0"/>
                <a:sym typeface="Calibri" pitchFamily="34" charset="0"/>
              </a:rPr>
              <a:t>FusionServer</a:t>
            </a:r>
            <a:endParaRPr lang="en-US" altLang="zh-CN" sz="1200" dirty="0">
              <a:solidFill>
                <a:srgbClr val="000000">
                  <a:lumMod val="75000"/>
                  <a:lumOff val="25000"/>
                </a:srgbClr>
              </a:solidFill>
              <a:latin typeface="Arial" pitchFamily="34" charset="0"/>
              <a:cs typeface="Arial" pitchFamily="34" charset="0"/>
              <a:sym typeface="Calibri" pitchFamily="34" charset="0"/>
            </a:endParaRPr>
          </a:p>
        </p:txBody>
      </p:sp>
      <p:pic>
        <p:nvPicPr>
          <p:cNvPr id="51" name="Picture 2" descr="E:\L-工作\06.09\PPT优化\图片\15.p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8717082" y="3443437"/>
            <a:ext cx="1686959" cy="874567"/>
          </a:xfrm>
          <a:prstGeom prst="rect">
            <a:avLst/>
          </a:prstGeom>
          <a:noFill/>
        </p:spPr>
      </p:pic>
      <p:pic>
        <p:nvPicPr>
          <p:cNvPr id="52" name="Picture 6" descr="C:\Users\ytx-003\Desktop\ptt\p7\p7_0003_矢量智能对象-副本-8.png"/>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7738150" y="5043239"/>
            <a:ext cx="468563" cy="353516"/>
          </a:xfrm>
          <a:prstGeom prst="rect">
            <a:avLst/>
          </a:prstGeom>
          <a:noFill/>
          <a:ln>
            <a:noFill/>
          </a:ln>
        </p:spPr>
      </p:pic>
      <p:sp>
        <p:nvSpPr>
          <p:cNvPr id="53" name="TextBox 52"/>
          <p:cNvSpPr txBox="1"/>
          <p:nvPr/>
        </p:nvSpPr>
        <p:spPr>
          <a:xfrm>
            <a:off x="7433100" y="4856013"/>
            <a:ext cx="1086007" cy="138499"/>
          </a:xfrm>
          <a:prstGeom prst="rect">
            <a:avLst/>
          </a:prstGeom>
          <a:noFill/>
        </p:spPr>
        <p:txBody>
          <a:bodyPr wrap="square" lIns="0" tIns="0" rIns="0" bIns="0" rtlCol="0">
            <a:spAutoFit/>
          </a:bodyPr>
          <a:lstStyle/>
          <a:p>
            <a:pPr algn="ctr">
              <a:buClrTx/>
              <a:buFontTx/>
              <a:buNone/>
            </a:pPr>
            <a:r>
              <a:rPr lang="en-US" altLang="zh-CN" sz="900" dirty="0" err="1">
                <a:solidFill>
                  <a:srgbClr val="000000">
                    <a:lumMod val="75000"/>
                    <a:lumOff val="25000"/>
                  </a:srgbClr>
                </a:solidFill>
                <a:latin typeface="Arial" pitchFamily="34" charset="0"/>
                <a:ea typeface="微软雅黑" pitchFamily="34" charset="-122"/>
                <a:cs typeface="Arial" pitchFamily="34" charset="0"/>
              </a:rPr>
              <a:t>FusionStorage</a:t>
            </a:r>
            <a:endParaRPr lang="en-US" altLang="zh-CN" sz="900" dirty="0">
              <a:solidFill>
                <a:srgbClr val="000000">
                  <a:lumMod val="75000"/>
                  <a:lumOff val="25000"/>
                </a:srgbClr>
              </a:solidFill>
              <a:latin typeface="Arial" pitchFamily="34" charset="0"/>
              <a:ea typeface="微软雅黑" pitchFamily="34" charset="-122"/>
              <a:cs typeface="Arial" pitchFamily="34" charset="0"/>
            </a:endParaRPr>
          </a:p>
        </p:txBody>
      </p:sp>
      <p:pic>
        <p:nvPicPr>
          <p:cNvPr id="54" name="Picture 2" descr="D:\work\一体机\HANA\业内材料\硬件照片\09 RH8100 V3\09 RH8100 V3\RH8100 V3_8.jpg"/>
          <p:cNvPicPr>
            <a:picLocks noChangeAspect="1" noChangeArrowheads="1"/>
          </p:cNvPicPr>
          <p:nvPr/>
        </p:nvPicPr>
        <p:blipFill>
          <a:blip r:embed="rId3" cstate="print">
            <a:clrChange>
              <a:clrFrom>
                <a:srgbClr val="FFFFFF"/>
              </a:clrFrom>
              <a:clrTo>
                <a:srgbClr val="FFFFFF">
                  <a:alpha val="0"/>
                </a:srgbClr>
              </a:clrTo>
            </a:clrChange>
          </a:blip>
          <a:srcRect l="12632" t="15895" r="11516" b="9290"/>
          <a:stretch>
            <a:fillRect/>
          </a:stretch>
        </p:blipFill>
        <p:spPr bwMode="auto">
          <a:xfrm>
            <a:off x="5407872" y="3036247"/>
            <a:ext cx="761678" cy="375562"/>
          </a:xfrm>
          <a:prstGeom prst="rect">
            <a:avLst/>
          </a:prstGeom>
          <a:noFill/>
        </p:spPr>
      </p:pic>
      <p:pic>
        <p:nvPicPr>
          <p:cNvPr id="55" name="图片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07732" y="2703888"/>
            <a:ext cx="1792791" cy="1452346"/>
          </a:xfrm>
          <a:prstGeom prst="rect">
            <a:avLst/>
          </a:prstGeom>
        </p:spPr>
      </p:pic>
      <p:pic>
        <p:nvPicPr>
          <p:cNvPr id="56" name="Picture 5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54547" y="2284768"/>
            <a:ext cx="630269" cy="8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0"/>
          <p:cNvSpPr txBox="1">
            <a:spLocks noChangeArrowheads="1"/>
          </p:cNvSpPr>
          <p:nvPr/>
        </p:nvSpPr>
        <p:spPr bwMode="auto">
          <a:xfrm>
            <a:off x="4641032" y="2497535"/>
            <a:ext cx="1946452" cy="184666"/>
          </a:xfrm>
          <a:prstGeom prst="rect">
            <a:avLst/>
          </a:prstGeom>
          <a:noFill/>
          <a:ln w="9525">
            <a:noFill/>
            <a:miter lim="800000"/>
            <a:headEnd/>
            <a:tailEnd/>
          </a:ln>
        </p:spPr>
        <p:txBody>
          <a:bodyPr wrap="square" lIns="0" tIns="0" rIns="0" bIns="0">
            <a:spAutoFit/>
          </a:bodyPr>
          <a:lstStyle/>
          <a:p>
            <a:pPr algn="ctr" eaLnBrk="0" hangingPunct="0">
              <a:buClrTx/>
              <a:buSzPct val="100000"/>
              <a:buFontTx/>
              <a:buNone/>
            </a:pPr>
            <a:r>
              <a:rPr lang="en-US" altLang="zh-CN"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rPr>
              <a:t>HP Converged System</a:t>
            </a:r>
            <a:endParaRPr lang="zh-CN" altLang="zh-CN" sz="120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Calibri" pitchFamily="34" charset="0"/>
            </a:endParaRPr>
          </a:p>
        </p:txBody>
      </p:sp>
      <p:sp>
        <p:nvSpPr>
          <p:cNvPr id="58" name="Title 1"/>
          <p:cNvSpPr>
            <a:spLocks noGrp="1"/>
          </p:cNvSpPr>
          <p:nvPr>
            <p:ph type="title"/>
          </p:nvPr>
        </p:nvSpPr>
        <p:spPr>
          <a:xfrm>
            <a:off x="324001" y="324075"/>
            <a:ext cx="11545200" cy="756175"/>
          </a:xfrm>
        </p:spPr>
        <p:txBody>
          <a:bodyPr/>
          <a:lstStyle/>
          <a:p>
            <a:r>
              <a:rPr lang="en-US" altLang="zh-CN" sz="2900" dirty="0">
                <a:solidFill>
                  <a:schemeClr val="accent2"/>
                </a:solidFill>
                <a:latin typeface="微软雅黑" pitchFamily="34" charset="-122"/>
                <a:cs typeface="+mj-cs"/>
              </a:rPr>
              <a:t>SAP HANA </a:t>
            </a:r>
            <a:r>
              <a:rPr lang="zh-CN" altLang="en-US" sz="2900" dirty="0">
                <a:solidFill>
                  <a:schemeClr val="accent2"/>
                </a:solidFill>
                <a:latin typeface="微软雅黑" pitchFamily="34" charset="-122"/>
                <a:cs typeface="+mj-cs"/>
              </a:rPr>
              <a:t>硬件部署类型</a:t>
            </a:r>
          </a:p>
        </p:txBody>
      </p:sp>
    </p:spTree>
    <p:extLst>
      <p:ext uri="{BB962C8B-B14F-4D97-AF65-F5344CB8AC3E}">
        <p14:creationId xmlns:p14="http://schemas.microsoft.com/office/powerpoint/2010/main" val="707250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kern="0" dirty="0">
                <a:latin typeface="微软雅黑" panose="020B0503020204020204" pitchFamily="34" charset="-122"/>
                <a:ea typeface="微软雅黑" panose="020B0503020204020204" pitchFamily="34" charset="-122"/>
                <a:cs typeface="Arial" pitchFamily="34" charset="0"/>
              </a:rPr>
              <a:t>通用标准的硬件，支持灵活的扩展性</a:t>
            </a:r>
            <a:br>
              <a:rPr lang="en-US" b="0" dirty="0">
                <a:latin typeface="微软雅黑" panose="020B0503020204020204" pitchFamily="34" charset="-122"/>
                <a:ea typeface="微软雅黑" panose="020B0503020204020204" pitchFamily="34" charset="-122"/>
              </a:rPr>
            </a:br>
            <a:r>
              <a:rPr lang="zh-CN" altLang="en-US" sz="2100" dirty="0">
                <a:latin typeface="微软雅黑" panose="020B0503020204020204" pitchFamily="34" charset="-122"/>
                <a:ea typeface="微软雅黑" panose="020B0503020204020204" pitchFamily="34" charset="-122"/>
              </a:rPr>
              <a:t>通过设备一体机的方式交付给客户</a:t>
            </a:r>
            <a:endParaRPr lang="en-US" sz="2100" dirty="0"/>
          </a:p>
        </p:txBody>
      </p:sp>
      <p:sp>
        <p:nvSpPr>
          <p:cNvPr id="3" name="Rectangle 2"/>
          <p:cNvSpPr/>
          <p:nvPr/>
        </p:nvSpPr>
        <p:spPr>
          <a:xfrm>
            <a:off x="6207651" y="1909110"/>
            <a:ext cx="5478448" cy="954091"/>
          </a:xfrm>
          <a:prstGeom prst="rect">
            <a:avLst/>
          </a:prstGeom>
        </p:spPr>
        <p:txBody>
          <a:bodyPr wrap="square" lIns="91424" tIns="45712" rIns="91424" bIns="45712">
            <a:spAutoFit/>
          </a:bodyPr>
          <a:lstStyle/>
          <a:p>
            <a:pPr marL="285701" indent="-285701" defTabSz="1082345">
              <a:spcBef>
                <a:spcPts val="600"/>
              </a:spcBef>
              <a:buClr>
                <a:srgbClr val="F0AB00"/>
              </a:buClr>
              <a:buFont typeface="Arial" pitchFamily="34" charset="0"/>
              <a:buChar char="•"/>
            </a:pPr>
            <a:r>
              <a:rPr lang="en-US" altLang="zh-CN" sz="1700" dirty="0">
                <a:solidFill>
                  <a:srgbClr val="000000"/>
                </a:solidFill>
                <a:latin typeface="微软雅黑" panose="020B0503020204020204" pitchFamily="34" charset="-122"/>
                <a:ea typeface="微软雅黑" panose="020B0503020204020204" pitchFamily="34" charset="-122"/>
              </a:rPr>
              <a:t>SAP</a:t>
            </a:r>
            <a:r>
              <a:rPr lang="zh-CN" altLang="en-US" sz="1700" dirty="0">
                <a:solidFill>
                  <a:srgbClr val="000000"/>
                </a:solidFill>
                <a:latin typeface="微软雅黑" panose="020B0503020204020204" pitchFamily="34" charset="-122"/>
                <a:ea typeface="微软雅黑" panose="020B0503020204020204" pitchFamily="34" charset="-122"/>
              </a:rPr>
              <a:t> </a:t>
            </a:r>
            <a:r>
              <a:rPr lang="en-US" altLang="zh-CN" sz="1700" dirty="0">
                <a:solidFill>
                  <a:srgbClr val="000000"/>
                </a:solidFill>
                <a:latin typeface="微软雅黑" panose="020B0503020204020204" pitchFamily="34" charset="-122"/>
                <a:ea typeface="微软雅黑" panose="020B0503020204020204" pitchFamily="34" charset="-122"/>
              </a:rPr>
              <a:t>HANA</a:t>
            </a:r>
            <a:r>
              <a:rPr lang="zh-CN" altLang="en-US" sz="1700" dirty="0">
                <a:solidFill>
                  <a:srgbClr val="000000"/>
                </a:solidFill>
                <a:latin typeface="微软雅黑" panose="020B0503020204020204" pitchFamily="34" charset="-122"/>
                <a:ea typeface="微软雅黑" panose="020B0503020204020204" pitchFamily="34" charset="-122"/>
              </a:rPr>
              <a:t>运行在标准的硬件模块上，硬件合作伙伴仅做少量的更改</a:t>
            </a:r>
            <a:endParaRPr lang="en-US" sz="1700" dirty="0">
              <a:solidFill>
                <a:srgbClr val="000000"/>
              </a:solidFill>
              <a:latin typeface="微软雅黑" panose="020B0503020204020204" pitchFamily="34" charset="-122"/>
              <a:ea typeface="微软雅黑" panose="020B0503020204020204" pitchFamily="34" charset="-122"/>
            </a:endParaRPr>
          </a:p>
          <a:p>
            <a:pPr marL="285701" indent="-285701" defTabSz="1082345">
              <a:spcBef>
                <a:spcPts val="600"/>
              </a:spcBef>
              <a:buClr>
                <a:srgbClr val="F0AB00"/>
              </a:buClr>
              <a:buFont typeface="Arial" pitchFamily="34" charset="0"/>
              <a:buChar char="•"/>
              <a:tabLst>
                <a:tab pos="461884" algn="l"/>
              </a:tabLst>
            </a:pPr>
            <a:r>
              <a:rPr lang="en-US" altLang="zh-CN" sz="1700" dirty="0">
                <a:solidFill>
                  <a:srgbClr val="000000"/>
                </a:solidFill>
                <a:latin typeface="微软雅黑" panose="020B0503020204020204" pitchFamily="34" charset="-122"/>
                <a:ea typeface="微软雅黑" panose="020B0503020204020204" pitchFamily="34" charset="-122"/>
              </a:rPr>
              <a:t>SAP</a:t>
            </a:r>
            <a:r>
              <a:rPr lang="zh-CN" altLang="en-US" sz="1700" dirty="0">
                <a:solidFill>
                  <a:srgbClr val="000000"/>
                </a:solidFill>
                <a:latin typeface="微软雅黑" panose="020B0503020204020204" pitchFamily="34" charset="-122"/>
                <a:ea typeface="微软雅黑" panose="020B0503020204020204" pitchFamily="34" charset="-122"/>
              </a:rPr>
              <a:t>联合主流的硬件厂商提供</a:t>
            </a:r>
            <a:r>
              <a:rPr lang="en-US" altLang="zh-CN" sz="1700" dirty="0">
                <a:solidFill>
                  <a:srgbClr val="000000"/>
                </a:solidFill>
                <a:latin typeface="微软雅黑" panose="020B0503020204020204" pitchFamily="34" charset="-122"/>
                <a:ea typeface="微软雅黑" panose="020B0503020204020204" pitchFamily="34" charset="-122"/>
              </a:rPr>
              <a:t>HANA</a:t>
            </a:r>
            <a:r>
              <a:rPr lang="zh-CN" altLang="en-US" sz="1700" dirty="0">
                <a:solidFill>
                  <a:srgbClr val="000000"/>
                </a:solidFill>
                <a:latin typeface="微软雅黑" panose="020B0503020204020204" pitchFamily="34" charset="-122"/>
                <a:ea typeface="微软雅黑" panose="020B0503020204020204" pitchFamily="34" charset="-122"/>
              </a:rPr>
              <a:t>系统</a:t>
            </a:r>
            <a:endParaRPr lang="en-US" sz="1700" dirty="0">
              <a:solidFill>
                <a:srgbClr val="00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431400" y="1338846"/>
            <a:ext cx="11254705" cy="323165"/>
          </a:xfrm>
          <a:prstGeom prst="rect">
            <a:avLst/>
          </a:prstGeom>
          <a:noFill/>
        </p:spPr>
        <p:txBody>
          <a:bodyPr wrap="square" lIns="0" tIns="0" rIns="0" bIns="0" rtlCol="0">
            <a:spAutoFit/>
          </a:bodyPr>
          <a:lstStyle/>
          <a:p>
            <a:pPr defTabSz="1082345" fontAlgn="base">
              <a:spcBef>
                <a:spcPct val="50000"/>
              </a:spcBef>
              <a:spcAft>
                <a:spcPct val="0"/>
              </a:spcAft>
              <a:buClr>
                <a:srgbClr val="F0AB00"/>
              </a:buClr>
              <a:buSzPct val="80000"/>
            </a:pPr>
            <a:r>
              <a:rPr lang="en-US" b="1" kern="0" dirty="0">
                <a:solidFill>
                  <a:srgbClr val="F0AB00"/>
                </a:solidFill>
                <a:latin typeface="微软雅黑" panose="020B0503020204020204" pitchFamily="34" charset="-122"/>
                <a:ea typeface="微软雅黑" panose="020B0503020204020204" pitchFamily="34" charset="-122"/>
                <a:cs typeface="Arial Unicode MS" pitchFamily="34" charset="-128"/>
              </a:rPr>
              <a:t>SAP HANA</a:t>
            </a:r>
            <a:r>
              <a:rPr lang="zh-CN" altLang="en-US" b="1" kern="0" dirty="0">
                <a:solidFill>
                  <a:srgbClr val="F0AB00"/>
                </a:solidFill>
                <a:latin typeface="微软雅黑" panose="020B0503020204020204" pitchFamily="34" charset="-122"/>
                <a:ea typeface="微软雅黑" panose="020B0503020204020204" pitchFamily="34" charset="-122"/>
                <a:cs typeface="Arial Unicode MS" pitchFamily="34" charset="-128"/>
              </a:rPr>
              <a:t>运行于标准的</a:t>
            </a:r>
            <a:r>
              <a:rPr lang="en-US" altLang="zh-CN" b="1" kern="0" dirty="0">
                <a:solidFill>
                  <a:srgbClr val="F0AB00"/>
                </a:solidFill>
                <a:latin typeface="微软雅黑" panose="020B0503020204020204" pitchFamily="34" charset="-122"/>
                <a:ea typeface="微软雅黑" panose="020B0503020204020204" pitchFamily="34" charset="-122"/>
                <a:cs typeface="Arial Unicode MS" pitchFamily="34" charset="-128"/>
              </a:rPr>
              <a:t>x86</a:t>
            </a:r>
            <a:r>
              <a:rPr lang="zh-CN" altLang="en-US" b="1" kern="0" dirty="0">
                <a:solidFill>
                  <a:srgbClr val="F0AB00"/>
                </a:solidFill>
                <a:latin typeface="微软雅黑" panose="020B0503020204020204" pitchFamily="34" charset="-122"/>
                <a:ea typeface="微软雅黑" panose="020B0503020204020204" pitchFamily="34" charset="-122"/>
                <a:cs typeface="Arial Unicode MS" pitchFamily="34" charset="-128"/>
              </a:rPr>
              <a:t>硬件之上，目前有</a:t>
            </a:r>
            <a:r>
              <a:rPr lang="en-US" altLang="zh-CN" b="1" kern="0" dirty="0">
                <a:solidFill>
                  <a:srgbClr val="F0AB00"/>
                </a:solidFill>
                <a:latin typeface="微软雅黑" panose="020B0503020204020204" pitchFamily="34" charset="-122"/>
                <a:ea typeface="微软雅黑" panose="020B0503020204020204" pitchFamily="34" charset="-122"/>
                <a:cs typeface="Arial Unicode MS" pitchFamily="34" charset="-128"/>
              </a:rPr>
              <a:t>13</a:t>
            </a:r>
            <a:r>
              <a:rPr lang="zh-CN" altLang="en-US" b="1" kern="0" dirty="0">
                <a:solidFill>
                  <a:srgbClr val="F0AB00"/>
                </a:solidFill>
                <a:latin typeface="微软雅黑" panose="020B0503020204020204" pitchFamily="34" charset="-122"/>
                <a:ea typeface="微软雅黑" panose="020B0503020204020204" pitchFamily="34" charset="-122"/>
                <a:cs typeface="Arial Unicode MS" pitchFamily="34" charset="-128"/>
              </a:rPr>
              <a:t>家供应商可提供</a:t>
            </a:r>
            <a:r>
              <a:rPr lang="en-US" altLang="zh-CN" b="1" kern="0" dirty="0">
                <a:solidFill>
                  <a:srgbClr val="F0AB00"/>
                </a:solidFill>
                <a:latin typeface="微软雅黑" panose="020B0503020204020204" pitchFamily="34" charset="-122"/>
                <a:ea typeface="微软雅黑" panose="020B0503020204020204" pitchFamily="34" charset="-122"/>
                <a:cs typeface="Arial Unicode MS" pitchFamily="34" charset="-128"/>
              </a:rPr>
              <a:t>HANA</a:t>
            </a:r>
            <a:r>
              <a:rPr lang="zh-CN" altLang="en-US" b="1" kern="0" dirty="0">
                <a:solidFill>
                  <a:srgbClr val="F0AB00"/>
                </a:solidFill>
                <a:latin typeface="微软雅黑" panose="020B0503020204020204" pitchFamily="34" charset="-122"/>
                <a:ea typeface="微软雅黑" panose="020B0503020204020204" pitchFamily="34" charset="-122"/>
                <a:cs typeface="Arial Unicode MS" pitchFamily="34" charset="-128"/>
              </a:rPr>
              <a:t>一体机</a:t>
            </a:r>
            <a:endParaRPr lang="en-US" b="1" kern="0" dirty="0">
              <a:solidFill>
                <a:srgbClr val="F0AB00"/>
              </a:solidFill>
              <a:latin typeface="微软雅黑" panose="020B0503020204020204" pitchFamily="34" charset="-122"/>
              <a:ea typeface="微软雅黑" panose="020B0503020204020204" pitchFamily="34" charset="-122"/>
              <a:cs typeface="Arial Unicode MS" pitchFamily="34" charset="-128"/>
            </a:endParaRPr>
          </a:p>
        </p:txBody>
      </p:sp>
      <p:sp>
        <p:nvSpPr>
          <p:cNvPr id="5" name="TextBox 4"/>
          <p:cNvSpPr txBox="1"/>
          <p:nvPr/>
        </p:nvSpPr>
        <p:spPr>
          <a:xfrm>
            <a:off x="623470" y="4946933"/>
            <a:ext cx="9016493" cy="200055"/>
          </a:xfrm>
          <a:prstGeom prst="rect">
            <a:avLst/>
          </a:prstGeom>
          <a:noFill/>
        </p:spPr>
        <p:txBody>
          <a:bodyPr wrap="square" lIns="0" tIns="0" rIns="0" bIns="0" rtlCol="0">
            <a:spAutoFit/>
          </a:bodyPr>
          <a:lstStyle/>
          <a:p>
            <a:pPr defTabSz="1082345" fontAlgn="base">
              <a:spcBef>
                <a:spcPct val="50000"/>
              </a:spcBef>
              <a:spcAft>
                <a:spcPct val="0"/>
              </a:spcAft>
              <a:buClr>
                <a:srgbClr val="F0AB00"/>
              </a:buClr>
              <a:buSzPct val="80000"/>
            </a:pPr>
            <a:r>
              <a:rPr lang="en-US" sz="1300" b="1" kern="0" dirty="0">
                <a:solidFill>
                  <a:srgbClr val="0076CB"/>
                </a:solidFill>
                <a:latin typeface="微软雅黑" panose="020B0503020204020204" pitchFamily="34" charset="-122"/>
                <a:ea typeface="微软雅黑" panose="020B0503020204020204" pitchFamily="34" charset="-122"/>
                <a:cs typeface="Arial Unicode MS" pitchFamily="34" charset="-128"/>
              </a:rPr>
              <a:t>SAP HANA</a:t>
            </a:r>
            <a:r>
              <a:rPr lang="zh-CN" altLang="en-US" sz="1300" b="1" kern="0" dirty="0">
                <a:solidFill>
                  <a:srgbClr val="0076CB"/>
                </a:solidFill>
                <a:latin typeface="微软雅黑" panose="020B0503020204020204" pitchFamily="34" charset="-122"/>
                <a:ea typeface="微软雅黑" panose="020B0503020204020204" pitchFamily="34" charset="-122"/>
                <a:cs typeface="Arial Unicode MS" pitchFamily="34" charset="-128"/>
              </a:rPr>
              <a:t>硬件的关键组件：</a:t>
            </a:r>
            <a:endParaRPr lang="en-US" sz="1300" b="1" kern="0" dirty="0">
              <a:solidFill>
                <a:srgbClr val="0076CB"/>
              </a:solidFill>
              <a:latin typeface="微软雅黑" panose="020B0503020204020204" pitchFamily="34" charset="-122"/>
              <a:ea typeface="微软雅黑" panose="020B0503020204020204" pitchFamily="34" charset="-122"/>
              <a:cs typeface="Arial Unicode MS" pitchFamily="34" charset="-128"/>
            </a:endParaRPr>
          </a:p>
        </p:txBody>
      </p:sp>
      <p:cxnSp>
        <p:nvCxnSpPr>
          <p:cNvPr id="6" name="Straight Connector 5"/>
          <p:cNvCxnSpPr/>
          <p:nvPr/>
        </p:nvCxnSpPr>
        <p:spPr>
          <a:xfrm>
            <a:off x="584252" y="4863401"/>
            <a:ext cx="11131514"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83734" y="4954445"/>
            <a:ext cx="65" cy="292388"/>
          </a:xfrm>
          <a:prstGeom prst="rect">
            <a:avLst/>
          </a:prstGeom>
          <a:noFill/>
        </p:spPr>
        <p:txBody>
          <a:bodyPr wrap="none" lIns="0" tIns="0" rIns="0" bIns="0" rtlCol="0">
            <a:spAutoFit/>
          </a:bodyPr>
          <a:lstStyle/>
          <a:p>
            <a:pPr defTabSz="1082345"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pic>
        <p:nvPicPr>
          <p:cNvPr id="21"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85977" y="3675842"/>
            <a:ext cx="1642381" cy="76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13605" y="2576777"/>
            <a:ext cx="1136297" cy="85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56144" y="1912622"/>
            <a:ext cx="830310" cy="6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33542" y="1775711"/>
            <a:ext cx="1585386" cy="6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70189" y="2091268"/>
            <a:ext cx="1228473" cy="61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46558" y="3241515"/>
            <a:ext cx="964363" cy="71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46769" y="4149717"/>
            <a:ext cx="1804596" cy="42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6505" y="3957180"/>
            <a:ext cx="942129" cy="641206"/>
          </a:xfrm>
          <a:prstGeom prst="rect">
            <a:avLst/>
          </a:prstGeom>
        </p:spPr>
      </p:pic>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18725" y="2731689"/>
            <a:ext cx="1870031" cy="925821"/>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614399" y="3308892"/>
            <a:ext cx="934710" cy="700850"/>
          </a:xfrm>
          <a:prstGeom prst="rect">
            <a:avLst/>
          </a:prstGeom>
        </p:spPr>
      </p:pic>
      <p:pic>
        <p:nvPicPr>
          <p:cNvPr id="31" name="Picture 30" descr="lenovo_logo_black.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45621" y="4288198"/>
            <a:ext cx="1462386" cy="274126"/>
          </a:xfrm>
          <a:prstGeom prst="rect">
            <a:avLst/>
          </a:prstGeom>
        </p:spPr>
      </p:pic>
      <p:grpSp>
        <p:nvGrpSpPr>
          <p:cNvPr id="32" name="Group 31"/>
          <p:cNvGrpSpPr/>
          <p:nvPr/>
        </p:nvGrpSpPr>
        <p:grpSpPr bwMode="gray">
          <a:xfrm>
            <a:off x="567266" y="2565530"/>
            <a:ext cx="834301" cy="624024"/>
            <a:chOff x="3089275" y="280988"/>
            <a:chExt cx="1289050" cy="1285875"/>
          </a:xfrm>
        </p:grpSpPr>
        <p:sp>
          <p:nvSpPr>
            <p:cNvPr id="33" name="AutoShape 4"/>
            <p:cNvSpPr>
              <a:spLocks noChangeAspect="1" noChangeArrowheads="1" noTextEdit="1"/>
            </p:cNvSpPr>
            <p:nvPr/>
          </p:nvSpPr>
          <p:spPr bwMode="gray">
            <a:xfrm>
              <a:off x="3092450" y="280988"/>
              <a:ext cx="128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4" name="Rectangle 6"/>
            <p:cNvSpPr>
              <a:spLocks noChangeArrowheads="1"/>
            </p:cNvSpPr>
            <p:nvPr/>
          </p:nvSpPr>
          <p:spPr bwMode="gray">
            <a:xfrm>
              <a:off x="3089275" y="280988"/>
              <a:ext cx="1289050" cy="128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5" name="Rectangle 7"/>
            <p:cNvSpPr>
              <a:spLocks noChangeArrowheads="1"/>
            </p:cNvSpPr>
            <p:nvPr/>
          </p:nvSpPr>
          <p:spPr bwMode="gray">
            <a:xfrm>
              <a:off x="3197225" y="495301"/>
              <a:ext cx="214313" cy="212725"/>
            </a:xfrm>
            <a:prstGeom prst="rect">
              <a:avLst/>
            </a:prstGeom>
            <a:solidFill>
              <a:srgbClr val="B2D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6" name="Rectangle 8"/>
            <p:cNvSpPr>
              <a:spLocks noChangeArrowheads="1"/>
            </p:cNvSpPr>
            <p:nvPr/>
          </p:nvSpPr>
          <p:spPr bwMode="gray">
            <a:xfrm>
              <a:off x="3625850" y="495301"/>
              <a:ext cx="212725" cy="212725"/>
            </a:xfrm>
            <a:prstGeom prst="rect">
              <a:avLst/>
            </a:prstGeom>
            <a:solidFill>
              <a:srgbClr val="66B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7" name="Rectangle 9"/>
            <p:cNvSpPr>
              <a:spLocks noChangeArrowheads="1"/>
            </p:cNvSpPr>
            <p:nvPr/>
          </p:nvSpPr>
          <p:spPr bwMode="gray">
            <a:xfrm>
              <a:off x="4056063" y="495301"/>
              <a:ext cx="214313" cy="212725"/>
            </a:xfrm>
            <a:prstGeom prst="rect">
              <a:avLst/>
            </a:prstGeom>
            <a:solidFill>
              <a:srgbClr val="008F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8" name="Freeform 10"/>
            <p:cNvSpPr>
              <a:spLocks/>
            </p:cNvSpPr>
            <p:nvPr/>
          </p:nvSpPr>
          <p:spPr bwMode="gray">
            <a:xfrm>
              <a:off x="3194050" y="985838"/>
              <a:ext cx="393700" cy="371475"/>
            </a:xfrm>
            <a:custGeom>
              <a:avLst/>
              <a:gdLst>
                <a:gd name="T0" fmla="*/ 0 w 248"/>
                <a:gd name="T1" fmla="*/ 0 h 234"/>
                <a:gd name="T2" fmla="*/ 71 w 248"/>
                <a:gd name="T3" fmla="*/ 0 h 234"/>
                <a:gd name="T4" fmla="*/ 125 w 248"/>
                <a:gd name="T5" fmla="*/ 147 h 234"/>
                <a:gd name="T6" fmla="*/ 177 w 248"/>
                <a:gd name="T7" fmla="*/ 0 h 234"/>
                <a:gd name="T8" fmla="*/ 248 w 248"/>
                <a:gd name="T9" fmla="*/ 0 h 234"/>
                <a:gd name="T10" fmla="*/ 153 w 248"/>
                <a:gd name="T11" fmla="*/ 234 h 234"/>
                <a:gd name="T12" fmla="*/ 94 w 248"/>
                <a:gd name="T13" fmla="*/ 234 h 234"/>
                <a:gd name="T14" fmla="*/ 0 w 248"/>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34">
                  <a:moveTo>
                    <a:pt x="0" y="0"/>
                  </a:moveTo>
                  <a:lnTo>
                    <a:pt x="71" y="0"/>
                  </a:lnTo>
                  <a:lnTo>
                    <a:pt x="125" y="147"/>
                  </a:lnTo>
                  <a:lnTo>
                    <a:pt x="177" y="0"/>
                  </a:lnTo>
                  <a:lnTo>
                    <a:pt x="248" y="0"/>
                  </a:lnTo>
                  <a:lnTo>
                    <a:pt x="153" y="234"/>
                  </a:lnTo>
                  <a:lnTo>
                    <a:pt x="94" y="23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39" name="Freeform 11"/>
            <p:cNvSpPr>
              <a:spLocks/>
            </p:cNvSpPr>
            <p:nvPr/>
          </p:nvSpPr>
          <p:spPr bwMode="gray">
            <a:xfrm>
              <a:off x="3584575" y="979488"/>
              <a:ext cx="352425" cy="382588"/>
            </a:xfrm>
            <a:custGeom>
              <a:avLst/>
              <a:gdLst>
                <a:gd name="T0" fmla="*/ 0 w 94"/>
                <a:gd name="T1" fmla="*/ 51 h 102"/>
                <a:gd name="T2" fmla="*/ 0 w 94"/>
                <a:gd name="T3" fmla="*/ 51 h 102"/>
                <a:gd name="T4" fmla="*/ 52 w 94"/>
                <a:gd name="T5" fmla="*/ 0 h 102"/>
                <a:gd name="T6" fmla="*/ 93 w 94"/>
                <a:gd name="T7" fmla="*/ 20 h 102"/>
                <a:gd name="T8" fmla="*/ 73 w 94"/>
                <a:gd name="T9" fmla="*/ 36 h 102"/>
                <a:gd name="T10" fmla="*/ 52 w 94"/>
                <a:gd name="T11" fmla="*/ 25 h 102"/>
                <a:gd name="T12" fmla="*/ 28 w 94"/>
                <a:gd name="T13" fmla="*/ 51 h 102"/>
                <a:gd name="T14" fmla="*/ 28 w 94"/>
                <a:gd name="T15" fmla="*/ 51 h 102"/>
                <a:gd name="T16" fmla="*/ 52 w 94"/>
                <a:gd name="T17" fmla="*/ 77 h 102"/>
                <a:gd name="T18" fmla="*/ 74 w 94"/>
                <a:gd name="T19" fmla="*/ 65 h 102"/>
                <a:gd name="T20" fmla="*/ 94 w 94"/>
                <a:gd name="T21" fmla="*/ 80 h 102"/>
                <a:gd name="T22" fmla="*/ 51 w 94"/>
                <a:gd name="T23" fmla="*/ 102 h 102"/>
                <a:gd name="T24" fmla="*/ 0 w 94"/>
                <a:gd name="T25"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2">
                  <a:moveTo>
                    <a:pt x="0" y="51"/>
                  </a:moveTo>
                  <a:cubicBezTo>
                    <a:pt x="0" y="51"/>
                    <a:pt x="0" y="51"/>
                    <a:pt x="0" y="51"/>
                  </a:cubicBezTo>
                  <a:cubicBezTo>
                    <a:pt x="0" y="22"/>
                    <a:pt x="22" y="0"/>
                    <a:pt x="52" y="0"/>
                  </a:cubicBezTo>
                  <a:cubicBezTo>
                    <a:pt x="72" y="0"/>
                    <a:pt x="85" y="8"/>
                    <a:pt x="93" y="20"/>
                  </a:cubicBezTo>
                  <a:cubicBezTo>
                    <a:pt x="73" y="36"/>
                    <a:pt x="73" y="36"/>
                    <a:pt x="73" y="36"/>
                  </a:cubicBezTo>
                  <a:cubicBezTo>
                    <a:pt x="67" y="29"/>
                    <a:pt x="61" y="25"/>
                    <a:pt x="52" y="25"/>
                  </a:cubicBezTo>
                  <a:cubicBezTo>
                    <a:pt x="38" y="25"/>
                    <a:pt x="28" y="36"/>
                    <a:pt x="28" y="51"/>
                  </a:cubicBezTo>
                  <a:cubicBezTo>
                    <a:pt x="28" y="51"/>
                    <a:pt x="28" y="51"/>
                    <a:pt x="28" y="51"/>
                  </a:cubicBezTo>
                  <a:cubicBezTo>
                    <a:pt x="28" y="66"/>
                    <a:pt x="38" y="77"/>
                    <a:pt x="52" y="77"/>
                  </a:cubicBezTo>
                  <a:cubicBezTo>
                    <a:pt x="62" y="77"/>
                    <a:pt x="68" y="72"/>
                    <a:pt x="74" y="65"/>
                  </a:cubicBezTo>
                  <a:cubicBezTo>
                    <a:pt x="94" y="80"/>
                    <a:pt x="94" y="80"/>
                    <a:pt x="94" y="80"/>
                  </a:cubicBezTo>
                  <a:cubicBezTo>
                    <a:pt x="85" y="93"/>
                    <a:pt x="72" y="102"/>
                    <a:pt x="51" y="102"/>
                  </a:cubicBezTo>
                  <a:cubicBezTo>
                    <a:pt x="23" y="102"/>
                    <a:pt x="0" y="81"/>
                    <a:pt x="0"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sp>
          <p:nvSpPr>
            <p:cNvPr id="40" name="Freeform 12"/>
            <p:cNvSpPr>
              <a:spLocks/>
            </p:cNvSpPr>
            <p:nvPr/>
          </p:nvSpPr>
          <p:spPr bwMode="gray">
            <a:xfrm>
              <a:off x="3973513" y="985838"/>
              <a:ext cx="300038" cy="368300"/>
            </a:xfrm>
            <a:custGeom>
              <a:avLst/>
              <a:gdLst>
                <a:gd name="T0" fmla="*/ 0 w 189"/>
                <a:gd name="T1" fmla="*/ 0 h 232"/>
                <a:gd name="T2" fmla="*/ 187 w 189"/>
                <a:gd name="T3" fmla="*/ 0 h 232"/>
                <a:gd name="T4" fmla="*/ 187 w 189"/>
                <a:gd name="T5" fmla="*/ 55 h 232"/>
                <a:gd name="T6" fmla="*/ 64 w 189"/>
                <a:gd name="T7" fmla="*/ 55 h 232"/>
                <a:gd name="T8" fmla="*/ 64 w 189"/>
                <a:gd name="T9" fmla="*/ 90 h 232"/>
                <a:gd name="T10" fmla="*/ 178 w 189"/>
                <a:gd name="T11" fmla="*/ 90 h 232"/>
                <a:gd name="T12" fmla="*/ 178 w 189"/>
                <a:gd name="T13" fmla="*/ 140 h 232"/>
                <a:gd name="T14" fmla="*/ 64 w 189"/>
                <a:gd name="T15" fmla="*/ 140 h 232"/>
                <a:gd name="T16" fmla="*/ 64 w 189"/>
                <a:gd name="T17" fmla="*/ 177 h 232"/>
                <a:gd name="T18" fmla="*/ 189 w 189"/>
                <a:gd name="T19" fmla="*/ 177 h 232"/>
                <a:gd name="T20" fmla="*/ 189 w 189"/>
                <a:gd name="T21" fmla="*/ 232 h 232"/>
                <a:gd name="T22" fmla="*/ 0 w 189"/>
                <a:gd name="T23" fmla="*/ 232 h 232"/>
                <a:gd name="T24" fmla="*/ 0 w 189"/>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32">
                  <a:moveTo>
                    <a:pt x="0" y="0"/>
                  </a:moveTo>
                  <a:lnTo>
                    <a:pt x="187" y="0"/>
                  </a:lnTo>
                  <a:lnTo>
                    <a:pt x="187" y="55"/>
                  </a:lnTo>
                  <a:lnTo>
                    <a:pt x="64" y="55"/>
                  </a:lnTo>
                  <a:lnTo>
                    <a:pt x="64" y="90"/>
                  </a:lnTo>
                  <a:lnTo>
                    <a:pt x="178" y="90"/>
                  </a:lnTo>
                  <a:lnTo>
                    <a:pt x="178" y="140"/>
                  </a:lnTo>
                  <a:lnTo>
                    <a:pt x="64" y="140"/>
                  </a:lnTo>
                  <a:lnTo>
                    <a:pt x="64" y="177"/>
                  </a:lnTo>
                  <a:lnTo>
                    <a:pt x="189" y="177"/>
                  </a:lnTo>
                  <a:lnTo>
                    <a:pt x="189" y="232"/>
                  </a:lnTo>
                  <a:lnTo>
                    <a:pt x="0" y="23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2345"/>
              <a:endParaRPr lang="en-US" sz="2400">
                <a:solidFill>
                  <a:srgbClr val="000000"/>
                </a:solidFill>
              </a:endParaRPr>
            </a:p>
          </p:txBody>
        </p:sp>
      </p:grpSp>
      <p:pic>
        <p:nvPicPr>
          <p:cNvPr id="41"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30350" y="3000836"/>
            <a:ext cx="5569179" cy="181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6578688" y="2814860"/>
            <a:ext cx="176160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最大支持</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12TB</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设备</a:t>
            </a:r>
            <a:endParaRPr lang="en-US" sz="1400" b="1" kern="0" dirty="0" err="1">
              <a:solidFill>
                <a:srgbClr val="FF0000"/>
              </a:solidFill>
              <a:latin typeface="微软雅黑" panose="020B0503020204020204" pitchFamily="34" charset="-122"/>
              <a:ea typeface="微软雅黑" panose="020B0503020204020204" pitchFamily="34" charset="-122"/>
              <a:cs typeface="Arial Unicode MS" pitchFamily="34" charset="-128"/>
            </a:endParaRPr>
          </a:p>
        </p:txBody>
      </p:sp>
      <p:sp>
        <p:nvSpPr>
          <p:cNvPr id="43" name="TextBox 42"/>
          <p:cNvSpPr txBox="1"/>
          <p:nvPr/>
        </p:nvSpPr>
        <p:spPr>
          <a:xfrm>
            <a:off x="8998928" y="2814860"/>
            <a:ext cx="268865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最大支持</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100</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节点</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/2TB</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itchFamily="34" charset="-128"/>
              </a:rPr>
              <a:t>每节点</a:t>
            </a:r>
            <a:endParaRPr lang="en-US" sz="1400" b="1" kern="0" dirty="0" err="1">
              <a:solidFill>
                <a:srgbClr val="FF0000"/>
              </a:solidFill>
              <a:latin typeface="微软雅黑" panose="020B0503020204020204" pitchFamily="34" charset="-122"/>
              <a:ea typeface="微软雅黑" panose="020B0503020204020204" pitchFamily="34" charset="-122"/>
              <a:cs typeface="Arial Unicode MS" pitchFamily="34" charset="-128"/>
            </a:endParaRPr>
          </a:p>
        </p:txBody>
      </p:sp>
      <p:grpSp>
        <p:nvGrpSpPr>
          <p:cNvPr id="44" name="Group 43"/>
          <p:cNvGrpSpPr/>
          <p:nvPr/>
        </p:nvGrpSpPr>
        <p:grpSpPr>
          <a:xfrm>
            <a:off x="584252" y="5211531"/>
            <a:ext cx="11131514" cy="955201"/>
            <a:chOff x="438075" y="5245644"/>
            <a:chExt cx="8346462" cy="955201"/>
          </a:xfrm>
        </p:grpSpPr>
        <p:grpSp>
          <p:nvGrpSpPr>
            <p:cNvPr id="45" name="Group 44"/>
            <p:cNvGrpSpPr/>
            <p:nvPr/>
          </p:nvGrpSpPr>
          <p:grpSpPr>
            <a:xfrm>
              <a:off x="444225" y="5245644"/>
              <a:ext cx="8340312" cy="955201"/>
              <a:chOff x="444225" y="5216855"/>
              <a:chExt cx="8340312" cy="1238610"/>
            </a:xfrm>
            <a:gradFill flip="none" rotWithShape="1">
              <a:gsLst>
                <a:gs pos="26000">
                  <a:srgbClr val="FFFFFF"/>
                </a:gs>
                <a:gs pos="100000">
                  <a:srgbClr val="FFFFFF">
                    <a:lumMod val="75000"/>
                  </a:srgbClr>
                </a:gs>
              </a:gsLst>
              <a:lin ang="5040000" scaled="0"/>
              <a:tileRect/>
            </a:gradFill>
            <a:effectLst>
              <a:outerShdw blurRad="800100" dir="2700000" algn="tl" rotWithShape="0">
                <a:srgbClr val="000000">
                  <a:alpha val="43000"/>
                </a:srgbClr>
              </a:outerShdw>
            </a:effectLst>
          </p:grpSpPr>
          <p:sp>
            <p:nvSpPr>
              <p:cNvPr id="53" name="Rectangle 52"/>
              <p:cNvSpPr/>
              <p:nvPr/>
            </p:nvSpPr>
            <p:spPr bwMode="gray">
              <a:xfrm>
                <a:off x="444225" y="5216855"/>
                <a:ext cx="1926436" cy="1238610"/>
              </a:xfrm>
              <a:prstGeom prst="rect">
                <a:avLst/>
              </a:prstGeom>
              <a:noFill/>
              <a:ln w="6350" algn="ctr">
                <a:solidFill>
                  <a:srgbClr val="FFFFFF">
                    <a:lumMod val="85000"/>
                  </a:srgbClr>
                </a:solidFill>
                <a:miter lim="800000"/>
                <a:headEnd/>
                <a:tailEnd/>
              </a:ln>
            </p:spPr>
            <p:txBody>
              <a:bodyPr lIns="182880" tIns="72000" rIns="182880" bIns="72000" rtlCol="0" anchor="ctr"/>
              <a:lstStyle/>
              <a:p>
                <a:pPr marL="0" lvl="1" defTabSz="1082345">
                  <a:spcBef>
                    <a:spcPts val="600"/>
                  </a:spcBef>
                  <a:buNone/>
                  <a:tabLst>
                    <a:tab pos="461884"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基于</a:t>
                </a:r>
                <a:r>
                  <a:rPr lang="en-US" sz="1200" kern="0" dirty="0">
                    <a:solidFill>
                      <a:srgbClr val="000000"/>
                    </a:solidFill>
                    <a:latin typeface="微软雅黑" panose="020B0503020204020204" pitchFamily="34" charset="-122"/>
                    <a:ea typeface="微软雅黑" panose="020B0503020204020204" pitchFamily="34" charset="-122"/>
                  </a:rPr>
                  <a:t>Intel </a:t>
                </a:r>
                <a:r>
                  <a:rPr lang="en-US" sz="1200" kern="0" dirty="0" err="1">
                    <a:solidFill>
                      <a:srgbClr val="000000"/>
                    </a:solidFill>
                    <a:latin typeface="微软雅黑" panose="020B0503020204020204" pitchFamily="34" charset="-122"/>
                    <a:ea typeface="微软雅黑" panose="020B0503020204020204" pitchFamily="34" charset="-122"/>
                  </a:rPr>
                  <a:t>Ivybridge</a:t>
                </a:r>
                <a:r>
                  <a:rPr lang="en-US" sz="1200" kern="0" dirty="0">
                    <a:solidFill>
                      <a:srgbClr val="000000"/>
                    </a:solidFill>
                    <a:latin typeface="微软雅黑" panose="020B0503020204020204" pitchFamily="34" charset="-122"/>
                    <a:ea typeface="微软雅黑" panose="020B0503020204020204" pitchFamily="34" charset="-122"/>
                  </a:rPr>
                  <a:t> E7 v2</a:t>
                </a:r>
                <a:r>
                  <a:rPr lang="zh-CN" altLang="en-US" sz="1200" kern="0" dirty="0">
                    <a:solidFill>
                      <a:srgbClr val="000000"/>
                    </a:solidFill>
                    <a:latin typeface="微软雅黑" panose="020B0503020204020204" pitchFamily="34" charset="-122"/>
                    <a:ea typeface="微软雅黑" panose="020B0503020204020204" pitchFamily="34" charset="-122"/>
                  </a:rPr>
                  <a:t>处理器，单台系统上可以配置</a:t>
                </a:r>
                <a:r>
                  <a:rPr lang="en-US" altLang="zh-CN" sz="1200" kern="0" dirty="0">
                    <a:solidFill>
                      <a:srgbClr val="000000"/>
                    </a:solidFill>
                    <a:latin typeface="微软雅黑" panose="020B0503020204020204" pitchFamily="34" charset="-122"/>
                    <a:ea typeface="微软雅黑" panose="020B0503020204020204" pitchFamily="34" charset="-122"/>
                  </a:rPr>
                  <a:t>2</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4</a:t>
                </a:r>
                <a:r>
                  <a:rPr lang="zh-CN" altLang="en-US" sz="1200" kern="0" dirty="0">
                    <a:solidFill>
                      <a:srgbClr val="000000"/>
                    </a:solidFill>
                    <a:latin typeface="微软雅黑" panose="020B0503020204020204" pitchFamily="34" charset="-122"/>
                    <a:ea typeface="微软雅黑" panose="020B0503020204020204" pitchFamily="34" charset="-122"/>
                  </a:rPr>
                  <a:t>、或</a:t>
                </a:r>
                <a:r>
                  <a:rPr lang="en-US" altLang="zh-CN" sz="1200" kern="0" dirty="0">
                    <a:solidFill>
                      <a:srgbClr val="000000"/>
                    </a:solidFill>
                    <a:latin typeface="微软雅黑" panose="020B0503020204020204" pitchFamily="34" charset="-122"/>
                    <a:ea typeface="微软雅黑" panose="020B0503020204020204" pitchFamily="34" charset="-122"/>
                  </a:rPr>
                  <a:t>8</a:t>
                </a:r>
                <a:r>
                  <a:rPr lang="zh-CN" altLang="en-US" sz="1200" kern="0" dirty="0">
                    <a:solidFill>
                      <a:srgbClr val="000000"/>
                    </a:solidFill>
                    <a:latin typeface="微软雅黑" panose="020B0503020204020204" pitchFamily="34" charset="-122"/>
                    <a:ea typeface="微软雅黑" panose="020B0503020204020204" pitchFamily="34" charset="-122"/>
                  </a:rPr>
                  <a:t>颗</a:t>
                </a:r>
                <a:r>
                  <a:rPr lang="en-US"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即</a:t>
                </a:r>
                <a:r>
                  <a:rPr lang="en-US" altLang="zh-CN" sz="1200" kern="0" dirty="0">
                    <a:solidFill>
                      <a:srgbClr val="000000"/>
                    </a:solidFill>
                    <a:latin typeface="微软雅黑" panose="020B0503020204020204" pitchFamily="34" charset="-122"/>
                    <a:ea typeface="微软雅黑" panose="020B0503020204020204" pitchFamily="34" charset="-122"/>
                  </a:rPr>
                  <a:t>30</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60</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120</a:t>
                </a:r>
                <a:r>
                  <a:rPr lang="zh-CN" altLang="en-US" sz="1200" kern="0" dirty="0">
                    <a:solidFill>
                      <a:srgbClr val="000000"/>
                    </a:solidFill>
                    <a:latin typeface="微软雅黑" panose="020B0503020204020204" pitchFamily="34" charset="-122"/>
                    <a:ea typeface="微软雅黑" panose="020B0503020204020204" pitchFamily="34" charset="-122"/>
                  </a:rPr>
                  <a:t>核）</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4" name="Rectangle 53"/>
              <p:cNvSpPr/>
              <p:nvPr/>
            </p:nvSpPr>
            <p:spPr bwMode="gray">
              <a:xfrm>
                <a:off x="2582184" y="5216855"/>
                <a:ext cx="1926436" cy="1238610"/>
              </a:xfrm>
              <a:prstGeom prst="rect">
                <a:avLst/>
              </a:prstGeom>
              <a:noFill/>
              <a:ln w="6350" algn="ctr">
                <a:solidFill>
                  <a:srgbClr val="FFFFFF">
                    <a:lumMod val="85000"/>
                  </a:srgbClr>
                </a:solidFill>
                <a:miter lim="800000"/>
                <a:headEnd/>
                <a:tailEnd/>
              </a:ln>
            </p:spPr>
            <p:txBody>
              <a:bodyPr lIns="182880" tIns="72000" rIns="182880" bIns="72000" rtlCol="0" anchor="ctr"/>
              <a:lstStyle/>
              <a:p>
                <a:pPr marL="0" lvl="1" defTabSz="1082345">
                  <a:spcBef>
                    <a:spcPts val="600"/>
                  </a:spcBef>
                  <a:buNone/>
                  <a:tabLst>
                    <a:tab pos="461884"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内存大小通常等于 </a:t>
                </a:r>
                <a:r>
                  <a:rPr lang="en-US" altLang="zh-CN" sz="1200" kern="0" dirty="0">
                    <a:solidFill>
                      <a:srgbClr val="000000"/>
                    </a:solidFill>
                    <a:latin typeface="微软雅黑" panose="020B0503020204020204" pitchFamily="34" charset="-122"/>
                    <a:ea typeface="微软雅黑" panose="020B0503020204020204" pitchFamily="34" charset="-122"/>
                  </a:rPr>
                  <a:t>128GB * CPU</a:t>
                </a:r>
                <a:r>
                  <a:rPr lang="zh-CN" altLang="en-US" sz="1200" kern="0" dirty="0">
                    <a:solidFill>
                      <a:srgbClr val="000000"/>
                    </a:solidFill>
                    <a:latin typeface="微软雅黑" panose="020B0503020204020204" pitchFamily="34" charset="-122"/>
                    <a:ea typeface="微软雅黑" panose="020B0503020204020204" pitchFamily="34" charset="-122"/>
                  </a:rPr>
                  <a:t>个数。在中等配置的设备上配置了</a:t>
                </a:r>
                <a:r>
                  <a:rPr lang="en-US" altLang="zh-CN" sz="1200" kern="0" dirty="0">
                    <a:solidFill>
                      <a:srgbClr val="000000"/>
                    </a:solidFill>
                    <a:latin typeface="微软雅黑" panose="020B0503020204020204" pitchFamily="34" charset="-122"/>
                    <a:ea typeface="微软雅黑" panose="020B0503020204020204" pitchFamily="34" charset="-122"/>
                  </a:rPr>
                  <a:t>4</a:t>
                </a:r>
                <a:r>
                  <a:rPr lang="zh-CN" altLang="en-US" sz="1200" kern="0" dirty="0">
                    <a:solidFill>
                      <a:srgbClr val="000000"/>
                    </a:solidFill>
                    <a:latin typeface="微软雅黑" panose="020B0503020204020204" pitchFamily="34" charset="-122"/>
                    <a:ea typeface="微软雅黑" panose="020B0503020204020204" pitchFamily="34" charset="-122"/>
                  </a:rPr>
                  <a:t>颗</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以及</a:t>
                </a:r>
                <a:r>
                  <a:rPr lang="en-US" altLang="zh-CN" sz="1200" kern="0" dirty="0">
                    <a:solidFill>
                      <a:srgbClr val="000000"/>
                    </a:solidFill>
                    <a:latin typeface="微软雅黑" panose="020B0503020204020204" pitchFamily="34" charset="-122"/>
                    <a:ea typeface="微软雅黑" panose="020B0503020204020204" pitchFamily="34" charset="-122"/>
                  </a:rPr>
                  <a:t>1024GB</a:t>
                </a:r>
                <a:r>
                  <a:rPr lang="zh-CN" altLang="en-US" sz="1200" kern="0" dirty="0">
                    <a:solidFill>
                      <a:srgbClr val="000000"/>
                    </a:solidFill>
                    <a:latin typeface="微软雅黑" panose="020B0503020204020204" pitchFamily="34" charset="-122"/>
                    <a:ea typeface="微软雅黑" panose="020B0503020204020204" pitchFamily="34" charset="-122"/>
                  </a:rPr>
                  <a:t>内存</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5" name="Rectangle 54"/>
              <p:cNvSpPr/>
              <p:nvPr/>
            </p:nvSpPr>
            <p:spPr bwMode="gray">
              <a:xfrm>
                <a:off x="4720143" y="5216855"/>
                <a:ext cx="1926436" cy="1238610"/>
              </a:xfrm>
              <a:prstGeom prst="rect">
                <a:avLst/>
              </a:prstGeom>
              <a:noFill/>
              <a:ln w="6350" algn="ctr">
                <a:solidFill>
                  <a:srgbClr val="FFFFFF">
                    <a:lumMod val="85000"/>
                  </a:srgbClr>
                </a:solidFill>
                <a:miter lim="800000"/>
                <a:headEnd/>
                <a:tailEnd/>
              </a:ln>
            </p:spPr>
            <p:txBody>
              <a:bodyPr lIns="182880" tIns="72000" rIns="182880" bIns="72000" rtlCol="0" anchor="ctr"/>
              <a:lstStyle/>
              <a:p>
                <a:pPr marL="0" lvl="1" defTabSz="1082345">
                  <a:spcBef>
                    <a:spcPts val="600"/>
                  </a:spcBef>
                  <a:buNone/>
                  <a:tabLst>
                    <a:tab pos="461884"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日志存储 </a:t>
                </a:r>
                <a:r>
                  <a:rPr lang="en-US" altLang="zh-CN" sz="1200" kern="0" dirty="0">
                    <a:solidFill>
                      <a:srgbClr val="000000"/>
                    </a:solidFill>
                    <a:latin typeface="微软雅黑" panose="020B0503020204020204" pitchFamily="34" charset="-122"/>
                    <a:ea typeface="微软雅黑" panose="020B0503020204020204" pitchFamily="34" charset="-122"/>
                  </a:rPr>
                  <a:t>- </a:t>
                </a:r>
                <a:r>
                  <a:rPr lang="zh-CN" altLang="en-US" sz="1200" kern="0" dirty="0">
                    <a:solidFill>
                      <a:srgbClr val="000000"/>
                    </a:solidFill>
                    <a:latin typeface="微软雅黑" panose="020B0503020204020204" pitchFamily="34" charset="-122"/>
                    <a:ea typeface="微软雅黑" panose="020B0503020204020204" pitchFamily="34" charset="-122"/>
                  </a:rPr>
                  <a:t>通常用</a:t>
                </a:r>
                <a:r>
                  <a:rPr lang="en-US" sz="1200" kern="0" dirty="0">
                    <a:solidFill>
                      <a:srgbClr val="000000"/>
                    </a:solidFill>
                    <a:latin typeface="微软雅黑" panose="020B0503020204020204" pitchFamily="34" charset="-122"/>
                    <a:ea typeface="微软雅黑" panose="020B0503020204020204" pitchFamily="34" charset="-122"/>
                  </a:rPr>
                  <a:t>Fusion-IO </a:t>
                </a:r>
                <a:r>
                  <a:rPr lang="en-US" sz="1200" kern="0" dirty="0" err="1">
                    <a:solidFill>
                      <a:srgbClr val="000000"/>
                    </a:solidFill>
                    <a:latin typeface="微软雅黑" panose="020B0503020204020204" pitchFamily="34" charset="-122"/>
                    <a:ea typeface="微软雅黑" panose="020B0503020204020204" pitchFamily="34" charset="-122"/>
                  </a:rPr>
                  <a:t>ioDrive</a:t>
                </a:r>
                <a:r>
                  <a:rPr lang="en-US" sz="1200" kern="0" dirty="0">
                    <a:solidFill>
                      <a:srgbClr val="000000"/>
                    </a:solidFill>
                    <a:latin typeface="微软雅黑" panose="020B0503020204020204" pitchFamily="34" charset="-122"/>
                    <a:ea typeface="微软雅黑" panose="020B0503020204020204" pitchFamily="34" charset="-122"/>
                  </a:rPr>
                  <a:t>，</a:t>
                </a:r>
                <a:r>
                  <a:rPr lang="zh-CN" altLang="en-US" sz="1200" kern="0" dirty="0">
                    <a:solidFill>
                      <a:srgbClr val="000000"/>
                    </a:solidFill>
                    <a:latin typeface="微软雅黑" panose="020B0503020204020204" pitchFamily="34" charset="-122"/>
                    <a:ea typeface="微软雅黑" panose="020B0503020204020204" pitchFamily="34" charset="-122"/>
                  </a:rPr>
                  <a:t>容量和内存大小保持一致</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6" name="Rectangle 55"/>
              <p:cNvSpPr/>
              <p:nvPr/>
            </p:nvSpPr>
            <p:spPr bwMode="gray">
              <a:xfrm>
                <a:off x="6858101" y="5216855"/>
                <a:ext cx="1926436" cy="1238610"/>
              </a:xfrm>
              <a:prstGeom prst="rect">
                <a:avLst/>
              </a:prstGeom>
              <a:noFill/>
              <a:ln w="6350" algn="ctr">
                <a:solidFill>
                  <a:srgbClr val="FFFFFF">
                    <a:lumMod val="85000"/>
                  </a:srgbClr>
                </a:solidFill>
                <a:miter lim="800000"/>
                <a:headEnd/>
                <a:tailEnd/>
              </a:ln>
            </p:spPr>
            <p:txBody>
              <a:bodyPr lIns="182880" tIns="72000" rIns="182880" bIns="72000" rtlCol="0" anchor="ctr"/>
              <a:lstStyle/>
              <a:p>
                <a:pPr marL="0" lvl="1" defTabSz="1082345">
                  <a:spcBef>
                    <a:spcPts val="600"/>
                  </a:spcBef>
                  <a:buNone/>
                  <a:tabLst>
                    <a:tab pos="461884"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磁盘存储 </a:t>
                </a:r>
                <a:r>
                  <a:rPr lang="en-US" altLang="zh-CN" sz="1200" kern="0" dirty="0">
                    <a:solidFill>
                      <a:srgbClr val="000000"/>
                    </a:solidFill>
                    <a:latin typeface="微软雅黑" panose="020B0503020204020204" pitchFamily="34" charset="-122"/>
                    <a:ea typeface="微软雅黑" panose="020B0503020204020204" pitchFamily="34" charset="-122"/>
                  </a:rPr>
                  <a:t>- </a:t>
                </a:r>
                <a:r>
                  <a:rPr lang="zh-CN" altLang="en-US" sz="1200" kern="0" dirty="0">
                    <a:solidFill>
                      <a:srgbClr val="000000"/>
                    </a:solidFill>
                    <a:latin typeface="微软雅黑" panose="020B0503020204020204" pitchFamily="34" charset="-122"/>
                    <a:ea typeface="微软雅黑" panose="020B0503020204020204" pitchFamily="34" charset="-122"/>
                  </a:rPr>
                  <a:t>各厂家不尽相同，可以是本地</a:t>
                </a:r>
                <a:r>
                  <a:rPr lang="en-US" altLang="zh-CN" sz="1200" kern="0" dirty="0">
                    <a:solidFill>
                      <a:srgbClr val="000000"/>
                    </a:solidFill>
                    <a:latin typeface="微软雅黑" panose="020B0503020204020204" pitchFamily="34" charset="-122"/>
                    <a:ea typeface="微软雅黑" panose="020B0503020204020204" pitchFamily="34" charset="-122"/>
                  </a:rPr>
                  <a:t>SAS</a:t>
                </a:r>
                <a:r>
                  <a:rPr lang="zh-CN" altLang="en-US" sz="1200" kern="0" dirty="0">
                    <a:solidFill>
                      <a:srgbClr val="000000"/>
                    </a:solidFill>
                    <a:latin typeface="微软雅黑" panose="020B0503020204020204" pitchFamily="34" charset="-122"/>
                    <a:ea typeface="微软雅黑" panose="020B0503020204020204" pitchFamily="34" charset="-122"/>
                  </a:rPr>
                  <a:t>机械磁盘、或者网络存储</a:t>
                </a:r>
                <a:endParaRPr lang="en-US" sz="1200" kern="0" dirty="0">
                  <a:solidFill>
                    <a:srgbClr val="000000"/>
                  </a:solidFill>
                  <a:latin typeface="微软雅黑" panose="020B0503020204020204" pitchFamily="34" charset="-122"/>
                  <a:ea typeface="微软雅黑" panose="020B0503020204020204" pitchFamily="34" charset="-122"/>
                </a:endParaRPr>
              </a:p>
            </p:txBody>
          </p:sp>
        </p:grpSp>
        <p:grpSp>
          <p:nvGrpSpPr>
            <p:cNvPr id="46" name="Group 45"/>
            <p:cNvGrpSpPr/>
            <p:nvPr/>
          </p:nvGrpSpPr>
          <p:grpSpPr>
            <a:xfrm>
              <a:off x="438075" y="5490747"/>
              <a:ext cx="2250039" cy="185530"/>
              <a:chOff x="438075" y="5598413"/>
              <a:chExt cx="2250039" cy="185530"/>
            </a:xfrm>
          </p:grpSpPr>
          <p:pic>
            <p:nvPicPr>
              <p:cNvPr id="51" name="Picture 50" descr="Arrow.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38075" y="5598413"/>
                <a:ext cx="104571" cy="185530"/>
              </a:xfrm>
              <a:prstGeom prst="rect">
                <a:avLst/>
              </a:prstGeom>
            </p:spPr>
          </p:pic>
          <p:pic>
            <p:nvPicPr>
              <p:cNvPr id="52" name="Picture 51" descr="Arrow.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583543" y="5598413"/>
                <a:ext cx="104571" cy="185530"/>
              </a:xfrm>
              <a:prstGeom prst="rect">
                <a:avLst/>
              </a:prstGeom>
            </p:spPr>
          </p:pic>
        </p:grpSp>
        <p:grpSp>
          <p:nvGrpSpPr>
            <p:cNvPr id="47" name="Group 46"/>
            <p:cNvGrpSpPr/>
            <p:nvPr/>
          </p:nvGrpSpPr>
          <p:grpSpPr>
            <a:xfrm>
              <a:off x="4720143" y="5490747"/>
              <a:ext cx="2226722" cy="185530"/>
              <a:chOff x="419601" y="5598413"/>
              <a:chExt cx="2226722" cy="185530"/>
            </a:xfrm>
          </p:grpSpPr>
          <p:pic>
            <p:nvPicPr>
              <p:cNvPr id="49" name="Picture 48" descr="Arrow.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9601" y="5598413"/>
                <a:ext cx="104571" cy="185530"/>
              </a:xfrm>
              <a:prstGeom prst="rect">
                <a:avLst/>
              </a:prstGeom>
            </p:spPr>
          </p:pic>
          <p:pic>
            <p:nvPicPr>
              <p:cNvPr id="50" name="Picture 49" descr="Arrow.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541752" y="5598413"/>
                <a:ext cx="104571" cy="185530"/>
              </a:xfrm>
              <a:prstGeom prst="rect">
                <a:avLst/>
              </a:prstGeom>
            </p:spPr>
          </p:pic>
        </p:grpSp>
        <p:sp>
          <p:nvSpPr>
            <p:cNvPr id="48" name="TextBox 47"/>
            <p:cNvSpPr txBox="1"/>
            <p:nvPr/>
          </p:nvSpPr>
          <p:spPr>
            <a:xfrm>
              <a:off x="4964261" y="5458279"/>
              <a:ext cx="49" cy="292388"/>
            </a:xfrm>
            <a:prstGeom prst="rect">
              <a:avLst/>
            </a:prstGeom>
            <a:noFill/>
          </p:spPr>
          <p:txBody>
            <a:bodyPr wrap="none" lIns="0" tIns="0" rIns="0" bIns="0" rtlCol="0">
              <a:spAutoFit/>
            </a:bodyPr>
            <a:lstStyle/>
            <a:p>
              <a:pPr defTabSz="1082345">
                <a:spcBef>
                  <a:spcPct val="50000"/>
                </a:spcBef>
                <a:buClr>
                  <a:srgbClr val="F0AB00"/>
                </a:buClr>
                <a:buSzPct val="80000"/>
                <a:defRPr/>
              </a:pPr>
              <a:endParaRPr lang="en-US" sz="1900" kern="0" dirty="0" err="1">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grpSp>
    </p:spTree>
    <p:extLst>
      <p:ext uri="{BB962C8B-B14F-4D97-AF65-F5344CB8AC3E}">
        <p14:creationId xmlns:p14="http://schemas.microsoft.com/office/powerpoint/2010/main" val="4892882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8Gz2Xn60e1etP08woS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8Gz2Xn60e1etP08woSNw"/>
</p:tagLst>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tel用">
      <a:majorFont>
        <a:latin typeface="Intel Clear"/>
        <a:ea typeface="方正准圆简体"/>
        <a:cs typeface=""/>
      </a:majorFont>
      <a:minorFont>
        <a:latin typeface="Intel Clear Light"/>
        <a:ea typeface="方正细圆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P_2011_v1.0">
  <a:themeElements>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 雅黑">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6864</TotalTime>
  <Words>8952</Words>
  <Application>Microsoft Office PowerPoint</Application>
  <PresentationFormat>Custom</PresentationFormat>
  <Paragraphs>1638</Paragraphs>
  <Slides>66</Slides>
  <Notes>30</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66</vt:i4>
      </vt:variant>
    </vt:vector>
  </HeadingPairs>
  <TitlesOfParts>
    <vt:vector size="86" baseType="lpstr">
      <vt:lpstr>Intel Clear</vt:lpstr>
      <vt:lpstr>Intel Clear Light</vt:lpstr>
      <vt:lpstr>黑体</vt:lpstr>
      <vt:lpstr>Arial</vt:lpstr>
      <vt:lpstr>Arial Black</vt:lpstr>
      <vt:lpstr>Arial Rounded MT Bold</vt:lpstr>
      <vt:lpstr>BentonSans Regular</vt:lpstr>
      <vt:lpstr>Calibri</vt:lpstr>
      <vt:lpstr>Courier New</vt:lpstr>
      <vt:lpstr>Gill Sans MT</vt:lpstr>
      <vt:lpstr>Symbol</vt:lpstr>
      <vt:lpstr>Tahoma</vt:lpstr>
      <vt:lpstr>Times New Roman</vt:lpstr>
      <vt:lpstr>Wingdings</vt:lpstr>
      <vt:lpstr>Wingdings</vt:lpstr>
      <vt:lpstr>微软雅黑</vt:lpstr>
      <vt:lpstr>SAP_2014_16x9_v1.1</vt:lpstr>
      <vt:lpstr>Office 主题</vt:lpstr>
      <vt:lpstr>SAP_2011_v1.0</vt:lpstr>
      <vt:lpstr>1_Office 主题</vt:lpstr>
      <vt:lpstr>SAP HANA技术交流</vt:lpstr>
      <vt:lpstr>SAP HANA基础知识概览</vt:lpstr>
      <vt:lpstr>重构企业管理软件套件</vt:lpstr>
      <vt:lpstr>SAP的内存数据处理创新 提供OLTP+OLAP一体化的实时应用平台</vt:lpstr>
      <vt:lpstr>HANA 内存计算核心技术</vt:lpstr>
      <vt:lpstr>SAP HANA 居于内存数据库平台的领导者地位</vt:lpstr>
      <vt:lpstr>SAP HANA-内存计算 最简单的理解</vt:lpstr>
      <vt:lpstr>SAP HANA 硬件部署类型</vt:lpstr>
      <vt:lpstr>通用标准的硬件，支持灵活的扩展性 通过设备一体机的方式交付给客户</vt:lpstr>
      <vt:lpstr>SAP HANA 内存计算架构</vt:lpstr>
      <vt:lpstr>应用与平台 看事物的不同角度</vt:lpstr>
      <vt:lpstr>SAP HANA关键技术原理</vt:lpstr>
      <vt:lpstr>SAP HANA的关键核心技术</vt:lpstr>
      <vt:lpstr>SAP HANA: 列存储</vt:lpstr>
      <vt:lpstr>列式与行式存储</vt:lpstr>
      <vt:lpstr>列式压缩 基于词典编码 (Dictionary Encoding)</vt:lpstr>
      <vt:lpstr>列式压缩 基于行程编码(Run-Length Encoding)</vt:lpstr>
      <vt:lpstr>SAP HANA: 列存储的优势</vt:lpstr>
      <vt:lpstr>持久化存储</vt:lpstr>
      <vt:lpstr>计算并行化</vt:lpstr>
      <vt:lpstr>基于列式表的“Insert-Only”策略</vt:lpstr>
      <vt:lpstr>Table Storage: Main storage, Delta storage (Insert-only on delta)</vt:lpstr>
      <vt:lpstr>SAP HANA: 多版本控制机制(MVCC)</vt:lpstr>
      <vt:lpstr>MVCC: Multi Version Concurrency Control </vt:lpstr>
      <vt:lpstr>SAP HANA 数据中心具备的能力</vt:lpstr>
      <vt:lpstr>备份原理 Memory  Disk  Backup</vt:lpstr>
      <vt:lpstr>恢复方式</vt:lpstr>
      <vt:lpstr>单节点高可用性 HANA System Replication + Suse or RedHat Automate HA</vt:lpstr>
      <vt:lpstr>SAP HANA Active/Active Read-Enabled</vt:lpstr>
      <vt:lpstr>多节点集群高可用性 HANA System Replication + Scale-Out with Host Auto-Failover</vt:lpstr>
      <vt:lpstr>数据中心容灾设计</vt:lpstr>
      <vt:lpstr>容灾的方式和选择</vt:lpstr>
      <vt:lpstr>MDC（多租户数据库技术）</vt:lpstr>
      <vt:lpstr>SAP HANA应用功能组件</vt:lpstr>
      <vt:lpstr>SAP HANA全方位的数据服务及创新平台 整合多元数据源，统一企业数据模型规范，为业务应用提供统一的数据服务</vt:lpstr>
      <vt:lpstr>PowerPoint Presentation</vt:lpstr>
      <vt:lpstr>数据挖掘和预测：可视化应用，丰富的预置预测模型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HANA相关问题说明</vt:lpstr>
      <vt:lpstr>使用SAP HANA内存数据库的相关问题</vt:lpstr>
      <vt:lpstr>1. HANA内存数据库的列存储、行存储的原理</vt:lpstr>
      <vt:lpstr>2. HANA内存数据库的列存储相比于ORACLE12c的IN-MEMORY列存储的优势</vt:lpstr>
      <vt:lpstr>3. HANA内存数据库的行存储相比于ORACLE12c的TIMESTEN行存储的优势</vt:lpstr>
      <vt:lpstr>4. HANA内存数据库的高可用性架构</vt:lpstr>
      <vt:lpstr>5. HANA内存数据库的灾备架构</vt:lpstr>
      <vt:lpstr>6. HANA内存数据库的高可用、灾备对应用透明该如何实现？是否需要借助中间件</vt:lpstr>
      <vt:lpstr>7. HANA内存数据库同步数据的原理（传输数据块还是日志文件等）、应用日志的原理（直接修改数据库还是SQL重做等）</vt:lpstr>
      <vt:lpstr>8. HANA内存数据库的横向扩展能力</vt:lpstr>
      <vt:lpstr>9. HANA内存数据库的仲裁机制、仲裁原理；</vt:lpstr>
      <vt:lpstr>10. HANA内存数据库在服务器宕机重启后重新加载数据的耗时，在最短时间内加载完大量数据的最佳实践方案</vt:lpstr>
      <vt:lpstr>11. HANA数据库的导数方案（包括数据文件的导入到HANA数据表，以及HANA数据表导出成文本文件的效率）</vt:lpstr>
      <vt:lpstr>12. 备份还原方案</vt:lpstr>
      <vt:lpstr>SAP HANA Backup and Recovery Backint-certified tools as of 2016.11.</vt:lpstr>
      <vt:lpstr>谢谢！</vt:lpstr>
      <vt:lpstr>PowerPoint Presentation</vt:lpstr>
      <vt:lpstr>1. 部署：服务器的部署架构，包括网络部署方式，存储部署方式等</vt:lpstr>
      <vt:lpstr>3. 容量：请提供容量管理方式，包括CPU、内存、存储扩容及数据库扩容等等</vt:lpstr>
      <vt:lpstr>5. 监控：请提供监控部署方式及策略等，如何与我行的统一监控平台结合</vt:lpstr>
      <vt:lpstr>6. 服务模式：包括实施模式，后续维保的购买模式，及培训方式及内容等等</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Jin, Jon</cp:lastModifiedBy>
  <cp:revision>160</cp:revision>
  <dcterms:created xsi:type="dcterms:W3CDTF">2014-06-27T10:09:28Z</dcterms:created>
  <dcterms:modified xsi:type="dcterms:W3CDTF">2020-05-21T16:07:07Z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1224946797</vt:i4>
  </property>
  <property fmtid="{D5CDD505-2E9C-101B-9397-08002B2CF9AE}" pid="3" name="_NewReviewCycle">
    <vt:lpwstr/>
  </property>
  <property fmtid="{D5CDD505-2E9C-101B-9397-08002B2CF9AE}" pid="4" name="_EmailSubject">
    <vt:lpwstr>Update the Segments and Programs ASAP!!</vt:lpwstr>
  </property>
  <property fmtid="{D5CDD505-2E9C-101B-9397-08002B2CF9AE}" pid="5" name="_AuthorEmail">
    <vt:lpwstr>andrew.tao@sap.com</vt:lpwstr>
  </property>
  <property fmtid="{D5CDD505-2E9C-101B-9397-08002B2CF9AE}" pid="6" name="_AuthorEmailDisplayName">
    <vt:lpwstr>Tao, Andrew</vt:lpwstr>
  </property>
  <property fmtid="{D5CDD505-2E9C-101B-9397-08002B2CF9AE}" pid="7" name="_PreviousAdHocReviewCycleID">
    <vt:i4>1357826825</vt:i4>
  </property>
</Properties>
</file>